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0" r:id="rId4"/>
    <p:sldId id="278" r:id="rId5"/>
    <p:sldId id="279" r:id="rId6"/>
    <p:sldId id="261" r:id="rId7"/>
    <p:sldId id="267" r:id="rId8"/>
    <p:sldId id="268" r:id="rId9"/>
    <p:sldId id="272" r:id="rId10"/>
    <p:sldId id="266" r:id="rId11"/>
    <p:sldId id="280" r:id="rId12"/>
    <p:sldId id="269" r:id="rId13"/>
    <p:sldId id="271" r:id="rId14"/>
    <p:sldId id="270" r:id="rId15"/>
    <p:sldId id="273" r:id="rId16"/>
    <p:sldId id="274" r:id="rId17"/>
    <p:sldId id="275" r:id="rId18"/>
    <p:sldId id="281" r:id="rId19"/>
    <p:sldId id="292" r:id="rId20"/>
    <p:sldId id="276" r:id="rId21"/>
    <p:sldId id="293" r:id="rId22"/>
    <p:sldId id="289" r:id="rId23"/>
    <p:sldId id="291" r:id="rId24"/>
    <p:sldId id="290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11954-BC30-4ABC-9478-CD8577784D6D}" v="167" dt="2024-11-30T19:07:02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5257B4-28EC-41F4-B954-27D2A718E7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B21C5-B459-448B-AEAB-014155EC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256E0-466B-428F-BB65-414787D9355B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07155-1CAA-4AB1-BCB3-F74A0FC250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291BB-BF01-4614-8FF6-93778CEFC2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F56D1-6D92-471A-9F01-816EC0D75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21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A202C-DD94-4DDA-B03B-82E5CF92D80A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BF02-1150-4F99-8CAD-3576CE722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18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ABF02-1150-4F99-8CAD-3576CE7225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98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59368" y="1154114"/>
            <a:ext cx="9986433" cy="11525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rIns="91440" anchor="b"/>
          <a:lstStyle>
            <a:lvl1pPr>
              <a:defRPr sz="330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59368" y="2305051"/>
            <a:ext cx="9997017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4D886-A7F2-4067-BC05-CDA05FA11301}"/>
              </a:ext>
            </a:extLst>
          </p:cNvPr>
          <p:cNvSpPr txBox="1"/>
          <p:nvPr userDrawn="1"/>
        </p:nvSpPr>
        <p:spPr>
          <a:xfrm>
            <a:off x="4432041" y="6581001"/>
            <a:ext cx="492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 "/>
                <a:cs typeface="Calibri" panose="020F0502020204030204" pitchFamily="34" charset="0"/>
              </a:rPr>
              <a:t>© Copyright 2019 www.arymalabs.com All Rights Reserved.</a:t>
            </a:r>
            <a:endParaRPr lang="en-IN" dirty="0">
              <a:latin typeface="Arial 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FE46400-0651-4D62-9AE3-CFA1027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71A3F-A8D3-437C-8378-DD5AC4FFE5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86" y="-1331"/>
            <a:ext cx="1925014" cy="7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4709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9A7B658-8650-4BA0-8B02-2D1477F2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86414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267" y="66676"/>
            <a:ext cx="2842684" cy="5599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1" y="66676"/>
            <a:ext cx="8326967" cy="5599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E64A5FB-87AB-4B54-9DD8-CDC31A10E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45039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6AB94B8-F73E-44A3-8E6D-18AC320C0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20800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99A7BF9-94FF-4F38-BC7A-C9AC3DD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70442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452" y="1636714"/>
            <a:ext cx="5581649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0" y="1636714"/>
            <a:ext cx="5581651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CD7EAB5-51E6-4505-BB66-53FA0498F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742201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8EB39AD-575B-4325-B19B-9F71E62C1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06507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AE91F36-E587-4A2E-9E5A-6BAF01A47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971685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EF3FF-DB15-40AF-AFF8-8BCDD358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77358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521AFB3-CAC9-4259-A218-0C7063D7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8072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7C83AD4-7EBF-495D-8784-700CDC2C2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03466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1" y="90000"/>
            <a:ext cx="839681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1" y="1636714"/>
            <a:ext cx="113665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4B4BC-C85B-4E18-9BFF-EB424D0A45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486" y="-1331"/>
            <a:ext cx="1284514" cy="486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E4BD02-62D1-4F7E-986A-2A8B25B0DC60}"/>
              </a:ext>
            </a:extLst>
          </p:cNvPr>
          <p:cNvSpPr txBox="1"/>
          <p:nvPr userDrawn="1"/>
        </p:nvSpPr>
        <p:spPr>
          <a:xfrm>
            <a:off x="4432041" y="6581001"/>
            <a:ext cx="492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 "/>
                <a:cs typeface="Calibri" panose="020F0502020204030204" pitchFamily="34" charset="0"/>
              </a:rPr>
              <a:t>© Copyright 2019 www.arymalabs.com All Rights Reserved.</a:t>
            </a:r>
            <a:endParaRPr lang="en-IN" dirty="0">
              <a:latin typeface="Arial 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58153-9B17-42B8-B98A-6A9CE29C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8751" y="6452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"/>
              </a:defRPr>
            </a:lvl1pPr>
          </a:lstStyle>
          <a:p>
            <a:fld id="{A5FE58BE-729F-4522-86F4-2E43D73FB5E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2pPr>
      <a:lvl3pPr marL="561975" indent="-179388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3pPr>
      <a:lvl4pPr marL="768350" indent="-204788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>
          <a:solidFill>
            <a:schemeClr val="tx1"/>
          </a:solidFill>
          <a:latin typeface="+mn-lt"/>
        </a:defRPr>
      </a:lvl4pPr>
      <a:lvl5pPr marL="10509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5pPr>
      <a:lvl6pPr marL="15081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6pPr>
      <a:lvl7pPr marL="19653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7pPr>
      <a:lvl8pPr marL="24225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8pPr>
      <a:lvl9pPr marL="28797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29DE-C7FA-4546-B7D1-E4523389C19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IN" dirty="0"/>
              <a:t>Dutch Lady - 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60D35-1ED1-492C-9263-B5F5C25EA81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MMM: EDA and Model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C6A-CDEA-4740-8F25-0B8235CA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95813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453-C655-4952-A0F0-D48DE159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Price Comparison (Kantar)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A47D-B114-4BCB-BC97-9198E9253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5" name="Picture 4" descr="A graph of a graph showing the average price per kilogram&#10;&#10;Description automatically generated">
            <a:extLst>
              <a:ext uri="{FF2B5EF4-FFF2-40B4-BE49-F238E27FC236}">
                <a16:creationId xmlns:a16="http://schemas.microsoft.com/office/drawing/2014/main" id="{F285347D-5435-C5E7-3BE8-8790B6C5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3" y="1710569"/>
            <a:ext cx="6783009" cy="31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040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27DC-A30F-4141-97F6-3630F823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1" y="104105"/>
            <a:ext cx="10217411" cy="600075"/>
          </a:xfrm>
        </p:spPr>
        <p:txBody>
          <a:bodyPr/>
          <a:lstStyle/>
          <a:p>
            <a:r>
              <a:rPr lang="en-IN" dirty="0"/>
              <a:t>Dutch Lady IFT: Sales vs price and Market Share vs Price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2FE29-FD1D-46D6-AB8D-14EF1A115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E720A-EBBF-4CE4-B5F2-99637FE3B399}"/>
              </a:ext>
            </a:extLst>
          </p:cNvPr>
          <p:cNvSpPr txBox="1"/>
          <p:nvPr/>
        </p:nvSpPr>
        <p:spPr>
          <a:xfrm>
            <a:off x="8165394" y="1472879"/>
            <a:ext cx="3882062" cy="4031873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“Diamond phenomenon”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indicative of the price sensitivity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Many diamond shapes (highlighted by red oval) could be observed between the trend line of sales and price, Market share and price, respectively.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Whenever there is a price increase, both sales and market share have dropped considerably. Similarly any price decline has led to recovery in both sales and market share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F70A7EF-268A-4B23-9C73-09C0388F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7" y="1295929"/>
            <a:ext cx="6962320" cy="2330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F6B66-FE7F-22DC-66BD-7B64DEFB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05" y="3627740"/>
            <a:ext cx="6947655" cy="23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432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F698-135E-4013-843A-36DD01D8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Buyers Comparison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25D3E-2ABA-4A84-A2B5-1F3AE9571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12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ED21A9-8DED-4928-9E91-8CBFC7A72EFA}"/>
              </a:ext>
            </a:extLst>
          </p:cNvPr>
          <p:cNvGraphicFramePr>
            <a:graphicFrameLocks noGrp="1"/>
          </p:cNvGraphicFramePr>
          <p:nvPr/>
        </p:nvGraphicFramePr>
        <p:xfrm>
          <a:off x="7128000" y="1656000"/>
          <a:ext cx="4648200" cy="16002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403102553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08803463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7213474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70960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978483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  <a:b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083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34,54,359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34,70,930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31,49,481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84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26,42,735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27,76,268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29,96,314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557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17,24,273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18,56,321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17,04,880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730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1,10,421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1,97,050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4,12,460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734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EF1426-F37A-483D-882D-013AB50C9F53}"/>
              </a:ext>
            </a:extLst>
          </p:cNvPr>
          <p:cNvSpPr txBox="1"/>
          <p:nvPr/>
        </p:nvSpPr>
        <p:spPr>
          <a:xfrm>
            <a:off x="360000" y="4827265"/>
            <a:ext cx="11373976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– IFT buyers declining by 4.51%. But in recent months (April 2019- Sep 2019) there seems to be significant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buyers are increasing from Oct’16 to Sep’19 (6.5%)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shows a significant increase in no. of buyers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5CE44-1B6E-E17E-90F2-D42B7075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5" y="1550005"/>
            <a:ext cx="6585100" cy="28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7591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5A68-034E-47CB-AD9A-9958457F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Weighted Distribution Comparison (Nielsen)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8B95-3CED-4A70-8D7A-B771D245A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684E91-F45B-4E13-9E6B-9100E720DD98}"/>
              </a:ext>
            </a:extLst>
          </p:cNvPr>
          <p:cNvGraphicFramePr>
            <a:graphicFrameLocks noGrp="1"/>
          </p:cNvGraphicFramePr>
          <p:nvPr/>
        </p:nvGraphicFramePr>
        <p:xfrm>
          <a:off x="7128000" y="1656000"/>
          <a:ext cx="4267200" cy="13868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7497593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13870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58790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18027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0290456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   </a:t>
                      </a:r>
                      <a:b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2782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74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8529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8433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7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4B317D-BCC4-4BBF-83AE-5CDBDCA728E3}"/>
              </a:ext>
            </a:extLst>
          </p:cNvPr>
          <p:cNvSpPr txBox="1"/>
          <p:nvPr/>
        </p:nvSpPr>
        <p:spPr>
          <a:xfrm>
            <a:off x="360000" y="4827265"/>
            <a:ext cx="11373976" cy="584775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Weighted Distribution for all brands almost remained same throughout the period</a:t>
            </a:r>
          </a:p>
        </p:txBody>
      </p:sp>
      <p:pic>
        <p:nvPicPr>
          <p:cNvPr id="3" name="Picture 2" descr="A graph of weight distribution&#10;&#10;Description automatically generated">
            <a:extLst>
              <a:ext uri="{FF2B5EF4-FFF2-40B4-BE49-F238E27FC236}">
                <a16:creationId xmlns:a16="http://schemas.microsoft.com/office/drawing/2014/main" id="{51C8EBBA-5FA7-04CC-C60E-3CF384FF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0" y="1650093"/>
            <a:ext cx="5963103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397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B5D7-C2FB-4F58-BA03-D1A7D108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Numeric Distribution Comparison (Nielsen)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E5775-700B-4BC8-86D8-75880D14B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13789A-6AAB-49EC-B575-0C41633849BE}"/>
              </a:ext>
            </a:extLst>
          </p:cNvPr>
          <p:cNvGraphicFramePr>
            <a:graphicFrameLocks noGrp="1"/>
          </p:cNvGraphicFramePr>
          <p:nvPr/>
        </p:nvGraphicFramePr>
        <p:xfrm>
          <a:off x="7128000" y="1656000"/>
          <a:ext cx="4267200" cy="13868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2871530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30299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5144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64018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9241915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   </a:t>
                      </a:r>
                      <a:b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1756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46725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7721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5195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339C4F-5B93-419E-A7C7-74698A08E008}"/>
              </a:ext>
            </a:extLst>
          </p:cNvPr>
          <p:cNvSpPr txBox="1"/>
          <p:nvPr/>
        </p:nvSpPr>
        <p:spPr>
          <a:xfrm>
            <a:off x="360000" y="4827265"/>
            <a:ext cx="113739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Lady-IFT: Numeric Distribution showed a decline of 5% where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showed an increase by similar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Numeric Distribution grew substantially from 21.9 to 42.0 (albeit on a low base)</a:t>
            </a:r>
          </a:p>
        </p:txBody>
      </p:sp>
      <p:pic>
        <p:nvPicPr>
          <p:cNvPr id="3" name="Picture 2" descr="A graph of numbers and a number of months&#10;&#10;Description automatically generated">
            <a:extLst>
              <a:ext uri="{FF2B5EF4-FFF2-40B4-BE49-F238E27FC236}">
                <a16:creationId xmlns:a16="http://schemas.microsoft.com/office/drawing/2014/main" id="{74F3D1B4-7FF0-6D55-8AAA-CDC4E80D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63" y="1410758"/>
            <a:ext cx="6383865" cy="29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834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80B8-14FF-4970-A824-F296630E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Dutch Lady IFT: Media Analysis</a:t>
            </a:r>
            <a:br>
              <a:rPr lang="en-IN" dirty="0"/>
            </a:br>
            <a:r>
              <a:rPr lang="en-IN" sz="2200" dirty="0">
                <a:solidFill>
                  <a:srgbClr val="FFFF99"/>
                </a:solidFill>
              </a:rPr>
              <a:t>Traditional vs Digital Investment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6E33-6CBF-4D96-906A-3B3DFB639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B3AEC-CFF9-434F-8B7D-39A1DD11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2" y="1828271"/>
            <a:ext cx="6550384" cy="2767824"/>
          </a:xfrm>
          <a:prstGeom prst="rect">
            <a:avLst/>
          </a:prstGeom>
          <a:ln w="19050">
            <a:solidFill>
              <a:srgbClr val="0878A4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78ED4F-EF8D-45FE-B4E4-88CC9AB34FA2}"/>
              </a:ext>
            </a:extLst>
          </p:cNvPr>
          <p:cNvGraphicFramePr>
            <a:graphicFrameLocks noGrp="1"/>
          </p:cNvGraphicFramePr>
          <p:nvPr/>
        </p:nvGraphicFramePr>
        <p:xfrm>
          <a:off x="7397751" y="1828271"/>
          <a:ext cx="4394200" cy="91440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98896848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749576605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5047373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144824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Traditional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Digital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576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6,02,13,629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12,01,656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6,14,15,285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47314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6,73,15,228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21,74,124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6,94,89,352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264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8,88,81,613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27,91,430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9,16,73,044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0745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D73B33-30E9-404C-83CA-C257D5C8BDEA}"/>
              </a:ext>
            </a:extLst>
          </p:cNvPr>
          <p:cNvSpPr txBox="1"/>
          <p:nvPr/>
        </p:nvSpPr>
        <p:spPr>
          <a:xfrm>
            <a:off x="360000" y="4827265"/>
            <a:ext cx="113739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Media Spends have increased by 22% from Year 1 (61.4 Mn MYR) to Year 3 (91.7 Mn MYR)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However, the split between Traditional and Digital spends remained more or less the same</a:t>
            </a:r>
          </a:p>
        </p:txBody>
      </p:sp>
    </p:spTree>
    <p:extLst>
      <p:ext uri="{BB962C8B-B14F-4D97-AF65-F5344CB8AC3E}">
        <p14:creationId xmlns:p14="http://schemas.microsoft.com/office/powerpoint/2010/main" val="1073287636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5688-952F-42D8-A675-4073C01A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Investment: Spends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F1C4-07F3-47F8-B082-CEEA0E06C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59A25-50B9-482A-B85C-9762FC10C83E}"/>
              </a:ext>
            </a:extLst>
          </p:cNvPr>
          <p:cNvSpPr txBox="1"/>
          <p:nvPr/>
        </p:nvSpPr>
        <p:spPr>
          <a:xfrm>
            <a:off x="831866" y="5441195"/>
            <a:ext cx="900971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BTL Instore spends constituted 80% (every year) of the total marketing spends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TV FTA and TV PAY constituted 7% and 5% (every year) of the total marketing budget respectively</a:t>
            </a:r>
            <a:endParaRPr lang="en-US" sz="16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D28DB-33FC-49BF-8B3B-B6EFB6A2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66" y="1463064"/>
            <a:ext cx="6980525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0102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EDAB-A79E-4588-8591-FF19C4FA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Media Strategy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F187-A7B9-4F35-9797-551F254D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F0D66-EC5C-4EDC-94A3-724B65296498}"/>
              </a:ext>
            </a:extLst>
          </p:cNvPr>
          <p:cNvSpPr txBox="1"/>
          <p:nvPr/>
        </p:nvSpPr>
        <p:spPr>
          <a:xfrm>
            <a:off x="220254" y="5116241"/>
            <a:ext cx="11752736" cy="1169551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Year 1 :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had spent more than double of Dutch Lady IFT in Year 1 in marketing budget</a:t>
            </a:r>
          </a:p>
          <a:p>
            <a:pPr lvl="2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spent 4 times of DL-IFT in TV FTA 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Lactogen and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being low market share players were spending less than DL-IFT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Year 3: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is to be noted that the gap between Dutch Lady-IFT and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spending has largely reduced owing to tremendous marketing spend cut by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40522-DA61-4565-8458-3DA89A38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9" y="1487539"/>
            <a:ext cx="11753981" cy="3524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A8C24-FCE1-43E2-BCB3-07FFD6151BBC}"/>
              </a:ext>
            </a:extLst>
          </p:cNvPr>
          <p:cNvSpPr txBox="1"/>
          <p:nvPr/>
        </p:nvSpPr>
        <p:spPr>
          <a:xfrm>
            <a:off x="219009" y="6321381"/>
            <a:ext cx="10829205" cy="2616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 Note: The analysis doesn’t include BTL promotions and Medical marketing investments as BTL and medical data are not available for competitors</a:t>
            </a:r>
          </a:p>
        </p:txBody>
      </p:sp>
    </p:spTree>
    <p:extLst>
      <p:ext uri="{BB962C8B-B14F-4D97-AF65-F5344CB8AC3E}">
        <p14:creationId xmlns:p14="http://schemas.microsoft.com/office/powerpoint/2010/main" val="2816733695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6A2D2-C586-45EB-8D0D-5319B160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682" y="2444800"/>
            <a:ext cx="10363200" cy="1500187"/>
          </a:xfrm>
        </p:spPr>
        <p:txBody>
          <a:bodyPr/>
          <a:lstStyle/>
          <a:p>
            <a:r>
              <a:rPr lang="en-IN" sz="2800" b="1" dirty="0"/>
              <a:t>DRIVERS OF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E15B-E1F3-4B63-AAC8-547C0000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6774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7D3F-84C0-407C-A7F1-828CB99A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Dutch Lady IFT: Sales –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411B-BF22-46B2-8C56-FF8A2D53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4822E-3CFF-48C8-A457-8A7FCFEEFF4C}"/>
              </a:ext>
            </a:extLst>
          </p:cNvPr>
          <p:cNvSpPr txBox="1"/>
          <p:nvPr/>
        </p:nvSpPr>
        <p:spPr>
          <a:xfrm>
            <a:off x="8973335" y="1741170"/>
            <a:ext cx="3038573" cy="2735814"/>
          </a:xfrm>
          <a:prstGeom prst="rect">
            <a:avLst/>
          </a:prstGeom>
          <a:solidFill>
            <a:schemeClr val="bg1"/>
          </a:solidFill>
          <a:ln w="19050">
            <a:solidFill>
              <a:srgbClr val="0878A4"/>
            </a:solidFill>
          </a:ln>
        </p:spPr>
        <p:txBody>
          <a:bodyPr wrap="square" rtlCol="0">
            <a:spAutoFit/>
          </a:bodyPr>
          <a:lstStyle/>
          <a:p>
            <a:endParaRPr lang="en-IN" sz="1600" dirty="0"/>
          </a:p>
          <a:p>
            <a:r>
              <a:rPr lang="en-IN" sz="1400" b="1" dirty="0"/>
              <a:t>Model Statistics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In sample MAPE period (Oct 2016 – June 2019)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Out sample MAPE period (Oct 2016 – June 2019)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In Sample MAPE:       4.71%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Out Sample MAPE:    5.07%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R-Squared:               86.80%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Adjusted R-Squared:  78.9%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BD928-1CFC-4F01-8899-52E3D28CA4CE}"/>
              </a:ext>
            </a:extLst>
          </p:cNvPr>
          <p:cNvSpPr txBox="1"/>
          <p:nvPr/>
        </p:nvSpPr>
        <p:spPr>
          <a:xfrm>
            <a:off x="360000" y="5204339"/>
            <a:ext cx="11373976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model was found to be robust on all metrics. The near perfect fit of the predicted line vs the Actual is proof of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sample and out sample MAPE of 4.7 % and 5.1% respectively are considered good and very much acceptable by industry standards</a:t>
            </a:r>
          </a:p>
        </p:txBody>
      </p:sp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7B1269B-EBDB-C46F-D70E-56415B0F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9" y="1588558"/>
            <a:ext cx="7585377" cy="2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88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6A2D2-C586-45EB-8D0D-5319B160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682" y="2444800"/>
            <a:ext cx="10363200" cy="1500187"/>
          </a:xfrm>
        </p:spPr>
        <p:txBody>
          <a:bodyPr/>
          <a:lstStyle/>
          <a:p>
            <a:r>
              <a:rPr lang="en-IN" sz="2800" b="1" dirty="0"/>
              <a:t>MARKET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E15B-E1F3-4B63-AAC8-547C0000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77088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FD0-4EB1-49DE-825C-6A6393C9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drives Sales Volume?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7A57-86A8-4EB6-9653-7F72328F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3C426-105E-4048-9193-16E702FAB3E3}"/>
              </a:ext>
            </a:extLst>
          </p:cNvPr>
          <p:cNvSpPr txBox="1"/>
          <p:nvPr/>
        </p:nvSpPr>
        <p:spPr>
          <a:xfrm>
            <a:off x="688941" y="4376733"/>
            <a:ext cx="10265005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Brand Equity and Distribution contribute to 50 % of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Price takes away 41% of the sales assuming there are 100 units.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is to be noted that it doesn’t mean that the sales are falling by 41%. It indicates how much impact price changes have on sales volume as compared to other marketing factors (the diamond phenomenon covered in earlier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TV FTA and TV PAY contribute 3% to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BTL Instore contributes only 1% to sales although it constitutes 80% of the total marketing spends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Other factors contributing to sales include Display spends, CRM Emails sent, BTL promotions CD Paid search(Halo) and CD Radio(Halo). However the impact remains relatively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FTA GRP and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Distribution take away sales from Dutch Lady-IFT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2CDB0-1620-4505-8A4C-B422A3EEC496}"/>
              </a:ext>
            </a:extLst>
          </p:cNvPr>
          <p:cNvSpPr txBox="1"/>
          <p:nvPr/>
        </p:nvSpPr>
        <p:spPr>
          <a:xfrm>
            <a:off x="6631653" y="1512000"/>
            <a:ext cx="5066030" cy="2462213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How to interpret</a:t>
            </a:r>
          </a:p>
          <a:p>
            <a:endParaRPr lang="en-IN" sz="1400" dirty="0"/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Suppose 100 units are sold, out of that 30 units are contributed by Baseline sales (Brand equity), 21 units are contributed by distribution and 2 units are contributed by TV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Similarly, 42 units are taken away due to price increase and 1.3 units due to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TV FTA GRP impact</a:t>
            </a:r>
          </a:p>
          <a:p>
            <a:endParaRPr lang="en-US" sz="1400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4BFCB7D-B5DC-C19B-3FAD-532230B5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0" y="1510393"/>
            <a:ext cx="5405513" cy="24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0517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71D5-9D4B-4597-A776-DA3B90B8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 on Investment: Sales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4506-6D4A-44AD-BBA8-CD3F3F99A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4E6897-8003-4E30-96DD-452ADC56FABA}"/>
              </a:ext>
            </a:extLst>
          </p:cNvPr>
          <p:cNvGraphicFramePr>
            <a:graphicFrameLocks noGrp="1"/>
          </p:cNvGraphicFramePr>
          <p:nvPr/>
        </p:nvGraphicFramePr>
        <p:xfrm>
          <a:off x="848412" y="2161422"/>
          <a:ext cx="3464351" cy="2103120"/>
        </p:xfrm>
        <a:graphic>
          <a:graphicData uri="http://schemas.openxmlformats.org/drawingml/2006/table">
            <a:tbl>
              <a:tblPr/>
              <a:tblGrid>
                <a:gridCol w="2406534">
                  <a:extLst>
                    <a:ext uri="{9D8B030D-6E8A-4147-A177-3AD203B41FA5}">
                      <a16:colId xmlns:a16="http://schemas.microsoft.com/office/drawing/2014/main" val="1072115517"/>
                    </a:ext>
                  </a:extLst>
                </a:gridCol>
                <a:gridCol w="1057817">
                  <a:extLst>
                    <a:ext uri="{9D8B030D-6E8A-4147-A177-3AD203B41FA5}">
                      <a16:colId xmlns:a16="http://schemas.microsoft.com/office/drawing/2014/main" val="954542817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Marketing Inputs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78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78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88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BTL Promotions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39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BTL Instore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987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FTA GRP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43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 PAY GRP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989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Spends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118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 CD  Radio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2493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 CD Paid Search Spends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3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C593FB-5C07-43D4-BC38-9D93949E5C82}"/>
              </a:ext>
            </a:extLst>
          </p:cNvPr>
          <p:cNvSpPr txBox="1"/>
          <p:nvPr/>
        </p:nvSpPr>
        <p:spPr>
          <a:xfrm>
            <a:off x="812668" y="4459941"/>
            <a:ext cx="10265005" cy="1169551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While the highest spends were observed on BTL Instore, it seems that it gives the lowest ROI (0.6)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TV FTA and TV PAY give decent ROIs of 11 and 7.3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Display Spends too seem to be yield good 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Dutch Lady CD Paid search spend seems to yield the highest ROI</a:t>
            </a:r>
          </a:p>
        </p:txBody>
      </p:sp>
    </p:spTree>
    <p:extLst>
      <p:ext uri="{BB962C8B-B14F-4D97-AF65-F5344CB8AC3E}">
        <p14:creationId xmlns:p14="http://schemas.microsoft.com/office/powerpoint/2010/main" val="249820090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6A2D2-C586-45EB-8D0D-5319B160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682" y="2444800"/>
            <a:ext cx="10363200" cy="1500187"/>
          </a:xfrm>
        </p:spPr>
        <p:txBody>
          <a:bodyPr/>
          <a:lstStyle/>
          <a:p>
            <a:r>
              <a:rPr lang="en-IN" sz="2800" b="1" dirty="0"/>
              <a:t>DRIVERS OF BUYERS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E15B-E1F3-4B63-AAC8-547C0000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580567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860FF-230E-4996-94F5-541679EA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Dutch Lady IFT: Buyers–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830E-9C01-46A6-A071-A27149BD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6CDB-68B5-41DB-885D-83D653E9A13A}"/>
              </a:ext>
            </a:extLst>
          </p:cNvPr>
          <p:cNvSpPr txBox="1"/>
          <p:nvPr/>
        </p:nvSpPr>
        <p:spPr>
          <a:xfrm>
            <a:off x="8973335" y="1741170"/>
            <a:ext cx="3038573" cy="2735814"/>
          </a:xfrm>
          <a:prstGeom prst="rect">
            <a:avLst/>
          </a:prstGeom>
          <a:solidFill>
            <a:schemeClr val="bg1"/>
          </a:solidFill>
          <a:ln w="19050">
            <a:solidFill>
              <a:srgbClr val="0878A4"/>
            </a:solidFill>
          </a:ln>
        </p:spPr>
        <p:txBody>
          <a:bodyPr wrap="square" rtlCol="0">
            <a:spAutoFit/>
          </a:bodyPr>
          <a:lstStyle/>
          <a:p>
            <a:endParaRPr lang="en-IN" sz="1600" dirty="0"/>
          </a:p>
          <a:p>
            <a:r>
              <a:rPr lang="en-IN" sz="1400" b="1" dirty="0"/>
              <a:t>Model Statistics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In sample MAPE period (Oct 2016 – June 2019)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Out sample MAPE period (Oct 2016 – June 2019)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In Sample MAPE:       1.47%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Out Sample MAPE:    3.41%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R-Squared:                 90.4%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Adjusted R-Squared:  87.8%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3A9D6-3D92-44B1-9998-4601061DFB02}"/>
              </a:ext>
            </a:extLst>
          </p:cNvPr>
          <p:cNvSpPr txBox="1"/>
          <p:nvPr/>
        </p:nvSpPr>
        <p:spPr>
          <a:xfrm>
            <a:off x="360000" y="5204339"/>
            <a:ext cx="1137397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model seemed to be overfitted.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sample and out sample MAPE of 1.5 % and 3.4% respectively are indicative of 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DD0659-2AE5-52C7-C5C8-211FC846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2" y="1741033"/>
            <a:ext cx="7423754" cy="28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9483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C54787-478B-4EB2-BDAF-A8263B1C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drives Buyer growth?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8D232-767E-4F96-ACA3-4397B2E1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61F0E-370B-4C77-BA7C-95620DB01B22}"/>
              </a:ext>
            </a:extLst>
          </p:cNvPr>
          <p:cNvSpPr txBox="1"/>
          <p:nvPr/>
        </p:nvSpPr>
        <p:spPr>
          <a:xfrm>
            <a:off x="688941" y="4376733"/>
            <a:ext cx="10265005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Brand Equity and Distribution contribute to 70 % of number of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TV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PAY contribute 6.5% to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Halo impact of Dutch Lady CD TV PAY is also observed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Other factors contributing to sales are medical rotation and BTL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FTA  GRP and Lactogen PAY GRP take away Buyers from Dutch Lady-IFT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02D0E-BAA3-412E-8AD4-AE49D19226D5}"/>
              </a:ext>
            </a:extLst>
          </p:cNvPr>
          <p:cNvSpPr txBox="1"/>
          <p:nvPr/>
        </p:nvSpPr>
        <p:spPr>
          <a:xfrm>
            <a:off x="6631653" y="1449662"/>
            <a:ext cx="5066030" cy="2462213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How to interpret</a:t>
            </a:r>
          </a:p>
          <a:p>
            <a:endParaRPr lang="en-IN" sz="1400" dirty="0"/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Suppose 100 units are sold, out of that 49 units are contributed by Baseline sales (Brand equity), 22 units are contributed by distribution and 6 units are contributed by TV PAY and 7 units by Dutch Lady- CD (Halo) 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Similarly, 18 units are taken away due to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TV FTA GRP impact and 1 unit by Lactogen TV PAY GRP</a:t>
            </a:r>
          </a:p>
          <a:p>
            <a:endParaRPr lang="en-US" sz="1400" dirty="0"/>
          </a:p>
        </p:txBody>
      </p:sp>
      <p:pic>
        <p:nvPicPr>
          <p:cNvPr id="2" name="Picture 1" descr="A graph of drivers of buyers&#10;&#10;Description automatically generated">
            <a:extLst>
              <a:ext uri="{FF2B5EF4-FFF2-40B4-BE49-F238E27FC236}">
                <a16:creationId xmlns:a16="http://schemas.microsoft.com/office/drawing/2014/main" id="{2F86BE2F-3C5F-FC94-1178-15A5A719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1452487"/>
            <a:ext cx="5168748" cy="24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646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00D-5074-4DFE-B90E-B7035526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model to pursue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A409-53B8-4483-81A1-6A937822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1" y="1636715"/>
            <a:ext cx="11366500" cy="2115154"/>
          </a:xfrm>
          <a:ln>
            <a:solidFill>
              <a:schemeClr val="tx1"/>
            </a:solidFill>
          </a:ln>
        </p:spPr>
        <p:txBody>
          <a:bodyPr/>
          <a:lstStyle/>
          <a:p>
            <a:pPr marL="0"/>
            <a:r>
              <a:rPr lang="en-IN" sz="1600" kern="1200" dirty="0">
                <a:latin typeface="Calibri" panose="020F0502020204030204" pitchFamily="34" charset="0"/>
                <a:cs typeface="Calibri" panose="020F0502020204030204" pitchFamily="34" charset="0"/>
              </a:rPr>
              <a:t>Nielsen Sales Volume model seems to capture the market reality more efficiently than the Buyer model </a:t>
            </a:r>
          </a:p>
          <a:p>
            <a:pPr marL="387350" lvl="3"/>
            <a:r>
              <a:rPr lang="en-IN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sales model was able to capture the impact of key marketing inputs: BTL Instore, TV and Price</a:t>
            </a:r>
          </a:p>
          <a:p>
            <a:pPr marL="387350" lvl="3"/>
            <a:r>
              <a:rPr lang="en-IN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While the buyer model could not capture these impacts</a:t>
            </a:r>
          </a:p>
          <a:p>
            <a:pPr marL="387350" lvl="3"/>
            <a:r>
              <a:rPr lang="en-IN" sz="1600" kern="120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Also from a statistical point of view, the Buyer model seemed to overfit thus disqualifying it from any attribution and predictive purposes  </a:t>
            </a:r>
          </a:p>
          <a:p>
            <a:pPr marL="0"/>
            <a:r>
              <a:rPr lang="en-IN" sz="1600" kern="1200" dirty="0">
                <a:latin typeface="Calibri" panose="020F0502020204030204" pitchFamily="34" charset="0"/>
                <a:cs typeface="Calibri" panose="020F0502020204030204" pitchFamily="34" charset="0"/>
              </a:rPr>
              <a:t>Hence, it is advisable to pursue Nielsen Sales volume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2906-21AF-4EC2-BE4B-1A6CE29AE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086337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16A2D2-C586-45EB-8D0D-5319B160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682" y="2444800"/>
            <a:ext cx="10363200" cy="1500187"/>
          </a:xfrm>
        </p:spPr>
        <p:txBody>
          <a:bodyPr/>
          <a:lstStyle/>
          <a:p>
            <a:r>
              <a:rPr lang="en-IN" sz="28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E15B-E1F3-4B63-AAC8-547C0000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61882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BDCB-892B-4D17-B833-4BF4EA1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Sales Volume (Nielsen) </a:t>
            </a:r>
            <a:br>
              <a:rPr lang="en-IN" dirty="0"/>
            </a:br>
            <a:r>
              <a:rPr lang="en-IN" sz="2200" dirty="0">
                <a:solidFill>
                  <a:srgbClr val="FFFF99"/>
                </a:solidFill>
              </a:rPr>
              <a:t>Peninsular Malaysia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CCCF5-D825-4973-A714-0619992BB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A8148-B9E3-4CC3-B5C9-D69799353F6F}"/>
              </a:ext>
            </a:extLst>
          </p:cNvPr>
          <p:cNvSpPr txBox="1"/>
          <p:nvPr/>
        </p:nvSpPr>
        <p:spPr>
          <a:xfrm>
            <a:off x="252000" y="4684280"/>
            <a:ext cx="11373976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is the market leader in IFT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IFT shows downward trend in sales volume. Sales have fallen approximately 8% from Oct‘16 to Sept’19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second largest player in the IFT category has also shown negative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Category Sales also show a downward  trend in the same period (~3%)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shows a substantial growth in sales volume (on a low base)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C99EDC-0060-4BC6-9A2A-1AA0DE76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12023"/>
              </p:ext>
            </p:extLst>
          </p:nvPr>
        </p:nvGraphicFramePr>
        <p:xfrm>
          <a:off x="6985001" y="1512000"/>
          <a:ext cx="4127499" cy="1996440"/>
        </p:xfrm>
        <a:graphic>
          <a:graphicData uri="http://schemas.openxmlformats.org/drawingml/2006/table">
            <a:tbl>
              <a:tblPr/>
              <a:tblGrid>
                <a:gridCol w="732127">
                  <a:extLst>
                    <a:ext uri="{9D8B030D-6E8A-4147-A177-3AD203B41FA5}">
                      <a16:colId xmlns:a16="http://schemas.microsoft.com/office/drawing/2014/main" val="2477415230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3663581968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1854941226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4220164223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2109440319"/>
                    </a:ext>
                  </a:extLst>
                </a:gridCol>
              </a:tblGrid>
              <a:tr h="23622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Volume (in </a:t>
                      </a:r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Kilotones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4776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Brands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CAGR   </a:t>
                      </a:r>
                      <a:b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610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14.05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12.93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11.94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-7.82%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6795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Dumex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10.53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10.72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10.05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971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4.13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4.35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4.20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715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1.09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1.66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6257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29.81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29.27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27.85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5436"/>
                  </a:ext>
                </a:extLst>
              </a:tr>
            </a:tbl>
          </a:graphicData>
        </a:graphic>
      </p:graphicFrame>
      <p:pic>
        <p:nvPicPr>
          <p:cNvPr id="3" name="Picture 2" descr="A graph of sales comparison&#10;&#10;Description automatically generated">
            <a:extLst>
              <a:ext uri="{FF2B5EF4-FFF2-40B4-BE49-F238E27FC236}">
                <a16:creationId xmlns:a16="http://schemas.microsoft.com/office/drawing/2014/main" id="{007D3A9F-2084-3A4C-968A-AA52CAB1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510626"/>
            <a:ext cx="5560642" cy="25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090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B3D3-E9D1-416A-ADBE-BB7FCD95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Sales Value (Nielsen) </a:t>
            </a:r>
            <a:br>
              <a:rPr lang="en-IN" dirty="0"/>
            </a:br>
            <a:r>
              <a:rPr lang="en-IN" sz="2200" dirty="0">
                <a:solidFill>
                  <a:srgbClr val="FFFF99"/>
                </a:solidFill>
              </a:rPr>
              <a:t>Peninsular Malaysia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65E8-9499-4882-851C-77FC5F07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BF78C0-DE3D-4102-A4B6-E5FD66369DB3}"/>
              </a:ext>
            </a:extLst>
          </p:cNvPr>
          <p:cNvGraphicFramePr>
            <a:graphicFrameLocks noGrp="1"/>
          </p:cNvGraphicFramePr>
          <p:nvPr/>
        </p:nvGraphicFramePr>
        <p:xfrm>
          <a:off x="6984000" y="1512000"/>
          <a:ext cx="4127499" cy="1996440"/>
        </p:xfrm>
        <a:graphic>
          <a:graphicData uri="http://schemas.openxmlformats.org/drawingml/2006/table">
            <a:tbl>
              <a:tblPr/>
              <a:tblGrid>
                <a:gridCol w="732127">
                  <a:extLst>
                    <a:ext uri="{9D8B030D-6E8A-4147-A177-3AD203B41FA5}">
                      <a16:colId xmlns:a16="http://schemas.microsoft.com/office/drawing/2014/main" val="1100816896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2267714260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3092776442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3794661222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1389441418"/>
                    </a:ext>
                  </a:extLst>
                </a:gridCol>
              </a:tblGrid>
              <a:tr h="23622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Value (in Mn MYR)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679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  <a:b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074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44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757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78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5969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067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7B319E2-05A9-4061-AC6C-636F4DC46D45}"/>
              </a:ext>
            </a:extLst>
          </p:cNvPr>
          <p:cNvSpPr txBox="1"/>
          <p:nvPr/>
        </p:nvSpPr>
        <p:spPr>
          <a:xfrm>
            <a:off x="252000" y="4684280"/>
            <a:ext cx="11373976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– IFT Sales value shows negative growth of (~ 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, the second largest player in the category has also experienced a negative growth (1.2%)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Category Sales Value also shows negative growth (~4%)</a:t>
            </a:r>
          </a:p>
        </p:txBody>
      </p:sp>
      <p:pic>
        <p:nvPicPr>
          <p:cNvPr id="5" name="Picture 4" descr="A graph of sales comparison&#10;&#10;Description automatically generated">
            <a:extLst>
              <a:ext uri="{FF2B5EF4-FFF2-40B4-BE49-F238E27FC236}">
                <a16:creationId xmlns:a16="http://schemas.microsoft.com/office/drawing/2014/main" id="{C90CF2B5-6E5D-8F81-37BB-8C67F23D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512661"/>
            <a:ext cx="5875865" cy="28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311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A9EB-3EEB-4F7B-BD26-7B81994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Sales Volume (Kantar)</a:t>
            </a:r>
            <a:br>
              <a:rPr lang="en-IN" dirty="0"/>
            </a:br>
            <a:r>
              <a:rPr lang="en-IN" sz="2200" dirty="0">
                <a:solidFill>
                  <a:srgbClr val="FFFF99"/>
                </a:solidFill>
              </a:rPr>
              <a:t>Peninsular Malaysia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CAFD-F94B-4263-B887-768A9C947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BDC006-9A8E-4EFE-AB5A-00E85E90D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62919"/>
              </p:ext>
            </p:extLst>
          </p:nvPr>
        </p:nvGraphicFramePr>
        <p:xfrm>
          <a:off x="6985001" y="1512000"/>
          <a:ext cx="4127499" cy="1798320"/>
        </p:xfrm>
        <a:graphic>
          <a:graphicData uri="http://schemas.openxmlformats.org/drawingml/2006/table">
            <a:tbl>
              <a:tblPr/>
              <a:tblGrid>
                <a:gridCol w="732127">
                  <a:extLst>
                    <a:ext uri="{9D8B030D-6E8A-4147-A177-3AD203B41FA5}">
                      <a16:colId xmlns:a16="http://schemas.microsoft.com/office/drawing/2014/main" val="1519336434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553413785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2670654866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623063460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1633613933"/>
                    </a:ext>
                  </a:extLst>
                </a:gridCol>
              </a:tblGrid>
              <a:tr h="2057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Volume (in </a:t>
                      </a:r>
                      <a:r>
                        <a:rPr lang="en-IN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Kilotones</a:t>
                      </a:r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) (time period – rolling 12 week)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0316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  <a:b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7209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507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-7.27%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0151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4945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7651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9472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D8D6AFE-66E8-432F-B05F-F920447EB981}"/>
              </a:ext>
            </a:extLst>
          </p:cNvPr>
          <p:cNvSpPr txBox="1"/>
          <p:nvPr/>
        </p:nvSpPr>
        <p:spPr>
          <a:xfrm>
            <a:off x="252000" y="4684280"/>
            <a:ext cx="11373976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IFT sales volume shows negative trend as per Kantar. Volume sales fall  ~ 10% from Oct’16 to Sep’19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Lactogen also show a downward trend in sales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Overall, category sales volume show a downward trend (~7%) as sales of major brands are falling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shows a significant increase in sales (on a low base)</a:t>
            </a:r>
          </a:p>
        </p:txBody>
      </p:sp>
      <p:pic>
        <p:nvPicPr>
          <p:cNvPr id="6" name="Picture 5" descr="A graph of sales comparison&#10;&#10;Description automatically generated">
            <a:extLst>
              <a:ext uri="{FF2B5EF4-FFF2-40B4-BE49-F238E27FC236}">
                <a16:creationId xmlns:a16="http://schemas.microsoft.com/office/drawing/2014/main" id="{2CE40AA4-F1D7-5F65-3DA0-8FDF67F2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09713"/>
            <a:ext cx="5709103" cy="262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425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8EB9-C02E-4C10-9BB8-02CB3C3E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Sales Value (Kantar)</a:t>
            </a:r>
            <a:br>
              <a:rPr lang="en-IN" dirty="0"/>
            </a:br>
            <a:r>
              <a:rPr lang="en-IN" sz="2200" dirty="0">
                <a:solidFill>
                  <a:srgbClr val="FFFF99"/>
                </a:solidFill>
              </a:rPr>
              <a:t>Peninsular Malaysia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4FEBD-3261-4B68-A5CD-66B69B97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7AD602-7C83-4B61-8D6A-6F7EB399B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15089"/>
              </p:ext>
            </p:extLst>
          </p:nvPr>
        </p:nvGraphicFramePr>
        <p:xfrm>
          <a:off x="6984000" y="1512000"/>
          <a:ext cx="4127499" cy="1798320"/>
        </p:xfrm>
        <a:graphic>
          <a:graphicData uri="http://schemas.openxmlformats.org/drawingml/2006/table">
            <a:tbl>
              <a:tblPr/>
              <a:tblGrid>
                <a:gridCol w="732127">
                  <a:extLst>
                    <a:ext uri="{9D8B030D-6E8A-4147-A177-3AD203B41FA5}">
                      <a16:colId xmlns:a16="http://schemas.microsoft.com/office/drawing/2014/main" val="3759854432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4147608641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1751301423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2384454757"/>
                    </a:ext>
                  </a:extLst>
                </a:gridCol>
                <a:gridCol w="848843">
                  <a:extLst>
                    <a:ext uri="{9D8B030D-6E8A-4147-A177-3AD203B41FA5}">
                      <a16:colId xmlns:a16="http://schemas.microsoft.com/office/drawing/2014/main" val="1571273873"/>
                    </a:ext>
                  </a:extLst>
                </a:gridCol>
              </a:tblGrid>
              <a:tr h="2057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 Value (in Mn MYR) (time period-rolling 12 weekly)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479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'16 - Sep'17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'17 - Sep'18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Oct '18 - Sep'19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CAGR</a:t>
                      </a:r>
                      <a:b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(Oct '16 - Sep'19)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6791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 Lady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7734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2348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Lactogen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6543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Fernleaf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4157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495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8FE555-11E9-4D3A-8939-78F65FBED4C0}"/>
              </a:ext>
            </a:extLst>
          </p:cNvPr>
          <p:cNvSpPr txBox="1"/>
          <p:nvPr/>
        </p:nvSpPr>
        <p:spPr>
          <a:xfrm>
            <a:off x="252000" y="4684280"/>
            <a:ext cx="11373976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IFT Sales value drops by ~7% from Oct ‘16 to Sep ‘19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sales value shows significant increase in the same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Category sales value declining by ~3%</a:t>
            </a:r>
          </a:p>
        </p:txBody>
      </p:sp>
      <p:pic>
        <p:nvPicPr>
          <p:cNvPr id="5" name="Picture 4" descr="A graph of sales comparison&#10;&#10;Description automatically generated">
            <a:extLst>
              <a:ext uri="{FF2B5EF4-FFF2-40B4-BE49-F238E27FC236}">
                <a16:creationId xmlns:a16="http://schemas.microsoft.com/office/drawing/2014/main" id="{64DCE092-83FF-D1B7-B920-549146F6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7" y="1514853"/>
            <a:ext cx="6030534" cy="28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388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66D7-81AE-4AA7-9312-860B5016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Market Share by Volume (Nielsen)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2C5C-39F4-43E6-A831-3645F780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E9FA5-5655-4254-9F8C-97DC439DC8EB}"/>
              </a:ext>
            </a:extLst>
          </p:cNvPr>
          <p:cNvSpPr txBox="1"/>
          <p:nvPr/>
        </p:nvSpPr>
        <p:spPr>
          <a:xfrm>
            <a:off x="252000" y="4728637"/>
            <a:ext cx="11304000" cy="1723549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IFT market share dropped from 47% to 42.8% while competitors have gained in volume market share in the same period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market share increased slightly from 35.5% to 36.1%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Lactogen market share increased from 13.9 % to 15.1 %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market shared increased from 3.7 % to 5.9%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to be noted that DL- IFT Market share dropped lower than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between Jul’18  and Sep’18 ( as highlighted in red circle)</a:t>
            </a:r>
          </a:p>
        </p:txBody>
      </p:sp>
      <p:pic>
        <p:nvPicPr>
          <p:cNvPr id="5" name="Picture 4" descr="A graph of a market share&#10;&#10;Description automatically generated">
            <a:extLst>
              <a:ext uri="{FF2B5EF4-FFF2-40B4-BE49-F238E27FC236}">
                <a16:creationId xmlns:a16="http://schemas.microsoft.com/office/drawing/2014/main" id="{BED52F03-7811-0DA3-EA43-125B383A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8" y="1497995"/>
            <a:ext cx="6812642" cy="2725057"/>
          </a:xfrm>
          <a:prstGeom prst="rect">
            <a:avLst/>
          </a:prstGeom>
        </p:spPr>
      </p:pic>
      <p:pic>
        <p:nvPicPr>
          <p:cNvPr id="17" name="Content Placeholder 16" descr="A graph of a market share&#10;&#10;Description automatically generated">
            <a:extLst>
              <a:ext uri="{FF2B5EF4-FFF2-40B4-BE49-F238E27FC236}">
                <a16:creationId xmlns:a16="http://schemas.microsoft.com/office/drawing/2014/main" id="{CA970873-5B08-FC4C-C040-1EDE632F5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19106" y="1705958"/>
            <a:ext cx="2850998" cy="2511728"/>
          </a:xfrm>
        </p:spPr>
      </p:pic>
    </p:spTree>
    <p:extLst>
      <p:ext uri="{BB962C8B-B14F-4D97-AF65-F5344CB8AC3E}">
        <p14:creationId xmlns:p14="http://schemas.microsoft.com/office/powerpoint/2010/main" val="478696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5A1B-8FE7-4402-BB0B-259505C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Market Share by Value (Nielsen)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FF48E-5269-4F2D-9467-6ECF86926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3AA2D-9E6D-4431-A49A-0B077DD11B95}"/>
              </a:ext>
            </a:extLst>
          </p:cNvPr>
          <p:cNvSpPr txBox="1"/>
          <p:nvPr/>
        </p:nvSpPr>
        <p:spPr>
          <a:xfrm>
            <a:off x="252000" y="4709971"/>
            <a:ext cx="11304000" cy="1477328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IFT value market share dropped from 44.5% to 39.3%. while competitors have gained in value market share as well in the same period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value market shared increased from 36.8 % to 38.6%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Lactogen value market shared increased from 15.4 % to 16.9%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value market shared increased from 3.4 % to 5.2%</a:t>
            </a:r>
          </a:p>
        </p:txBody>
      </p:sp>
      <p:pic>
        <p:nvPicPr>
          <p:cNvPr id="5" name="Picture 4" descr="A graph of a market share&#10;&#10;Description automatically generated">
            <a:extLst>
              <a:ext uri="{FF2B5EF4-FFF2-40B4-BE49-F238E27FC236}">
                <a16:creationId xmlns:a16="http://schemas.microsoft.com/office/drawing/2014/main" id="{52426DC0-2AFB-F5FF-52B2-FED8FEB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54" y="1517045"/>
            <a:ext cx="6955215" cy="2735338"/>
          </a:xfrm>
          <a:prstGeom prst="rect">
            <a:avLst/>
          </a:prstGeom>
        </p:spPr>
      </p:pic>
      <p:pic>
        <p:nvPicPr>
          <p:cNvPr id="7" name="Picture 6" descr="A graph of a market share&#10;&#10;Description automatically generated">
            <a:extLst>
              <a:ext uri="{FF2B5EF4-FFF2-40B4-BE49-F238E27FC236}">
                <a16:creationId xmlns:a16="http://schemas.microsoft.com/office/drawing/2014/main" id="{234A1DBA-68A4-729A-F9F8-DCA995F56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788" y="1522186"/>
            <a:ext cx="3040138" cy="27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283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E1DF-38AA-4A03-B899-695A4A75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IFT: Price Comparison (Nielsen)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D79F-498A-44C2-8C7C-20AEBF4D4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FE58BE-729F-4522-86F4-2E43D73FB5E9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E5D11-3D55-4736-BB74-0015AC5DA4DD}"/>
              </a:ext>
            </a:extLst>
          </p:cNvPr>
          <p:cNvSpPr txBox="1"/>
          <p:nvPr/>
        </p:nvSpPr>
        <p:spPr>
          <a:xfrm>
            <a:off x="252000" y="4825077"/>
            <a:ext cx="11373976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2749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shows more drastic price increases as compared to competitors especially in the period of (July- Aug)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also observed that in the recent months, Dutch Lady’s price point is the lowest relative to its own historic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Dutch Lady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Fernleaf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have almost the same price-points whereas Lactogen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Dumex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have similar price points (slightly higher than the former two)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E3CAB38-9125-4A8F-3B1B-2B79D455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5" y="1437141"/>
            <a:ext cx="6095395" cy="27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6467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82740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82740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ryma Labs - Data Science Services Offered_v3" id="{923D972D-E946-41EE-B3E1-B5107589FDC4}" vid="{05536747-8C32-4BB7-866A-E45B40B668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Aryma Labs - Data Science Services Offered_Template</Template>
  <TotalTime>82</TotalTime>
  <Words>2365</Words>
  <Application>Microsoft Office PowerPoint</Application>
  <PresentationFormat>Widescreen</PresentationFormat>
  <Paragraphs>500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Standarddesign</vt:lpstr>
      <vt:lpstr>Dutch Lady - IFT</vt:lpstr>
      <vt:lpstr>PowerPoint Presentation</vt:lpstr>
      <vt:lpstr>IFT: Sales Volume (Nielsen)  Peninsular Malaysia</vt:lpstr>
      <vt:lpstr>IFT: Sales Value (Nielsen)  Peninsular Malaysia</vt:lpstr>
      <vt:lpstr>IFT: Sales Volume (Kantar) Peninsular Malaysia</vt:lpstr>
      <vt:lpstr>IFT: Sales Value (Kantar) Peninsular Malaysia</vt:lpstr>
      <vt:lpstr>IFT: Market Share by Volume (Nielsen)</vt:lpstr>
      <vt:lpstr>IFT: Market Share by Value (Nielsen)</vt:lpstr>
      <vt:lpstr>IFT: Price Comparison (Nielsen)</vt:lpstr>
      <vt:lpstr>IFT: Price Comparison (Kantar)</vt:lpstr>
      <vt:lpstr>Dutch Lady IFT: Sales vs price and Market Share vs Price </vt:lpstr>
      <vt:lpstr>IFT: Buyers Comparison </vt:lpstr>
      <vt:lpstr>IFT: Weighted Distribution Comparison (Nielsen)</vt:lpstr>
      <vt:lpstr>IFT: Numeric Distribution Comparison (Nielsen)</vt:lpstr>
      <vt:lpstr>Dutch Lady IFT: Media Analysis Traditional vs Digital Investment </vt:lpstr>
      <vt:lpstr>Marketing Investment: Spends split</vt:lpstr>
      <vt:lpstr> Media Strategy Analysis</vt:lpstr>
      <vt:lpstr>PowerPoint Presentation</vt:lpstr>
      <vt:lpstr>Dutch Lady IFT: Sales – Model Accuracy</vt:lpstr>
      <vt:lpstr>What drives Sales Volume?</vt:lpstr>
      <vt:lpstr>Return on Investment: Sales </vt:lpstr>
      <vt:lpstr>PowerPoint Presentation</vt:lpstr>
      <vt:lpstr>Dutch Lady IFT: Buyers– Model Accuracy</vt:lpstr>
      <vt:lpstr>What drives Buyer growth?</vt:lpstr>
      <vt:lpstr>Which model to pursue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 Raman</dc:creator>
  <cp:lastModifiedBy>Venkat Raman</cp:lastModifiedBy>
  <cp:revision>90</cp:revision>
  <dcterms:created xsi:type="dcterms:W3CDTF">2019-11-28T11:29:37Z</dcterms:created>
  <dcterms:modified xsi:type="dcterms:W3CDTF">2024-11-30T19:07:15Z</dcterms:modified>
</cp:coreProperties>
</file>