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>
      <p:cViewPr>
        <p:scale>
          <a:sx n="107" d="100"/>
          <a:sy n="107" d="100"/>
        </p:scale>
        <p:origin x="581" y="-6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Pankhania" userId="abd1df1822ecfa4a" providerId="LiveId" clId="{0596B352-2002-4568-AAE8-09AE9CCB7D2D}"/>
    <pc:docChg chg="undo custSel modSld">
      <pc:chgData name="Dhruv Pankhania" userId="abd1df1822ecfa4a" providerId="LiveId" clId="{0596B352-2002-4568-AAE8-09AE9CCB7D2D}" dt="2025-02-17T05:43:58.020" v="62" actId="20577"/>
      <pc:docMkLst>
        <pc:docMk/>
      </pc:docMkLst>
      <pc:sldChg chg="modSp mod">
        <pc:chgData name="Dhruv Pankhania" userId="abd1df1822ecfa4a" providerId="LiveId" clId="{0596B352-2002-4568-AAE8-09AE9CCB7D2D}" dt="2025-02-17T05:43:58.020" v="62" actId="20577"/>
        <pc:sldMkLst>
          <pc:docMk/>
          <pc:sldMk cId="2562833528" sldId="260"/>
        </pc:sldMkLst>
        <pc:spChg chg="mod">
          <ac:chgData name="Dhruv Pankhania" userId="abd1df1822ecfa4a" providerId="LiveId" clId="{0596B352-2002-4568-AAE8-09AE9CCB7D2D}" dt="2025-02-17T05:43:58.020" v="62" actId="20577"/>
          <ac:spMkLst>
            <pc:docMk/>
            <pc:sldMk cId="2562833528" sldId="260"/>
            <ac:spMk id="16" creationId="{51A59722-B1D3-4ED5-A663-7B4608B50A18}"/>
          </ac:spMkLst>
        </pc:spChg>
        <pc:spChg chg="mod">
          <ac:chgData name="Dhruv Pankhania" userId="abd1df1822ecfa4a" providerId="LiveId" clId="{0596B352-2002-4568-AAE8-09AE9CCB7D2D}" dt="2025-02-17T05:43:36.183" v="29" actId="404"/>
          <ac:spMkLst>
            <pc:docMk/>
            <pc:sldMk cId="2562833528" sldId="260"/>
            <ac:spMk id="17" creationId="{DFE89506-103A-4D69-88ED-415AE23C37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5401-FB5E-4027-9C67-BD971DDE06A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7C11-B9CE-4EB9-BD73-BAAE86E7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62000"/>
            <a:ext cx="8229600" cy="655638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Dr. Rachana Desai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Rachana Desai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4198458" y="1933318"/>
            <a:ext cx="702416" cy="918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5533989" y="2568564"/>
            <a:ext cx="207492" cy="70082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1920"/>
            <a:ext cx="8229600" cy="695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ooks.google.com/books/about/Intermediate_Microeconomics_with_Calculu.html?id=9mabDwAAQBA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BLACK - SCHOLES -- OPTION PRICING MODELS">
            <a:extLst>
              <a:ext uri="{FF2B5EF4-FFF2-40B4-BE49-F238E27FC236}">
                <a16:creationId xmlns:a16="http://schemas.microsoft.com/office/drawing/2014/main" id="{F5885D74-FDDA-2538-1C3F-7EB3881FB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t="4576" r="4217" b="5788"/>
          <a:stretch/>
        </p:blipFill>
        <p:spPr bwMode="auto">
          <a:xfrm>
            <a:off x="3085597" y="2368839"/>
            <a:ext cx="2667880" cy="17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7B6F123-D8FA-A69D-E3E0-B61431A2320F}"/>
              </a:ext>
            </a:extLst>
          </p:cNvPr>
          <p:cNvSpPr/>
          <p:nvPr/>
        </p:nvSpPr>
        <p:spPr>
          <a:xfrm>
            <a:off x="0" y="5943599"/>
            <a:ext cx="9144000" cy="935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C0AE158-2DA7-42D2-AAC5-BE89365BA6FF}"/>
              </a:ext>
            </a:extLst>
          </p:cNvPr>
          <p:cNvSpPr txBox="1">
            <a:spLocks/>
          </p:cNvSpPr>
          <p:nvPr/>
        </p:nvSpPr>
        <p:spPr>
          <a:xfrm>
            <a:off x="1524000" y="65375"/>
            <a:ext cx="6781800" cy="107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Somaiya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School of Engineering, Mumbai – 400 077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Somaiya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</a:t>
            </a: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 of  Science and Humanities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F.Y.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B.Tech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Semester –II  (2024-25)</a:t>
            </a: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Applied Mathematics-II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Internal Assessment-II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59722-B1D3-4ED5-A663-7B4608B50A18}"/>
              </a:ext>
            </a:extLst>
          </p:cNvPr>
          <p:cNvSpPr txBox="1"/>
          <p:nvPr/>
        </p:nvSpPr>
        <p:spPr>
          <a:xfrm>
            <a:off x="6482863" y="970553"/>
            <a:ext cx="2661137" cy="623248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50" b="1" dirty="0">
                <a:solidFill>
                  <a:schemeClr val="tx1"/>
                </a:solidFill>
              </a:rPr>
              <a:t>NAME : Dhruv Pankhania</a:t>
            </a:r>
          </a:p>
          <a:p>
            <a:r>
              <a:rPr lang="en-IN" sz="1150" b="1" dirty="0">
                <a:solidFill>
                  <a:schemeClr val="tx1"/>
                </a:solidFill>
              </a:rPr>
              <a:t>ROLL NO. : 16010124216</a:t>
            </a:r>
          </a:p>
          <a:p>
            <a:r>
              <a:rPr lang="en-IN" sz="1150" b="1" dirty="0">
                <a:solidFill>
                  <a:schemeClr val="tx1"/>
                </a:solidFill>
              </a:rPr>
              <a:t>DIV: C4        BATCH: 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E89506-103A-4D69-88ED-415AE23C3772}"/>
              </a:ext>
            </a:extLst>
          </p:cNvPr>
          <p:cNvSpPr txBox="1">
            <a:spLocks/>
          </p:cNvSpPr>
          <p:nvPr/>
        </p:nvSpPr>
        <p:spPr>
          <a:xfrm>
            <a:off x="-37531" y="1005067"/>
            <a:ext cx="6514532" cy="554221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Real-Life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pplications of Taylor's Series &amp; Maclaurin Series in Economics &amp; Finance</a:t>
            </a:r>
          </a:p>
        </p:txBody>
      </p:sp>
      <p:pic>
        <p:nvPicPr>
          <p:cNvPr id="1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666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5800" y="481663"/>
            <a:ext cx="1828800" cy="127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D077635-132B-9EB4-39B6-313E71EC2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509534"/>
            <a:ext cx="8915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tool used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approximate complex, non-linear functions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polynomials around a given point. This is extremely useful in economics and finance where exact solutions are hard to compute.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Maclaurin Series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special case of Taylor Series where expansion is around x=0x = 0x=0.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f(x)=f(a)+f′(a)(x−a)+2!f′′(a)​(x−a)2+⋯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083C3-6DC1-D156-A639-D8AEE3193C35}"/>
              </a:ext>
            </a:extLst>
          </p:cNvPr>
          <p:cNvSpPr txBox="1"/>
          <p:nvPr/>
        </p:nvSpPr>
        <p:spPr>
          <a:xfrm>
            <a:off x="48746" y="4300701"/>
            <a:ext cx="2999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AAF4F-EEDB-587D-E3E1-4866C26C23DF}"/>
              </a:ext>
            </a:extLst>
          </p:cNvPr>
          <p:cNvSpPr txBox="1"/>
          <p:nvPr/>
        </p:nvSpPr>
        <p:spPr>
          <a:xfrm>
            <a:off x="2905217" y="4300701"/>
            <a:ext cx="34943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C1FC8-7495-3B97-58B1-9FED468BDC5D}"/>
              </a:ext>
            </a:extLst>
          </p:cNvPr>
          <p:cNvSpPr txBox="1"/>
          <p:nvPr/>
        </p:nvSpPr>
        <p:spPr>
          <a:xfrm>
            <a:off x="6439887" y="4293009"/>
            <a:ext cx="2592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9A848B-65DF-A02D-2736-BA3C2EFBB064}"/>
              </a:ext>
            </a:extLst>
          </p:cNvPr>
          <p:cNvSpPr txBox="1"/>
          <p:nvPr/>
        </p:nvSpPr>
        <p:spPr>
          <a:xfrm>
            <a:off x="48746" y="6225514"/>
            <a:ext cx="4751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/>
              <a:t>Varian, H. R. (2014). </a:t>
            </a:r>
            <a:r>
              <a:rPr lang="en-IN" sz="1200" i="1" dirty="0"/>
              <a:t>Intermediate Microeconomics</a:t>
            </a:r>
            <a:r>
              <a:rPr lang="en-IN" sz="1200" dirty="0"/>
              <a:t> (9th ed.)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https://books.google.com/books/about/Intermediate_Microeconomics_with_Calculu.html?id=9mabDwAAQBAJ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D645A2-37C3-7DA2-9B7F-98DFB396B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36" y="2513507"/>
            <a:ext cx="2570539" cy="1596758"/>
          </a:xfrm>
          <a:prstGeom prst="rect">
            <a:avLst/>
          </a:prstGeom>
        </p:spPr>
      </p:pic>
      <p:pic>
        <p:nvPicPr>
          <p:cNvPr id="1031" name="Picture 7" descr="Where will interest rates trough and why? | Capital Economics">
            <a:extLst>
              <a:ext uri="{FF2B5EF4-FFF2-40B4-BE49-F238E27FC236}">
                <a16:creationId xmlns:a16="http://schemas.microsoft.com/office/drawing/2014/main" id="{6B56144F-C004-79D6-C1C4-2F73E20D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52" y="2574480"/>
            <a:ext cx="2767012" cy="156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F8B50D1-AD65-F9C8-C1A3-D66FC8C971F1}"/>
              </a:ext>
            </a:extLst>
          </p:cNvPr>
          <p:cNvSpPr/>
          <p:nvPr/>
        </p:nvSpPr>
        <p:spPr>
          <a:xfrm>
            <a:off x="7346" y="4080526"/>
            <a:ext cx="2812053" cy="2167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 Approximation</a:t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Economists use Taylor Series to linearize utility functions (e.g., Cobb-Douglas, Log Utility).Helps in calculating marginal utilities, consumer choices, and optimization problems.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5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3A7470-56D6-13D5-B124-CD542AFBCBF1}"/>
              </a:ext>
            </a:extLst>
          </p:cNvPr>
          <p:cNvSpPr/>
          <p:nvPr/>
        </p:nvSpPr>
        <p:spPr>
          <a:xfrm>
            <a:off x="2891029" y="4110265"/>
            <a:ext cx="3215633" cy="213813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Pricing (Black-Scholes Model)</a:t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used to approximate complex functions like the normal cumulative distribution and exponential terms in the Black-Scholes formula. Enables faster numerical computation of option prices.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5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A59C5-1E95-4E30-62C5-663042296520}"/>
              </a:ext>
            </a:extLst>
          </p:cNvPr>
          <p:cNvSpPr/>
          <p:nvPr/>
        </p:nvSpPr>
        <p:spPr>
          <a:xfrm>
            <a:off x="6232753" y="4190999"/>
            <a:ext cx="2815482" cy="20573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/>
              <a:t>Forecasting &amp; Taylor Rule</a:t>
            </a:r>
            <a:br>
              <a:rPr lang="en-IN" sz="1500" b="1" dirty="0"/>
            </a:br>
            <a:br>
              <a:rPr lang="en-IN" sz="1500" b="1" dirty="0"/>
            </a:br>
            <a:r>
              <a:rPr lang="en-IN" sz="1500" dirty="0"/>
              <a:t>Central banks use Taylor Rule to set interest rates:</a:t>
            </a:r>
          </a:p>
          <a:p>
            <a:r>
              <a:rPr lang="en-IN" sz="1500" dirty="0"/>
              <a:t>Derived from linear approximations of economic models using Taylor series.</a:t>
            </a:r>
          </a:p>
          <a:p>
            <a:pPr algn="ctr"/>
            <a:endParaRPr lang="en-IN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F25CC8-595C-51FA-ABEA-C43E7CBEF6C4}"/>
              </a:ext>
            </a:extLst>
          </p:cNvPr>
          <p:cNvSpPr txBox="1"/>
          <p:nvPr/>
        </p:nvSpPr>
        <p:spPr>
          <a:xfrm>
            <a:off x="4655765" y="6172200"/>
            <a:ext cx="4498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/>
              <a:t>Taylor, J. B. (1993). </a:t>
            </a:r>
            <a:r>
              <a:rPr lang="en-US" sz="1200" i="1" dirty="0"/>
              <a:t>Discretion vs Policy Rules in Practice</a:t>
            </a:r>
            <a:r>
              <a:rPr lang="en-US" sz="1200" dirty="0"/>
              <a:t>.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IN" sz="1200" dirty="0"/>
              <a:t>https://web.stanford.edu/~</a:t>
            </a:r>
            <a:r>
              <a:rPr lang="en-IN" sz="1200" dirty="0" err="1"/>
              <a:t>johntayl</a:t>
            </a:r>
            <a:r>
              <a:rPr lang="en-IN" sz="1200" dirty="0"/>
              <a:t>/</a:t>
            </a:r>
            <a:r>
              <a:rPr lang="en-IN" sz="1200" dirty="0" err="1"/>
              <a:t>Onlinepaperscombinedbyyear</a:t>
            </a:r>
            <a:r>
              <a:rPr lang="en-IN" sz="1200" dirty="0"/>
              <a:t>/1993/Discretion_versus_Policy_Rules_in_Practice.pdf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83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341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Marcellus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Mathematics-I</dc:title>
  <dc:creator>Lenovo</dc:creator>
  <cp:lastModifiedBy>Dhruv Pankhania</cp:lastModifiedBy>
  <cp:revision>209</cp:revision>
  <dcterms:created xsi:type="dcterms:W3CDTF">2006-08-16T00:00:00Z</dcterms:created>
  <dcterms:modified xsi:type="dcterms:W3CDTF">2025-04-15T15:23:06Z</dcterms:modified>
</cp:coreProperties>
</file>