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3" r:id="rId13"/>
    <p:sldId id="281" r:id="rId14"/>
    <p:sldId id="285" r:id="rId15"/>
    <p:sldId id="286" r:id="rId16"/>
    <p:sldId id="282" r:id="rId17"/>
    <p:sldId id="287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-868" y="-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005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Marcellus" panose="020E0602050203020307" pitchFamily="34" charset="0"/>
              </a:rPr>
              <a:t>Forces in space</a:t>
            </a:r>
            <a:endParaRPr lang="en-US" sz="5400" dirty="0">
              <a:solidFill>
                <a:schemeClr val="accent5">
                  <a:lumMod val="75000"/>
                </a:schemeClr>
              </a:solidFill>
              <a:latin typeface="Marcellus" panose="020E0602050203020307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Marcellus" panose="020E0602050203020307" pitchFamily="34" charset="0"/>
              </a:rPr>
              <a:t>Module 1: System of Forces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828983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of a force about a given line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7086" y="581143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4: Moment of a force about a given line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09" y="4371661"/>
            <a:ext cx="3733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114800" y="172124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5052" r="1407" b="12993"/>
          <a:stretch/>
        </p:blipFill>
        <p:spPr bwMode="auto">
          <a:xfrm>
            <a:off x="191452" y="923924"/>
            <a:ext cx="8562023" cy="41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Magnitude of force and their direction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1" y="1140360"/>
            <a:ext cx="9735754" cy="421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Vector component </a:t>
            </a:r>
            <a:r>
              <a:rPr lang="en-US" sz="4000" smtClean="0">
                <a:solidFill>
                  <a:srgbClr val="C00000"/>
                </a:solidFill>
                <a:latin typeface="Marcellus" panose="020E0602050203020307" pitchFamily="34" charset="0"/>
              </a:rPr>
              <a:t>of force about a line,  </a:t>
            </a: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of given force about a point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70" y="1615286"/>
            <a:ext cx="2753109" cy="2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393" y="1352550"/>
            <a:ext cx="6984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algn="just">
              <a:tabLst>
                <a:tab pos="628650" algn="l"/>
              </a:tabLs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1) A force of 50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magnitude is acting at the point  A(2, 3, 4) m towards point B(6, -2, -3) m. </a:t>
            </a:r>
          </a:p>
          <a:p>
            <a:pPr marL="714375" indent="-714375" algn="just">
              <a:tabLst>
                <a:tab pos="628650" algn="l"/>
              </a:tabLs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Determine: </a:t>
            </a:r>
          </a:p>
          <a:p>
            <a:pPr marL="714375" indent="-714375" algn="just">
              <a:tabLst>
                <a:tab pos="628650" algn="l"/>
              </a:tabLst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) Vector component of this force along the line AC. Point C is (5, 1, 2) m. </a:t>
            </a:r>
          </a:p>
          <a:p>
            <a:pPr marL="714375" indent="-714375" algn="just">
              <a:tabLst>
                <a:tab pos="628650" algn="l"/>
              </a:tabLs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ii) Moment of given force about a point D(-1, 1, 2) 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4236" y="3896909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5: Vector component of a force about a given point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[1]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5430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Forces in Space </a:t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(Concurrent space forces)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394" y="1825625"/>
            <a:ext cx="5927682" cy="4351338"/>
          </a:xfrm>
        </p:spPr>
        <p:txBody>
          <a:bodyPr/>
          <a:lstStyle/>
          <a:p>
            <a:pPr marL="628650" indent="-628650" algn="just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2 The tower is held place by three  cables. If the force of each cable    acting on the tower is shown fig., Determine the resultant.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043940"/>
            <a:ext cx="36004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0436" y="468748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: Resultant for Non – Coplanar, concurrent force system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22541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Forces in Space </a:t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(Resultant of parallel space forces)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394" y="1825625"/>
            <a:ext cx="5927682" cy="4351338"/>
          </a:xfrm>
        </p:spPr>
        <p:txBody>
          <a:bodyPr/>
          <a:lstStyle/>
          <a:p>
            <a:pPr marL="804863" indent="-804863" algn="just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3  Three forces 20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, 30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and 40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act normal to x-y plane as shown in fig. Determine the magnitude and direction and point of application of resultant force.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436" y="468748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7: Resultant for Non – Coplanar, parallel force system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51" y="1370013"/>
            <a:ext cx="4276149" cy="25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1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3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Forces in Space </a:t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(Resultant of parallel space forces)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394" y="1825625"/>
            <a:ext cx="5927682" cy="4351338"/>
          </a:xfrm>
        </p:spPr>
        <p:txBody>
          <a:bodyPr/>
          <a:lstStyle/>
          <a:p>
            <a:pPr marL="804863" indent="-804863" algn="just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A plate foundation is subjected 5 vertical forces as shown in fig. Replace these five forces by a means of single vertical force and determine the point of replacement.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436" y="468748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8: Resultant for Non – Coplanar, parallel force system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11" y="1028700"/>
            <a:ext cx="41386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5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Forces in Space </a:t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(Resultant of General force system in Space)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694" y="1752787"/>
            <a:ext cx="6146756" cy="4351338"/>
          </a:xfrm>
        </p:spPr>
        <p:txBody>
          <a:bodyPr/>
          <a:lstStyle/>
          <a:p>
            <a:pPr marL="628650" indent="-628650" algn="just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5 Forces F1 = 1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, F2 = 3 KN, F3 = 2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, F4 = 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and F5 = 2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act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 along the line joining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centres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Marcellus"/>
            </a:endParaRP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of the parallel piped whose side are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2.5 m, 2 m and 1.5 m as shown in Fig. Determine the resultant force and the moment of the resultant couple at the origin O.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38" y="1404938"/>
            <a:ext cx="4358762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23911" y="502951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9: Resultant for Non – Coplanar, Non - concurrent force system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[1]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8650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Numerical on Forces in Space </a:t>
            </a:r>
            <a:b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(Resultant of General force system in Space)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693" y="1752787"/>
            <a:ext cx="6465163" cy="4351338"/>
          </a:xfrm>
        </p:spPr>
        <p:txBody>
          <a:bodyPr/>
          <a:lstStyle/>
          <a:p>
            <a:pPr marL="628650" indent="-628650" algn="just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Q. 6 The following forces act on the block shown in fig.  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 F1 = 40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at point C along CD, 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 F2 = 30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at point D along DB and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 F3 = 100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kN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at point D along DE. Determine the resultant force and resultant moment of these forces acting at O. </a:t>
            </a:r>
          </a:p>
          <a:p>
            <a:pPr marL="628650" indent="-62865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      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3911" y="5029514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10: Resultant for Non – Coplanar, Non - concurrent force system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2072555"/>
            <a:ext cx="38258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References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694" y="1752787"/>
            <a:ext cx="10147256" cy="4351338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Engineering Mechanics, N. H. Dubey, Mc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Graw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 Hill Education (India) Pvt. Ltd., page no: 4.2 to 4.30.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Engineering Mechanics, M. D.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Dayal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, chapter 7, Space Forces, page no. 157 to 179.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13065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Vectors</a:t>
            </a:r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1182479"/>
            <a:ext cx="6123215" cy="483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4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51" y="523286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Force Vectors</a:t>
            </a:r>
            <a:endParaRPr lang="en-US" sz="36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BF84EC15-A959-47EB-966C-5F46652CE050}"/>
              </a:ext>
            </a:extLst>
          </p:cNvPr>
          <p:cNvSpPr txBox="1">
            <a:spLocks/>
          </p:cNvSpPr>
          <p:nvPr/>
        </p:nvSpPr>
        <p:spPr>
          <a:xfrm>
            <a:off x="220894" y="1628283"/>
            <a:ext cx="4824636" cy="434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baseline="30000" dirty="0">
              <a:solidFill>
                <a:schemeClr val="bg1">
                  <a:lumMod val="50000"/>
                </a:schemeClr>
              </a:solidFill>
              <a:latin typeface="Fira san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"/>
          <a:stretch/>
        </p:blipFill>
        <p:spPr bwMode="auto">
          <a:xfrm>
            <a:off x="520945" y="1441676"/>
            <a:ext cx="11105442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27570" y="4555671"/>
            <a:ext cx="2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Fig. 1 Force Vector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6057" y="5632276"/>
            <a:ext cx="31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Force Vectors</a:t>
            </a:r>
            <a:r>
              <a:rPr lang="en-US" baseline="30000" dirty="0" smtClean="0"/>
              <a:t>[1]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734786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Vector (Moment of a force about a given point)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" y="1292075"/>
            <a:ext cx="10096964" cy="31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4245430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371" y="5071348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214876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Vector (Moment of a force about a given point)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8"/>
          <a:stretch/>
        </p:blipFill>
        <p:spPr bwMode="auto">
          <a:xfrm>
            <a:off x="5666014" y="939650"/>
            <a:ext cx="4736702" cy="31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4245430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371" y="5071348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7393" y="1518557"/>
                <a:ext cx="5556207" cy="390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Marcellus"/>
                  </a:rPr>
                  <a:t>b) Position Vector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</m:acc>
                    <m:r>
                      <a:rPr lang="en-US" sz="2800" b="1" i="1" baseline="-25000">
                        <a:latin typeface="Cambria Math"/>
                        <a:ea typeface="Cambria Math"/>
                      </a:rPr>
                      <m:t>𝐶𝐴</m:t>
                    </m:r>
                  </m:oMath>
                </a14:m>
                <a:r>
                  <a:rPr lang="en-US" sz="2800" b="1" dirty="0" smtClean="0">
                    <a:latin typeface="Marcellus"/>
                  </a:rPr>
                  <a:t>)</a:t>
                </a:r>
              </a:p>
              <a:p>
                <a:r>
                  <a:rPr lang="en-US" sz="2400" dirty="0" smtClean="0">
                    <a:latin typeface="Marcellus"/>
                  </a:rPr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400" b="0" i="1" baseline="-25000" smtClean="0">
                        <a:latin typeface="Cambria Math"/>
                      </a:rPr>
                      <m:t>𝐶𝐴</m:t>
                    </m:r>
                    <m:r>
                      <a:rPr lang="en-US" sz="2400" b="0" i="0" baseline="-250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Marcellus"/>
                  </a:rPr>
                  <a:t>extending from the moment </a:t>
                </a:r>
                <a:r>
                  <a:rPr lang="en-US" sz="2400" dirty="0" err="1" smtClean="0">
                    <a:latin typeface="Marcellus"/>
                  </a:rPr>
                  <a:t>centre</a:t>
                </a:r>
                <a:r>
                  <a:rPr lang="en-US" sz="2400" dirty="0" smtClean="0">
                    <a:latin typeface="Marcellus"/>
                  </a:rPr>
                  <a:t> C to any point on the line of action of force (A or B):   </a:t>
                </a:r>
              </a:p>
              <a:p>
                <a:endParaRPr lang="en-US" sz="2400" dirty="0" smtClean="0">
                  <a:latin typeface="Marcellu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400" b="1" i="1" baseline="-25000">
                          <a:latin typeface="Cambria Math"/>
                          <a:ea typeface="Cambria Math"/>
                        </a:rPr>
                        <m:t>𝐶𝐴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sz="2400" b="1" i="1" dirty="0" smtClean="0">
                  <a:latin typeface="Marcellus"/>
                  <a:ea typeface="Cambria Math"/>
                </a:endParaRPr>
              </a:p>
              <a:p>
                <a:endParaRPr lang="en-US" b="1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800" b="1" i="1" baseline="-25000">
                          <a:latin typeface="Cambria Math"/>
                          <a:ea typeface="Cambria Math"/>
                        </a:rPr>
                        <m:t>𝐶𝐴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sz="2800" b="1" i="1" dirty="0">
                  <a:latin typeface="Cambria Math"/>
                  <a:ea typeface="Cambria Math"/>
                </a:endParaRPr>
              </a:p>
              <a:p>
                <a:endParaRPr lang="en-US" dirty="0"/>
              </a:p>
              <a:p>
                <a:endParaRPr lang="en-IN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3" y="1518557"/>
                <a:ext cx="5556207" cy="3900235"/>
              </a:xfrm>
              <a:prstGeom prst="rect">
                <a:avLst/>
              </a:prstGeom>
              <a:blipFill rotWithShape="1">
                <a:blip r:embed="rId7"/>
                <a:stretch>
                  <a:fillRect l="-2305" t="-1563" r="-1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5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Vector (Moment of a force about a given point)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8"/>
          <a:stretch/>
        </p:blipFill>
        <p:spPr bwMode="auto">
          <a:xfrm>
            <a:off x="5666014" y="939650"/>
            <a:ext cx="4736702" cy="31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4245430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371" y="5071348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2: Moment of a force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7393" y="1518557"/>
                <a:ext cx="555620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Marcellus"/>
                  </a:rPr>
                  <a:t>C) Moment Vector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</m:acc>
                    <m:r>
                      <a:rPr lang="en-US" sz="2800" b="1" i="1" baseline="-25000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800" b="1" dirty="0" smtClean="0">
                    <a:latin typeface="Marcellus"/>
                  </a:rPr>
                  <a:t>)</a:t>
                </a:r>
              </a:p>
              <a:p>
                <a:r>
                  <a:rPr lang="en-US" sz="2400" dirty="0" smtClean="0">
                    <a:latin typeface="Marcellus"/>
                  </a:rPr>
                  <a:t>The cross product of position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400" b="0" i="1" baseline="-25000" smtClean="0">
                        <a:latin typeface="Cambria Math"/>
                      </a:rPr>
                      <m:t>𝐶𝐴</m:t>
                    </m:r>
                    <m:r>
                      <a:rPr lang="en-US" sz="2400" b="0" i="0" baseline="-250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Marcellus"/>
                  </a:rPr>
                  <a:t> and the force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Marcellus"/>
                  </a:rPr>
                  <a:t> to obtain the moment </a:t>
                </a:r>
                <a:r>
                  <a:rPr lang="en-US" sz="2400" dirty="0" err="1" smtClean="0">
                    <a:latin typeface="Marcellus"/>
                  </a:rPr>
                  <a:t>centre</a:t>
                </a:r>
                <a:r>
                  <a:rPr lang="en-US" sz="2400" dirty="0" smtClean="0">
                    <a:latin typeface="Marcellu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</m:acc>
                    <m:r>
                      <a:rPr lang="en-US" sz="2400" b="1" i="1" baseline="-2500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 smtClean="0">
                  <a:latin typeface="Marcellus"/>
                </a:endParaRPr>
              </a:p>
              <a:p>
                <a:endParaRPr lang="en-US" dirty="0"/>
              </a:p>
              <a:p>
                <a:endParaRPr lang="en-IN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3" y="1518557"/>
                <a:ext cx="5556207" cy="2092881"/>
              </a:xfrm>
              <a:prstGeom prst="rect">
                <a:avLst/>
              </a:prstGeom>
              <a:blipFill rotWithShape="1">
                <a:blip r:embed="rId7"/>
                <a:stretch>
                  <a:fillRect l="-2305" t="-29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3368058"/>
            <a:ext cx="8231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2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Vector components of a force about a given line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53199" y="4274976"/>
            <a:ext cx="369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3: Vector components of a force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1644" y="5084921"/>
            <a:ext cx="37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3: Vector components of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force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[2]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3" y="1232440"/>
            <a:ext cx="4744112" cy="362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489982"/>
            <a:ext cx="3829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4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Vector components of a force about a given line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379" y="585439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736" y="1224915"/>
            <a:ext cx="94408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10865"/>
            <a:ext cx="3829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76949" y="5887634"/>
            <a:ext cx="369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3: Vector components of a force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15707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9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Moment of a force about a given line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/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93" y="1518557"/>
            <a:ext cx="555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4236" y="3896909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Fig 4: Moment of a force about a given line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Marcellus"/>
              </a:rPr>
              <a:t>[1]</a:t>
            </a:r>
            <a:endParaRPr lang="en-IN" baseline="30000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25" y="1095375"/>
            <a:ext cx="3733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8" y="1252221"/>
            <a:ext cx="537573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0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796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</vt:lpstr>
      <vt:lpstr>Vectors  </vt:lpstr>
      <vt:lpstr>Force Vectors</vt:lpstr>
      <vt:lpstr>Moment Vector (Moment of a force about a given point)  </vt:lpstr>
      <vt:lpstr>Moment Vector (Moment of a force about a given point)  </vt:lpstr>
      <vt:lpstr>Moment Vector (Moment of a force about a given point)  </vt:lpstr>
      <vt:lpstr>Vector components of a force about a given line  </vt:lpstr>
      <vt:lpstr>Vector components of a force about a given line  </vt:lpstr>
      <vt:lpstr>Moment of a force about a given line  </vt:lpstr>
      <vt:lpstr>Moment of a force about a given line  </vt:lpstr>
      <vt:lpstr>Magnitude of force and their direction  </vt:lpstr>
      <vt:lpstr>Numerical on Vector component of force about a line,   moment of given force about a point  </vt:lpstr>
      <vt:lpstr>Numerical on Forces in Space  (Concurrent space forces)  </vt:lpstr>
      <vt:lpstr>Numerical on Forces in Space  (Resultant of parallel space forces)  </vt:lpstr>
      <vt:lpstr>Numerical on Forces in Space  (Resultant of parallel space forces)  </vt:lpstr>
      <vt:lpstr>Numerical on Forces in Space  (Resultant of General force system in Space)  </vt:lpstr>
      <vt:lpstr>Numerical on Forces in Space  (Resultant of General force system in Space)  </vt:lpstr>
      <vt:lpstr>References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Admin</cp:lastModifiedBy>
  <cp:revision>95</cp:revision>
  <cp:lastPrinted>2023-03-13T09:33:18Z</cp:lastPrinted>
  <dcterms:created xsi:type="dcterms:W3CDTF">2020-04-30T07:52:47Z</dcterms:created>
  <dcterms:modified xsi:type="dcterms:W3CDTF">2024-02-15T05:17:48Z</dcterms:modified>
</cp:coreProperties>
</file>