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63" r:id="rId4"/>
    <p:sldId id="264" r:id="rId5"/>
    <p:sldId id="265" r:id="rId6"/>
    <p:sldId id="266" r:id="rId7"/>
    <p:sldId id="29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Fira Sans" panose="020B0503050000020004" pitchFamily="34" charset="0"/>
      <p:regular r:id="rId33"/>
      <p:bold r:id="rId34"/>
      <p:italic r:id="rId35"/>
      <p:boldItalic r:id="rId36"/>
    </p:embeddedFont>
    <p:embeddedFont>
      <p:font typeface="Marcellus" panose="020B0604020202020204" charset="0"/>
      <p:regular r:id="rId37"/>
    </p:embeddedFont>
    <p:embeddedFont>
      <p:font typeface="Tahoma" panose="020B060403050404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bWDH9BgynZPotlxacZXWgy2wV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19759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ff18e6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ff18e6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0" y="5680472"/>
            <a:ext cx="838200" cy="1190779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"/>
          <p:cNvSpPr/>
          <p:nvPr/>
        </p:nvSpPr>
        <p:spPr>
          <a:xfrm>
            <a:off x="10169610" y="6356350"/>
            <a:ext cx="2022390" cy="514900"/>
          </a:xfrm>
          <a:prstGeom prst="rect">
            <a:avLst/>
          </a:prstGeom>
          <a:solidFill>
            <a:srgbClr val="D922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838199" y="6356350"/>
            <a:ext cx="9331411" cy="51490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6000"/>
              <a:buFont typeface="Marcellu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10169610" y="6356350"/>
            <a:ext cx="201621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5" descr="Graphical user interface, text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1800" y="146274"/>
            <a:ext cx="97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ack and red text&#10;&#10;Description automatically generated">
            <a:extLst>
              <a:ext uri="{FF2B5EF4-FFF2-40B4-BE49-F238E27FC236}">
                <a16:creationId xmlns:a16="http://schemas.microsoft.com/office/drawing/2014/main" id="{168F6D20-302F-FB0C-3F38-D728CAE048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030" y="146274"/>
            <a:ext cx="2454684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5680472"/>
            <a:ext cx="838200" cy="1190779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6"/>
          <p:cNvSpPr/>
          <p:nvPr/>
        </p:nvSpPr>
        <p:spPr>
          <a:xfrm>
            <a:off x="10169610" y="6356350"/>
            <a:ext cx="2022390" cy="514900"/>
          </a:xfrm>
          <a:prstGeom prst="rect">
            <a:avLst/>
          </a:prstGeom>
          <a:solidFill>
            <a:srgbClr val="D922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838199" y="6356350"/>
            <a:ext cx="9331411" cy="51490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838200" y="866274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0169610" y="6356350"/>
            <a:ext cx="201621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6" descr="Graphical user interface, text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1800" y="146274"/>
            <a:ext cx="97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and red text&#10;&#10;Description automatically generated">
            <a:extLst>
              <a:ext uri="{FF2B5EF4-FFF2-40B4-BE49-F238E27FC236}">
                <a16:creationId xmlns:a16="http://schemas.microsoft.com/office/drawing/2014/main" id="{DD2BCE6E-8508-997F-D8D7-11B11F167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030" y="146274"/>
            <a:ext cx="2454684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/>
        </p:nvSpPr>
        <p:spPr>
          <a:xfrm>
            <a:off x="0" y="5680472"/>
            <a:ext cx="838200" cy="1190779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3"/>
          <p:cNvSpPr/>
          <p:nvPr/>
        </p:nvSpPr>
        <p:spPr>
          <a:xfrm>
            <a:off x="10169610" y="6356350"/>
            <a:ext cx="2022390" cy="514900"/>
          </a:xfrm>
          <a:prstGeom prst="rect">
            <a:avLst/>
          </a:prstGeom>
          <a:solidFill>
            <a:srgbClr val="D922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3"/>
          <p:cNvSpPr/>
          <p:nvPr/>
        </p:nvSpPr>
        <p:spPr>
          <a:xfrm>
            <a:off x="838199" y="6356350"/>
            <a:ext cx="9331411" cy="51490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3200"/>
              <a:buFont typeface="Marcellu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0169610" y="6356350"/>
            <a:ext cx="201621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13" descr="Graphical user interface, text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1800" y="146274"/>
            <a:ext cx="97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and red text&#10;&#10;Description automatically generated">
            <a:extLst>
              <a:ext uri="{FF2B5EF4-FFF2-40B4-BE49-F238E27FC236}">
                <a16:creationId xmlns:a16="http://schemas.microsoft.com/office/drawing/2014/main" id="{57AC39F0-224D-99FC-94D6-4B751045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030" y="146274"/>
            <a:ext cx="2454684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38200" y="866274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169610" y="6356350"/>
            <a:ext cx="201621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7" descr="Graphical user interface, text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1800" y="146274"/>
            <a:ext cx="97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"/>
          <p:cNvSpPr/>
          <p:nvPr/>
        </p:nvSpPr>
        <p:spPr>
          <a:xfrm>
            <a:off x="0" y="5680472"/>
            <a:ext cx="838200" cy="1190779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10169610" y="6356350"/>
            <a:ext cx="2022390" cy="514900"/>
          </a:xfrm>
          <a:prstGeom prst="rect">
            <a:avLst/>
          </a:prstGeom>
          <a:solidFill>
            <a:srgbClr val="D922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838199" y="6356350"/>
            <a:ext cx="9331411" cy="51490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 descr="A black and red text&#10;&#10;Description automatically generated">
            <a:extLst>
              <a:ext uri="{FF2B5EF4-FFF2-40B4-BE49-F238E27FC236}">
                <a16:creationId xmlns:a16="http://schemas.microsoft.com/office/drawing/2014/main" id="{46CF0085-AE78-4435-BB59-CA24176A2D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030" y="146274"/>
            <a:ext cx="2454684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5680472"/>
            <a:ext cx="838200" cy="1190779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0169610" y="6356350"/>
            <a:ext cx="2022390" cy="514900"/>
          </a:xfrm>
          <a:prstGeom prst="rect">
            <a:avLst/>
          </a:prstGeom>
          <a:solidFill>
            <a:srgbClr val="D922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838199" y="6356350"/>
            <a:ext cx="9331411" cy="51490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6000"/>
              <a:buFont typeface="Marcellu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10169610" y="6356350"/>
            <a:ext cx="201621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8" descr="Graphical user interface, text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1800" y="146274"/>
            <a:ext cx="97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and red text&#10;&#10;Description automatically generated">
            <a:extLst>
              <a:ext uri="{FF2B5EF4-FFF2-40B4-BE49-F238E27FC236}">
                <a16:creationId xmlns:a16="http://schemas.microsoft.com/office/drawing/2014/main" id="{2B782C74-53FB-60FF-A05E-C63805F11B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030" y="146274"/>
            <a:ext cx="2454684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0" y="5680472"/>
            <a:ext cx="838200" cy="1190779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10169610" y="6356350"/>
            <a:ext cx="2022390" cy="514900"/>
          </a:xfrm>
          <a:prstGeom prst="rect">
            <a:avLst/>
          </a:prstGeom>
          <a:solidFill>
            <a:srgbClr val="D922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838199" y="6356350"/>
            <a:ext cx="9331411" cy="51490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ldNum" idx="12"/>
          </p:nvPr>
        </p:nvSpPr>
        <p:spPr>
          <a:xfrm>
            <a:off x="10169610" y="6356350"/>
            <a:ext cx="201621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9" descr="Graphical user interface, text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1800" y="146274"/>
            <a:ext cx="97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and red text&#10;&#10;Description automatically generated">
            <a:extLst>
              <a:ext uri="{FF2B5EF4-FFF2-40B4-BE49-F238E27FC236}">
                <a16:creationId xmlns:a16="http://schemas.microsoft.com/office/drawing/2014/main" id="{6FE73A3C-3A80-7A92-8C84-263950AD97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030" y="146274"/>
            <a:ext cx="2454684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0" y="5680472"/>
            <a:ext cx="838200" cy="1190779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10169610" y="6356350"/>
            <a:ext cx="2022390" cy="514900"/>
          </a:xfrm>
          <a:prstGeom prst="rect">
            <a:avLst/>
          </a:prstGeom>
          <a:solidFill>
            <a:srgbClr val="D922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838199" y="6356350"/>
            <a:ext cx="9331411" cy="51490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8" name="Google Shape;10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10169610" y="6356350"/>
            <a:ext cx="201621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1" descr="Graphical user interface, text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1800" y="146274"/>
            <a:ext cx="97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and red text&#10;&#10;Description automatically generated">
            <a:extLst>
              <a:ext uri="{FF2B5EF4-FFF2-40B4-BE49-F238E27FC236}">
                <a16:creationId xmlns:a16="http://schemas.microsoft.com/office/drawing/2014/main" id="{62F6DD17-99E7-21E1-D29A-FD6E9C76A2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030" y="146274"/>
            <a:ext cx="2454684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0" y="5680472"/>
            <a:ext cx="838200" cy="1190779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0169610" y="6356350"/>
            <a:ext cx="2022390" cy="514900"/>
          </a:xfrm>
          <a:prstGeom prst="rect">
            <a:avLst/>
          </a:prstGeom>
          <a:solidFill>
            <a:srgbClr val="D922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838199" y="6356350"/>
            <a:ext cx="9331411" cy="51490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838200" y="866274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10169610" y="6356350"/>
            <a:ext cx="201621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14" descr="Graphical user interface, text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1800" y="146274"/>
            <a:ext cx="97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and red text&#10;&#10;Description automatically generated">
            <a:extLst>
              <a:ext uri="{FF2B5EF4-FFF2-40B4-BE49-F238E27FC236}">
                <a16:creationId xmlns:a16="http://schemas.microsoft.com/office/drawing/2014/main" id="{F1D4565B-62ED-8B82-5174-DEC201160B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7030" y="146274"/>
            <a:ext cx="2454684" cy="72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866274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36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4D4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5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0169610" y="6356350"/>
            <a:ext cx="2016210" cy="4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b="1" dirty="0"/>
              <a:t>Engineering Mechanics </a:t>
            </a:r>
            <a:br>
              <a:rPr lang="en-US" dirty="0"/>
            </a:br>
            <a:r>
              <a:rPr lang="en-US" sz="4000" dirty="0"/>
              <a:t>Course code: 116U06C104</a:t>
            </a:r>
            <a:endParaRPr dirty="0"/>
          </a:p>
        </p:txBody>
      </p:sp>
      <p:sp>
        <p:nvSpPr>
          <p:cNvPr id="129" name="Google Shape;12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800" dirty="0"/>
              <a:t>Module 4: Equilibrium </a:t>
            </a:r>
          </a:p>
          <a:p>
            <a:pPr marL="0" lvl="0" indent="0">
              <a:spcBef>
                <a:spcPts val="0"/>
              </a:spcBef>
            </a:pPr>
            <a:r>
              <a:rPr lang="en-US" sz="2800" dirty="0"/>
              <a:t>Lecture : Introduction to equilibrium of system, types of supports &amp; loads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4441" y="5659821"/>
            <a:ext cx="433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5 Lamp suspended from two strings tied to a ceiling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030"/>
          <a:stretch/>
        </p:blipFill>
        <p:spPr bwMode="auto">
          <a:xfrm>
            <a:off x="1110014" y="1524433"/>
            <a:ext cx="4210131" cy="394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838200" y="866274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Free Body Diagram (FBD)</a:t>
            </a:r>
            <a:endParaRPr lang="en-IN" b="1" dirty="0"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Free Body Diagram Cont..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16"/>
          <a:stretch/>
        </p:blipFill>
        <p:spPr bwMode="auto">
          <a:xfrm>
            <a:off x="6700058" y="2037151"/>
            <a:ext cx="4154712" cy="394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4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230"/>
            <a:ext cx="12192000" cy="651804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Types of Supports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62" r="58118" b="1754"/>
          <a:stretch/>
        </p:blipFill>
        <p:spPr bwMode="auto">
          <a:xfrm>
            <a:off x="840442" y="1027089"/>
            <a:ext cx="4415049" cy="53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8" t="3262" r="1331" b="1754"/>
          <a:stretch/>
        </p:blipFill>
        <p:spPr bwMode="auto">
          <a:xfrm>
            <a:off x="5883563" y="1031374"/>
            <a:ext cx="5954147" cy="53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51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752" y="4584309"/>
            <a:ext cx="3637047" cy="176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5660" y="1148332"/>
            <a:ext cx="73599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Whenever</a:t>
            </a:r>
            <a:r>
              <a:rPr lang="en-US" sz="28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 a body is supported, the support offers resistance, known as reaction</a:t>
            </a:r>
          </a:p>
          <a:p>
            <a:endParaRPr lang="en-US" sz="1800" b="1" dirty="0">
              <a:solidFill>
                <a:srgbClr val="A42530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r>
              <a:rPr lang="en-US" sz="3600" b="1" dirty="0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rPr>
              <a:t>Hinge Support</a:t>
            </a:r>
          </a:p>
          <a:p>
            <a:pPr marL="342900" indent="-342900">
              <a:buSzPct val="120000"/>
              <a:buBlip>
                <a:blip r:embed="rId4"/>
              </a:buBlip>
            </a:pPr>
            <a:r>
              <a:rPr lang="en-US" sz="28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A hinge allows free rotation of the body but does not allow the body to have any linear motion.</a:t>
            </a:r>
          </a:p>
          <a:p>
            <a:pPr marL="342900" indent="-342900">
              <a:buSzPct val="120000"/>
              <a:buBlip>
                <a:blip r:embed="rId4"/>
              </a:buBlip>
            </a:pPr>
            <a:r>
              <a:rPr lang="en-US" sz="28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It offers a force reaction which can be split: horizontal and vertical components </a:t>
            </a:r>
          </a:p>
          <a:p>
            <a:endParaRPr lang="en-IN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6752" y="6350455"/>
            <a:ext cx="389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6 Hinge Support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83" y="1037731"/>
            <a:ext cx="3751598" cy="531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313555" y="41860"/>
            <a:ext cx="6898968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Types of supports &amp; Reactions </a:t>
            </a:r>
            <a:endParaRPr lang="en-IN" b="1" dirty="0"/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Supports Cont..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02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175831"/>
            <a:ext cx="9641305" cy="44870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 panose="020E0602050203020307" pitchFamily="34" charset="0"/>
              </a:rPr>
              <a:t>				</a:t>
            </a:r>
            <a:endParaRPr lang="en-US" baseline="30000" dirty="0">
              <a:solidFill>
                <a:schemeClr val="bg1">
                  <a:lumMod val="50000"/>
                </a:schemeClr>
              </a:solidFill>
              <a:latin typeface="Marcellus" panose="020E0602050203020307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089" y="1769381"/>
            <a:ext cx="98960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A special case of Hinge Support: Internal Hinge or pin connection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When a two bodies are connected such that the connection allows rotation between the parts, and behaves as an hinge</a:t>
            </a:r>
          </a:p>
          <a:p>
            <a:endParaRPr lang="en-IN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648" y="3789981"/>
            <a:ext cx="5102273" cy="236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287025" y="5965797"/>
            <a:ext cx="433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7 Scissors connected by a pin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Supports Cont..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Hinge Support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29" y="4234787"/>
            <a:ext cx="5326655" cy="210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40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175831"/>
            <a:ext cx="9641305" cy="44870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 panose="020E0602050203020307" pitchFamily="34" charset="0"/>
              </a:rPr>
              <a:t>				</a:t>
            </a:r>
            <a:endParaRPr lang="en-US" baseline="30000" dirty="0">
              <a:solidFill>
                <a:schemeClr val="bg1">
                  <a:lumMod val="50000"/>
                </a:schemeClr>
              </a:solidFill>
              <a:latin typeface="Marcellus" panose="020E0602050203020307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360" y="1436313"/>
            <a:ext cx="4317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  <a:sym typeface="Fira Sans"/>
              </a:rPr>
              <a:t>roller</a:t>
            </a:r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 support is free to roll on a surface on which it rests. It offers a forces reaction in a direction normal to the surface on which the roller is supported.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974"/>
          <a:stretch/>
        </p:blipFill>
        <p:spPr bwMode="auto">
          <a:xfrm>
            <a:off x="178524" y="4125870"/>
            <a:ext cx="7894575" cy="222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63183" y="6451448"/>
            <a:ext cx="368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8 Roller Support representation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087" y="1191491"/>
            <a:ext cx="3802912" cy="516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964896" y="729346"/>
            <a:ext cx="3151541" cy="3919251"/>
            <a:chOff x="8936599" y="1937940"/>
            <a:chExt cx="3151541" cy="391925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6599" y="1937940"/>
              <a:ext cx="3151541" cy="19240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6599" y="3933141"/>
              <a:ext cx="3151541" cy="19240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Supports Cont..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837" y="890205"/>
            <a:ext cx="2930236" cy="61076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Roller Support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5729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175831"/>
            <a:ext cx="9641305" cy="44870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 panose="020E0602050203020307" pitchFamily="34" charset="0"/>
              </a:rPr>
              <a:t>				</a:t>
            </a:r>
            <a:endParaRPr lang="en-US" baseline="30000" dirty="0">
              <a:solidFill>
                <a:schemeClr val="bg1">
                  <a:lumMod val="50000"/>
                </a:schemeClr>
              </a:solidFill>
              <a:latin typeface="Marcellus" panose="020E0602050203020307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087" y="1540742"/>
            <a:ext cx="1094691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A fixed support neither allows any linear motion nor allows any rotation.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It therefore offers a forces reaction which can be </a:t>
            </a:r>
            <a:r>
              <a:rPr lang="en-US" sz="2400" b="1" dirty="0">
                <a:solidFill>
                  <a:srgbClr val="C00000"/>
                </a:solidFill>
                <a:latin typeface="Fira Sans"/>
                <a:ea typeface="Fira Sans"/>
                <a:cs typeface="Fira Sans"/>
              </a:rPr>
              <a:t>split into a horizontal </a:t>
            </a:r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and</a:t>
            </a:r>
            <a:r>
              <a:rPr lang="en-US" sz="2400" dirty="0">
                <a:solidFill>
                  <a:srgbClr val="4D4D4C"/>
                </a:solidFill>
                <a:latin typeface="Fira Sans"/>
                <a:ea typeface="Fira Sans"/>
                <a:cs typeface="Fira Sans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ira Sans"/>
                <a:ea typeface="Fira Sans"/>
                <a:cs typeface="Fira Sans"/>
              </a:rPr>
              <a:t>a vertical reaction </a:t>
            </a:r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component and also </a:t>
            </a:r>
            <a:r>
              <a:rPr lang="en-US" sz="2400" b="1" dirty="0">
                <a:solidFill>
                  <a:srgbClr val="C00000"/>
                </a:solidFill>
                <a:latin typeface="Fira Sans"/>
                <a:ea typeface="Fira Sans"/>
                <a:cs typeface="Fira Sans"/>
              </a:rPr>
              <a:t>a moment reaction</a:t>
            </a:r>
            <a:r>
              <a:rPr lang="en-US" sz="2400" dirty="0">
                <a:solidFill>
                  <a:srgbClr val="4D4D4C"/>
                </a:solidFill>
                <a:latin typeface="Fira Sans"/>
                <a:ea typeface="Fira Sans"/>
                <a:cs typeface="Fira Sans"/>
              </a:rPr>
              <a:t>.</a:t>
            </a:r>
          </a:p>
          <a:p>
            <a:endParaRPr lang="en-IN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89" y="3157772"/>
            <a:ext cx="4341211" cy="281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38" y="2817314"/>
            <a:ext cx="5188498" cy="347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Supports Cont..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5837" y="899441"/>
            <a:ext cx="2930236" cy="61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Fixed Support</a:t>
            </a:r>
          </a:p>
        </p:txBody>
      </p:sp>
    </p:spTree>
    <p:extLst>
      <p:ext uri="{BB962C8B-B14F-4D97-AF65-F5344CB8AC3E}">
        <p14:creationId xmlns:p14="http://schemas.microsoft.com/office/powerpoint/2010/main" val="75846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175831"/>
            <a:ext cx="9641305" cy="44870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 panose="020E0602050203020307" pitchFamily="34" charset="0"/>
              </a:rPr>
              <a:t>				</a:t>
            </a:r>
            <a:endParaRPr lang="en-US" baseline="30000" dirty="0">
              <a:solidFill>
                <a:schemeClr val="bg1">
                  <a:lumMod val="50000"/>
                </a:schemeClr>
              </a:solidFill>
              <a:latin typeface="Marcellus" panose="020E0602050203020307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088" y="1711753"/>
            <a:ext cx="55967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Offers similar reaction as a roller support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A force reaction normal to the smooth surface.</a:t>
            </a:r>
          </a:p>
          <a:p>
            <a:pPr algn="just"/>
            <a:endParaRPr lang="en-IN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9802" y="5710479"/>
            <a:ext cx="3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10 Smooth surface Support representation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27" t="10731" r="9697" b="19815"/>
          <a:stretch/>
        </p:blipFill>
        <p:spPr bwMode="auto">
          <a:xfrm>
            <a:off x="6129462" y="2290619"/>
            <a:ext cx="5216802" cy="28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Supports Cont..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5836" y="945626"/>
            <a:ext cx="3872345" cy="61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45836" y="899441"/>
            <a:ext cx="5895109" cy="61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Smooth Surface Support</a:t>
            </a:r>
          </a:p>
        </p:txBody>
      </p:sp>
    </p:spTree>
    <p:extLst>
      <p:ext uri="{BB962C8B-B14F-4D97-AF65-F5344CB8AC3E}">
        <p14:creationId xmlns:p14="http://schemas.microsoft.com/office/powerpoint/2010/main" val="9646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689" y="1671729"/>
            <a:ext cx="55967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It offers a pull force in a direction away from the body.</a:t>
            </a:r>
          </a:p>
          <a:p>
            <a:pPr marL="342900" indent="-342900" algn="just">
              <a:buBlip>
                <a:blip r:embed="rId2"/>
              </a:buBlip>
            </a:pPr>
            <a:r>
              <a:rPr lang="en-US" sz="2400" dirty="0">
                <a:solidFill>
                  <a:schemeClr val="tx1"/>
                </a:solidFill>
                <a:latin typeface="Fira Sans"/>
                <a:ea typeface="Fira Sans"/>
                <a:cs typeface="Fira Sans"/>
              </a:rPr>
              <a:t>This force is commonly referred to as the tension force.</a:t>
            </a:r>
          </a:p>
          <a:p>
            <a:pPr algn="just"/>
            <a:endParaRPr lang="en-IN" dirty="0">
              <a:solidFill>
                <a:srgbClr val="C00000"/>
              </a:solidFill>
              <a:latin typeface="Marcellu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9802" y="4577715"/>
            <a:ext cx="3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11 Lamp suspended by a two strings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862" r="8277" b="9853"/>
          <a:stretch/>
        </p:blipFill>
        <p:spPr bwMode="auto">
          <a:xfrm>
            <a:off x="6400829" y="2033752"/>
            <a:ext cx="4233303" cy="257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Rope/string/cable Support</a:t>
            </a: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Supports Cont..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2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048" y="991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Types of loads 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97" y="2283659"/>
            <a:ext cx="5980334" cy="3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95848" y="5692564"/>
            <a:ext cx="478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12 Beams loaded with point load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pic>
        <p:nvPicPr>
          <p:cNvPr id="15" name="Picture 2" descr="Point Lo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10297" r="51318" b="28148"/>
          <a:stretch/>
        </p:blipFill>
        <p:spPr bwMode="auto">
          <a:xfrm>
            <a:off x="548287" y="4094888"/>
            <a:ext cx="2678265" cy="139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oint Lo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25" t="5194" r="5349" b="10706"/>
          <a:stretch/>
        </p:blipFill>
        <p:spPr bwMode="auto">
          <a:xfrm>
            <a:off x="599087" y="1700578"/>
            <a:ext cx="2627465" cy="234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38200" y="923273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solidFill>
                  <a:srgbClr val="C00000"/>
                </a:solidFill>
              </a:rPr>
              <a:t>Point Load</a:t>
            </a:r>
          </a:p>
        </p:txBody>
      </p:sp>
    </p:spTree>
    <p:extLst>
      <p:ext uri="{BB962C8B-B14F-4D97-AF65-F5344CB8AC3E}">
        <p14:creationId xmlns:p14="http://schemas.microsoft.com/office/powerpoint/2010/main" val="343759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4" y="1662725"/>
            <a:ext cx="10345738" cy="159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s://engcourses-uofa.ca/wp-content/uploads/eng130C3_35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96096" y="3397676"/>
            <a:ext cx="4048125" cy="312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93"/>
          <a:stretch/>
        </p:blipFill>
        <p:spPr bwMode="auto">
          <a:xfrm>
            <a:off x="7461126" y="3732028"/>
            <a:ext cx="3343086" cy="245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Uniformly distributed load (U.D.L.)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loads Cont..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3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85" y="1004711"/>
            <a:ext cx="10515600" cy="62340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Learning Outcomes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SzPct val="120000"/>
              <a:buBlip>
                <a:blip r:embed="rId2"/>
              </a:buBlip>
            </a:pPr>
            <a:r>
              <a:rPr lang="en-US" dirty="0" err="1"/>
              <a:t>Lect</a:t>
            </a:r>
            <a:r>
              <a:rPr lang="en-US" dirty="0"/>
              <a:t> 21: At the end of lecture learner will be able to draw   free body diagram for the given system of forces.</a:t>
            </a:r>
          </a:p>
          <a:p>
            <a:pPr algn="just">
              <a:buSzPct val="120000"/>
              <a:buBlip>
                <a:blip r:embed="rId2"/>
              </a:buBlip>
            </a:pPr>
            <a:r>
              <a:rPr lang="en-US" dirty="0" err="1"/>
              <a:t>Lect</a:t>
            </a:r>
            <a:r>
              <a:rPr lang="en-US" dirty="0"/>
              <a:t> 22: At the end of lecture, learner will be able to calculate support reactions using conditions of equilibrium for beams.</a:t>
            </a:r>
          </a:p>
        </p:txBody>
      </p:sp>
    </p:spTree>
    <p:extLst>
      <p:ext uri="{BB962C8B-B14F-4D97-AF65-F5344CB8AC3E}">
        <p14:creationId xmlns:p14="http://schemas.microsoft.com/office/powerpoint/2010/main" val="5027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gcourses-uofa.ca/wp-content/uploads/eng130C3_35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3" r="50000" b="14381"/>
          <a:stretch/>
        </p:blipFill>
        <p:spPr bwMode="auto">
          <a:xfrm>
            <a:off x="0" y="2254620"/>
            <a:ext cx="3141678" cy="245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8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Types of loads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3786" y="5454278"/>
            <a:ext cx="45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14 Beams loaded with </a:t>
            </a:r>
            <a:r>
              <a:rPr lang="en-US" dirty="0" err="1"/>
              <a:t>u.v.l</a:t>
            </a:r>
            <a:r>
              <a:rPr lang="en-US" dirty="0"/>
              <a:t>.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72" r="1434"/>
          <a:stretch/>
        </p:blipFill>
        <p:spPr bwMode="auto">
          <a:xfrm>
            <a:off x="6999114" y="1955993"/>
            <a:ext cx="5012266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3" r="54678"/>
          <a:stretch/>
        </p:blipFill>
        <p:spPr bwMode="auto">
          <a:xfrm>
            <a:off x="2562583" y="1955993"/>
            <a:ext cx="43688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017069" y="4629864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loads Cont..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838200" y="866274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Uniformly varying load (U.V.L.)</a:t>
            </a:r>
          </a:p>
        </p:txBody>
      </p:sp>
    </p:spTree>
    <p:extLst>
      <p:ext uri="{BB962C8B-B14F-4D97-AF65-F5344CB8AC3E}">
        <p14:creationId xmlns:p14="http://schemas.microsoft.com/office/powerpoint/2010/main" val="181833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175831"/>
            <a:ext cx="9641305" cy="44870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 panose="020E0602050203020307" pitchFamily="34" charset="0"/>
              </a:rPr>
              <a:t>				</a:t>
            </a:r>
            <a:endParaRPr lang="en-US" baseline="30000" dirty="0">
              <a:solidFill>
                <a:schemeClr val="bg1">
                  <a:lumMod val="50000"/>
                </a:schemeClr>
              </a:solidFill>
              <a:latin typeface="Marcellus" panose="020E0602050203020307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0717" y="5872434"/>
            <a:ext cx="3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15 Beams loaded with trapezoidal load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75" y="1165702"/>
            <a:ext cx="50482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2796540"/>
            <a:ext cx="5362735" cy="260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>
                <a:solidFill>
                  <a:srgbClr val="C00000"/>
                </a:solidFill>
              </a:rPr>
              <a:t>Trapezoidal load</a:t>
            </a:r>
            <a:endParaRPr lang="en-IN" dirty="0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loads Cont..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4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8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Types of loads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0717" y="5872434"/>
            <a:ext cx="429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16 Beams loaded with couple load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67" y="2122739"/>
            <a:ext cx="9701465" cy="197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38200" y="866274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>
                <a:solidFill>
                  <a:srgbClr val="C00000"/>
                </a:solidFill>
              </a:rPr>
              <a:t>Couple load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loads Cont..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58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Types of loads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0717" y="5872434"/>
            <a:ext cx="3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17 Beams loaded with couple load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2" y="2255133"/>
            <a:ext cx="11405676" cy="343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38200" y="866274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>
                <a:solidFill>
                  <a:srgbClr val="C00000"/>
                </a:solidFill>
              </a:rPr>
              <a:t>Varying load 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506268" y="6352674"/>
            <a:ext cx="4685731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loads Cont..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2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45" y="0"/>
            <a:ext cx="7247466" cy="1275644"/>
          </a:xfrm>
        </p:spPr>
        <p:txBody>
          <a:bodyPr>
            <a:noAutofit/>
          </a:bodyPr>
          <a:lstStyle/>
          <a:p>
            <a:pPr algn="ctr"/>
            <a:b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3600" dirty="0">
                <a:solidFill>
                  <a:srgbClr val="C00000"/>
                </a:solidFill>
                <a:latin typeface="Marcellus" panose="020E0602050203020307" pitchFamily="34" charset="0"/>
              </a:rPr>
              <a:t>Equilibrium of single </a:t>
            </a:r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>body</a:t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>Numerical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1" y="2346311"/>
            <a:ext cx="9649470" cy="2362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4041" y="1396072"/>
            <a:ext cx="1051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Marcellus"/>
              </a:rPr>
              <a:t>Q. 1 A beam is hinged at end A and roller supported at end B. It is acted upon by loads as shown. Determine  the support reactions. (Ans. Ra = 16.06 </a:t>
            </a:r>
            <a:r>
              <a:rPr lang="en-IN" sz="2400" dirty="0" err="1">
                <a:solidFill>
                  <a:srgbClr val="C00000"/>
                </a:solidFill>
                <a:latin typeface="Marcellus"/>
              </a:rPr>
              <a:t>kN</a:t>
            </a:r>
            <a:r>
              <a:rPr lang="en-IN" sz="2400" dirty="0">
                <a:solidFill>
                  <a:srgbClr val="C00000"/>
                </a:solidFill>
                <a:latin typeface="Marcellus"/>
              </a:rPr>
              <a:t>, 49.69°</a:t>
            </a:r>
            <a:r>
              <a:rPr lang="en-IN" sz="2400" baseline="30000" dirty="0">
                <a:solidFill>
                  <a:srgbClr val="C00000"/>
                </a:solidFill>
                <a:latin typeface="Marcellus"/>
              </a:rPr>
              <a:t> </a:t>
            </a:r>
            <a:r>
              <a:rPr lang="en-IN" sz="2400" dirty="0" err="1">
                <a:solidFill>
                  <a:srgbClr val="C00000"/>
                </a:solidFill>
                <a:latin typeface="Marcellus"/>
              </a:rPr>
              <a:t>Rb</a:t>
            </a:r>
            <a:r>
              <a:rPr lang="en-IN" sz="2400" dirty="0">
                <a:solidFill>
                  <a:srgbClr val="C00000"/>
                </a:solidFill>
                <a:latin typeface="Marcellus"/>
              </a:rPr>
              <a:t> = 17.75 </a:t>
            </a:r>
            <a:r>
              <a:rPr lang="en-IN" sz="2400" dirty="0" err="1">
                <a:solidFill>
                  <a:srgbClr val="C00000"/>
                </a:solidFill>
                <a:latin typeface="Marcellus"/>
              </a:rPr>
              <a:t>kN</a:t>
            </a:r>
            <a:r>
              <a:rPr lang="en-IN" sz="2400" dirty="0">
                <a:solidFill>
                  <a:srgbClr val="C00000"/>
                </a:solidFill>
                <a:latin typeface="Marcellus"/>
              </a:rPr>
              <a:t>)</a:t>
            </a:r>
            <a:r>
              <a:rPr lang="en-IN" sz="2400" dirty="0">
                <a:latin typeface="Marcellu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7687" y="4686002"/>
            <a:ext cx="4295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18 Beams loaded with point load and </a:t>
            </a:r>
            <a:r>
              <a:rPr lang="en-US" dirty="0" err="1"/>
              <a:t>u.d.l</a:t>
            </a:r>
            <a:r>
              <a:rPr lang="en-US" baseline="30000" dirty="0"/>
              <a:t>[2]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77715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140" y="1016182"/>
            <a:ext cx="10905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Marcellus"/>
              </a:rPr>
              <a:t>Q. 2 A beam AB is loaded by forces and couples as shown. It is acted upon by loads as shown. Determine  the support reactions to keep the system in equilibrium (</a:t>
            </a:r>
            <a:r>
              <a:rPr lang="en-IN" sz="2400" b="1" dirty="0">
                <a:solidFill>
                  <a:srgbClr val="C00000"/>
                </a:solidFill>
                <a:latin typeface="Marcellus"/>
              </a:rPr>
              <a:t>HA = 11.54, </a:t>
            </a:r>
            <a:r>
              <a:rPr lang="en-IN" sz="2400" b="1" dirty="0" err="1">
                <a:solidFill>
                  <a:srgbClr val="C00000"/>
                </a:solidFill>
                <a:latin typeface="Marcellus"/>
              </a:rPr>
              <a:t>Va</a:t>
            </a:r>
            <a:r>
              <a:rPr lang="en-IN" sz="2400" b="1" dirty="0">
                <a:solidFill>
                  <a:srgbClr val="C00000"/>
                </a:solidFill>
                <a:latin typeface="Marcellus"/>
              </a:rPr>
              <a:t> = 16.02, </a:t>
            </a:r>
            <a:r>
              <a:rPr lang="en-IN" sz="2400" b="1" dirty="0" err="1">
                <a:solidFill>
                  <a:srgbClr val="C00000"/>
                </a:solidFill>
                <a:latin typeface="Marcellus"/>
              </a:rPr>
              <a:t>Rb</a:t>
            </a:r>
            <a:r>
              <a:rPr lang="en-IN" sz="2400" b="1" dirty="0">
                <a:solidFill>
                  <a:srgbClr val="C00000"/>
                </a:solidFill>
                <a:latin typeface="Marcellus"/>
              </a:rPr>
              <a:t> = 10.82, 60</a:t>
            </a:r>
            <a:r>
              <a:rPr lang="en-IN" sz="2400" b="1" baseline="30000" dirty="0">
                <a:solidFill>
                  <a:srgbClr val="C00000"/>
                </a:solidFill>
                <a:latin typeface="Marcellus"/>
              </a:rPr>
              <a:t>0</a:t>
            </a:r>
            <a:r>
              <a:rPr lang="en-IN" sz="2400" dirty="0">
                <a:solidFill>
                  <a:srgbClr val="C00000"/>
                </a:solidFill>
                <a:latin typeface="Marcellus"/>
              </a:rPr>
              <a:t>)</a:t>
            </a:r>
            <a:endParaRPr lang="en-IN" sz="2400" dirty="0">
              <a:latin typeface="Marcellu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5" y="2277325"/>
            <a:ext cx="9686815" cy="2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05781" y="4131549"/>
            <a:ext cx="625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Fig.  19 Beams loaded with point, couple load and trapezoidal load</a:t>
            </a:r>
            <a:r>
              <a:rPr lang="en-US" baseline="30000" dirty="0">
                <a:solidFill>
                  <a:schemeClr val="tx1"/>
                </a:solidFill>
              </a:rPr>
              <a:t>[2]</a:t>
            </a:r>
            <a:endParaRPr lang="en-IN" baseline="30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3104" y="6349208"/>
            <a:ext cx="7758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Numerical on Equilibrium of single body Cont..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2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782" t="9121" r="1782" b="49057"/>
          <a:stretch/>
        </p:blipFill>
        <p:spPr bwMode="auto">
          <a:xfrm>
            <a:off x="993530" y="1803993"/>
            <a:ext cx="10538828" cy="422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56996" y="6026711"/>
            <a:ext cx="30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20 Bodies for F.B.D. 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sp>
        <p:nvSpPr>
          <p:cNvPr id="14" name="Rectangle 13"/>
          <p:cNvSpPr/>
          <p:nvPr/>
        </p:nvSpPr>
        <p:spPr>
          <a:xfrm>
            <a:off x="4433104" y="6349208"/>
            <a:ext cx="7758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Numerical on FBD Cont..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2354" y="1014499"/>
            <a:ext cx="105329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Marcellus"/>
              </a:rPr>
              <a:t>Q. 3) Draw F.B.D. for the following supported bodies in equilibrium. Take all plane as smooth</a:t>
            </a:r>
            <a:endParaRPr lang="en-IN" sz="2400" dirty="0"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29066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040" y="849763"/>
            <a:ext cx="1110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Marcellus"/>
              </a:rPr>
              <a:t>Q. 4) Draw F.B.D. for the following supported bodies in equilibrium. Take all plane as smooth</a:t>
            </a:r>
            <a:endParaRPr lang="en-IN" sz="2400" dirty="0">
              <a:latin typeface="Marcellu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451740" y="1680759"/>
            <a:ext cx="9272703" cy="472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56996" y="6026711"/>
            <a:ext cx="302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21 Bodies for F.B.D. 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sp>
        <p:nvSpPr>
          <p:cNvPr id="6" name="Rectangle 5"/>
          <p:cNvSpPr/>
          <p:nvPr/>
        </p:nvSpPr>
        <p:spPr>
          <a:xfrm>
            <a:off x="4433104" y="6349208"/>
            <a:ext cx="7758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Numerical on FBD Cont..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8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4039" y="1076645"/>
            <a:ext cx="10527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Marcellus"/>
              </a:rPr>
              <a:t>Q. 5) A beam AB is loaded as shown. Determine the support reactions.</a:t>
            </a:r>
            <a:endParaRPr lang="en-IN" sz="2400" dirty="0">
              <a:latin typeface="Marcellu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3725" y="5585647"/>
            <a:ext cx="521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22 Beam loaded with point load and </a:t>
            </a:r>
            <a:r>
              <a:rPr lang="en-US" dirty="0" err="1"/>
              <a:t>u.d.l</a:t>
            </a:r>
            <a:r>
              <a:rPr lang="en-US" dirty="0"/>
              <a:t>. 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sp>
        <p:nvSpPr>
          <p:cNvPr id="14" name="Rectangle 13"/>
          <p:cNvSpPr/>
          <p:nvPr/>
        </p:nvSpPr>
        <p:spPr>
          <a:xfrm>
            <a:off x="4433104" y="6349208"/>
            <a:ext cx="7758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Numerical on Equilibrium of single body Cont..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17" y="1807671"/>
            <a:ext cx="11574463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129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7458" y="1752787"/>
            <a:ext cx="10070757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Marcellus"/>
              </a:rPr>
              <a:t>Engineering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Mechanics, N. H.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arcellus"/>
              </a:rPr>
              <a:t>Dubey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arcellus"/>
              </a:rPr>
              <a:t>Mc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arcellus"/>
              </a:rPr>
              <a:t>Graw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 Hill Education (India) Pvt. Ltd.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Engineering Mechanics, M. D.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Marcellus"/>
              </a:rPr>
              <a:t>Dayal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/>
              </a:rPr>
              <a:t>,  page no. 41 to 55.</a:t>
            </a:r>
            <a:endParaRPr lang="en-IN" dirty="0">
              <a:solidFill>
                <a:schemeClr val="bg1">
                  <a:lumMod val="50000"/>
                </a:schemeClr>
              </a:solidFill>
              <a:latin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357534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2681" y="1193575"/>
            <a:ext cx="74838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125"/>
              </a:spcBef>
              <a:buSzPct val="120000"/>
              <a:buBlip>
                <a:blip r:embed="rId2"/>
              </a:buBlip>
            </a:pPr>
            <a:r>
              <a:rPr lang="en-US" sz="2800" b="1" dirty="0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rPr>
              <a:t>A lamp </a:t>
            </a:r>
            <a:r>
              <a:rPr lang="en-US" sz="2800" dirty="0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rPr>
              <a:t>hanging from the ceiling is an example of concurrent Force System in equilibrium.</a:t>
            </a:r>
          </a:p>
          <a:p>
            <a:pPr marL="457200" indent="-457200" algn="just">
              <a:lnSpc>
                <a:spcPct val="150000"/>
              </a:lnSpc>
              <a:spcBef>
                <a:spcPts val="125"/>
              </a:spcBef>
              <a:buSzPct val="120000"/>
              <a:buBlip>
                <a:blip r:embed="rId2"/>
              </a:buBlip>
            </a:pPr>
            <a:r>
              <a:rPr lang="en-US" sz="2800" b="1" dirty="0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rPr>
              <a:t>Structures</a:t>
            </a:r>
            <a:r>
              <a:rPr lang="en-US" sz="2800" dirty="0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rPr>
              <a:t> like buildings, dams etc. are examples of General Force System in equilibrium.</a:t>
            </a:r>
          </a:p>
          <a:p>
            <a:pPr marL="457200" indent="-457200" algn="just">
              <a:lnSpc>
                <a:spcPct val="150000"/>
              </a:lnSpc>
              <a:spcBef>
                <a:spcPts val="125"/>
              </a:spcBef>
              <a:buSzPct val="120000"/>
              <a:buBlip>
                <a:blip r:embed="rId2"/>
              </a:buBlip>
            </a:pPr>
            <a:r>
              <a:rPr lang="en-US" sz="2800" b="1" dirty="0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rPr>
              <a:t>Students sitting on a bench</a:t>
            </a:r>
            <a:r>
              <a:rPr lang="en-US" sz="2800" dirty="0">
                <a:solidFill>
                  <a:srgbClr val="4D4D4C"/>
                </a:solidFill>
                <a:latin typeface="Fira Sans"/>
                <a:ea typeface="Fira Sans"/>
                <a:cs typeface="Fira Sans"/>
                <a:sym typeface="Fira Sans"/>
              </a:rPr>
              <a:t> is an example of parallel Force system in equilibrium.</a:t>
            </a:r>
            <a:endParaRPr lang="en-US" sz="2400" baseline="30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rane lifting heavy container bo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5"/>
          <a:stretch/>
        </p:blipFill>
        <p:spPr bwMode="auto">
          <a:xfrm>
            <a:off x="7984887" y="3357351"/>
            <a:ext cx="3965238" cy="300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" y="0"/>
            <a:ext cx="12192000" cy="97983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pPr algn="ctr"/>
            <a:br>
              <a:rPr lang="en-US" sz="4400" b="1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r>
              <a:rPr lang="en-US" sz="4400" b="1" dirty="0">
                <a:solidFill>
                  <a:srgbClr val="C00000"/>
                </a:solidFill>
                <a:latin typeface="Marcellus" panose="020E0602050203020307" pitchFamily="34" charset="0"/>
              </a:rPr>
              <a:t>Introduction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4" t="11692" r="65405" b="28629"/>
          <a:stretch/>
        </p:blipFill>
        <p:spPr bwMode="auto">
          <a:xfrm>
            <a:off x="8416300" y="1302757"/>
            <a:ext cx="3533825" cy="1890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175831"/>
            <a:ext cx="9641305" cy="448703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ym typeface="Arial"/>
              </a:rPr>
              <a:t> A force which is equal, opposite and collinear to the resultant of a concurrent force system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 panose="020E0602050203020307" pitchFamily="34" charset="0"/>
              </a:rPr>
              <a:t>					</a:t>
            </a:r>
            <a:endParaRPr lang="en-US" baseline="30000" dirty="0">
              <a:solidFill>
                <a:schemeClr val="bg1">
                  <a:lumMod val="50000"/>
                </a:schemeClr>
              </a:solidFill>
              <a:latin typeface="Marcellus" panose="020E0602050203020307" pitchFamily="34" charset="0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4708" y="0"/>
            <a:ext cx="12192000" cy="97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b="1" dirty="0">
              <a:solidFill>
                <a:srgbClr val="C00000"/>
              </a:solidFill>
              <a:latin typeface="Marcellus" panose="020E0602050203020307" pitchFamily="34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Marcellus" panose="020E0602050203020307" pitchFamily="34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Marcellus" panose="020E0602050203020307" pitchFamily="34" charset="0"/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  <a:latin typeface="Marcellus" panose="020E0602050203020307" pitchFamily="34" charset="0"/>
              </a:rPr>
              <a:t>Equilibrant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8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" y="0"/>
            <a:ext cx="12192000" cy="9798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Marcellus" panose="020E0602050203020307" pitchFamily="34" charset="0"/>
              </a:rPr>
              <a:t>Types of Equilibria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0" r="10413"/>
          <a:stretch/>
        </p:blipFill>
        <p:spPr bwMode="auto">
          <a:xfrm>
            <a:off x="8793335" y="1951969"/>
            <a:ext cx="3398665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10081" y="4770059"/>
            <a:ext cx="256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 A body in a stable equilibrium[</a:t>
            </a:r>
            <a:r>
              <a:rPr lang="en-US" baseline="30000" dirty="0"/>
              <a:t>1]</a:t>
            </a:r>
            <a:endParaRPr lang="en-IN" baseline="30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390" y="1788193"/>
            <a:ext cx="8076945" cy="4487031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2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A body is said to be in a stable equilibrium if</a:t>
            </a:r>
          </a:p>
          <a:p>
            <a:pPr algn="just">
              <a:lnSpc>
                <a:spcPct val="120000"/>
              </a:lnSpc>
              <a:buSzPct val="124000"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</a:rPr>
              <a:t> It is initially in a state of static equilibrium </a:t>
            </a:r>
          </a:p>
          <a:p>
            <a:pPr marL="114300" indent="0" algn="just">
              <a:lnSpc>
                <a:spcPct val="120000"/>
              </a:lnSpc>
              <a:buSzPct val="124000"/>
              <a:buNone/>
            </a:pPr>
            <a:r>
              <a:rPr lang="en-US" dirty="0">
                <a:solidFill>
                  <a:schemeClr val="tx1"/>
                </a:solidFill>
              </a:rPr>
              <a:t>    and </a:t>
            </a:r>
          </a:p>
          <a:p>
            <a:pPr algn="just">
              <a:lnSpc>
                <a:spcPct val="120000"/>
              </a:lnSpc>
              <a:buSzPct val="124000"/>
              <a:buBlip>
                <a:blip r:embed="rId3"/>
              </a:buBlip>
            </a:pPr>
            <a:r>
              <a:rPr lang="en-US" dirty="0">
                <a:solidFill>
                  <a:schemeClr val="tx1"/>
                </a:solidFill>
              </a:rPr>
              <a:t>On giving a slight displacement an additional </a:t>
            </a:r>
          </a:p>
          <a:p>
            <a:pPr marL="114300" indent="0" algn="just">
              <a:lnSpc>
                <a:spcPct val="120000"/>
              </a:lnSpc>
              <a:buSzPct val="124000"/>
              <a:buNone/>
            </a:pPr>
            <a:r>
              <a:rPr lang="en-US" dirty="0">
                <a:solidFill>
                  <a:schemeClr val="tx1"/>
                </a:solidFill>
              </a:rPr>
              <a:t>    force is set up which tends to restore the </a:t>
            </a:r>
          </a:p>
          <a:p>
            <a:pPr marL="114300" indent="0" algn="just">
              <a:lnSpc>
                <a:spcPct val="120000"/>
              </a:lnSpc>
              <a:buSzPct val="124000"/>
              <a:buNone/>
            </a:pPr>
            <a:r>
              <a:rPr lang="en-US" dirty="0">
                <a:solidFill>
                  <a:schemeClr val="tx1"/>
                </a:solidFill>
              </a:rPr>
              <a:t>    original position of the body.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arcellus" panose="020E0602050203020307" pitchFamily="34" charset="0"/>
              </a:rPr>
              <a:t>	</a:t>
            </a:r>
            <a:endParaRPr lang="en-US" baseline="30000" dirty="0">
              <a:solidFill>
                <a:schemeClr val="bg1">
                  <a:lumMod val="50000"/>
                </a:schemeClr>
              </a:solidFill>
              <a:latin typeface="Marcellus" panose="020E0602050203020307" pitchFamily="34" charset="0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842908" y="958221"/>
            <a:ext cx="10515600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/>
              <a:t>Stable</a:t>
            </a:r>
            <a:r>
              <a:rPr lang="en-US" b="1" dirty="0"/>
              <a:t> </a:t>
            </a:r>
            <a:r>
              <a:rPr lang="en-US" sz="3200" b="1" dirty="0"/>
              <a:t>Equilibrium</a:t>
            </a:r>
          </a:p>
        </p:txBody>
      </p:sp>
    </p:spTree>
    <p:extLst>
      <p:ext uri="{BB962C8B-B14F-4D97-AF65-F5344CB8AC3E}">
        <p14:creationId xmlns:p14="http://schemas.microsoft.com/office/powerpoint/2010/main" val="95926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5" r="7943"/>
          <a:stretch/>
        </p:blipFill>
        <p:spPr bwMode="auto">
          <a:xfrm>
            <a:off x="8584446" y="1422400"/>
            <a:ext cx="3562065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25" y="1658554"/>
            <a:ext cx="8169103" cy="4487031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A body is said to be in a unstable equilibrium if</a:t>
            </a:r>
          </a:p>
          <a:p>
            <a:pPr algn="just">
              <a:lnSpc>
                <a:spcPct val="120000"/>
              </a:lnSpc>
              <a:buBlip>
                <a:blip r:embed="rId3"/>
              </a:buBlip>
              <a:tabLst>
                <a:tab pos="2157413" algn="l"/>
              </a:tabLst>
            </a:pPr>
            <a:r>
              <a:rPr lang="en-US" dirty="0">
                <a:solidFill>
                  <a:schemeClr val="tx1"/>
                </a:solidFill>
              </a:rPr>
              <a:t>It is initially in a state of static equilibrium </a:t>
            </a:r>
          </a:p>
          <a:p>
            <a:pPr algn="just">
              <a:lnSpc>
                <a:spcPct val="120000"/>
              </a:lnSpc>
              <a:buBlip>
                <a:blip r:embed="rId3"/>
              </a:buBlip>
              <a:tabLst>
                <a:tab pos="2157413" algn="l"/>
              </a:tabLst>
            </a:pPr>
            <a:r>
              <a:rPr lang="en-US" dirty="0">
                <a:solidFill>
                  <a:schemeClr val="tx1"/>
                </a:solidFill>
              </a:rPr>
              <a:t> an additional force is setup on a slight displacement which tends to push it away from the original position of the body and</a:t>
            </a:r>
          </a:p>
          <a:p>
            <a:pPr algn="just">
              <a:lnSpc>
                <a:spcPct val="120000"/>
              </a:lnSpc>
              <a:buBlip>
                <a:blip r:embed="rId3"/>
              </a:buBlip>
              <a:tabLst>
                <a:tab pos="2157413" algn="l"/>
              </a:tabLst>
            </a:pPr>
            <a:r>
              <a:rPr lang="en-US" dirty="0">
                <a:solidFill>
                  <a:schemeClr val="tx1"/>
                </a:solidFill>
              </a:rPr>
              <a:t> it does not return back to its original position after being slightly displaced by a force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52303" y="4651021"/>
            <a:ext cx="24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 A body in an unstable equilibrium[</a:t>
            </a:r>
            <a:r>
              <a:rPr lang="en-US" baseline="30000" dirty="0"/>
              <a:t>1]</a:t>
            </a:r>
            <a:endParaRPr lang="en-IN" baseline="30000" dirty="0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792872" y="6352674"/>
            <a:ext cx="4399128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</a:t>
            </a:r>
            <a:r>
              <a:rPr lang="en-US" sz="2800" dirty="0" err="1">
                <a:solidFill>
                  <a:schemeClr val="bg1"/>
                </a:solidFill>
                <a:latin typeface="Marcellus" panose="020E0602050203020307" pitchFamily="34" charset="0"/>
              </a:rPr>
              <a:t>Equilibria</a:t>
            </a:r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 Cont..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4333" y="1010193"/>
            <a:ext cx="10515600" cy="824414"/>
          </a:xfrm>
        </p:spPr>
        <p:txBody>
          <a:bodyPr>
            <a:normAutofit/>
          </a:bodyPr>
          <a:lstStyle/>
          <a:p>
            <a:r>
              <a:rPr lang="en-IN" sz="3200" b="1" dirty="0"/>
              <a:t>Unstable</a:t>
            </a:r>
            <a:r>
              <a:rPr lang="en-IN" b="1" dirty="0"/>
              <a:t> </a:t>
            </a:r>
            <a:r>
              <a:rPr lang="en-IN" sz="3200" b="1" dirty="0"/>
              <a:t>Equilibrium</a:t>
            </a:r>
          </a:p>
        </p:txBody>
      </p:sp>
    </p:spTree>
    <p:extLst>
      <p:ext uri="{BB962C8B-B14F-4D97-AF65-F5344CB8AC3E}">
        <p14:creationId xmlns:p14="http://schemas.microsoft.com/office/powerpoint/2010/main" val="298406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ff18e6c2c_0_0"/>
          <p:cNvSpPr txBox="1">
            <a:spLocks noGrp="1"/>
          </p:cNvSpPr>
          <p:nvPr>
            <p:ph type="body" idx="1"/>
          </p:nvPr>
        </p:nvSpPr>
        <p:spPr>
          <a:xfrm>
            <a:off x="545431" y="1608220"/>
            <a:ext cx="8107250" cy="47925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 algn="just"/>
            <a:r>
              <a:rPr lang="en-US" sz="2800" b="1" dirty="0">
                <a:solidFill>
                  <a:schemeClr val="tx1"/>
                </a:solidFill>
              </a:rPr>
              <a:t>A body is said to be in a neutral equilibrium if</a:t>
            </a:r>
          </a:p>
          <a:p>
            <a:pPr algn="just">
              <a:lnSpc>
                <a:spcPct val="120000"/>
              </a:lnSpc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 it is initially in a state of static equilibrium, </a:t>
            </a:r>
          </a:p>
          <a:p>
            <a:pPr algn="just">
              <a:lnSpc>
                <a:spcPct val="120000"/>
              </a:lnSpc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 no additional force is setup on a slight displacement from initial position and </a:t>
            </a:r>
          </a:p>
          <a:p>
            <a:pPr algn="just">
              <a:lnSpc>
                <a:spcPct val="120000"/>
              </a:lnSpc>
              <a:buSzPct val="120000"/>
              <a:buBlip>
                <a:blip r:embed="rId3"/>
              </a:buBlip>
            </a:pPr>
            <a:r>
              <a:rPr lang="en-US" sz="2800" dirty="0">
                <a:solidFill>
                  <a:schemeClr val="tx1"/>
                </a:solidFill>
              </a:rPr>
              <a:t> it occupies a new position and remains in static equilibrium in this new position.</a:t>
            </a:r>
          </a:p>
          <a:p>
            <a:pPr marL="228600" indent="0" algn="just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3" t="716" r="19219" b="-716"/>
          <a:stretch/>
        </p:blipFill>
        <p:spPr bwMode="auto">
          <a:xfrm>
            <a:off x="8795286" y="1639165"/>
            <a:ext cx="2963492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838200" y="866274"/>
            <a:ext cx="10515600" cy="824414"/>
          </a:xfrm>
        </p:spPr>
        <p:txBody>
          <a:bodyPr>
            <a:normAutofit/>
          </a:bodyPr>
          <a:lstStyle/>
          <a:p>
            <a:r>
              <a:rPr lang="en-US" b="1" dirty="0"/>
              <a:t>Neutral Equilibrium</a:t>
            </a:r>
            <a:endParaRPr lang="en-IN" b="1" dirty="0"/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98058B23-DDE2-4F62-9A2E-46739C3C685F}"/>
              </a:ext>
            </a:extLst>
          </p:cNvPr>
          <p:cNvSpPr txBox="1">
            <a:spLocks/>
          </p:cNvSpPr>
          <p:nvPr/>
        </p:nvSpPr>
        <p:spPr>
          <a:xfrm>
            <a:off x="7792872" y="6352674"/>
            <a:ext cx="4399128" cy="5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Types of </a:t>
            </a:r>
            <a:r>
              <a:rPr lang="en-US" sz="2800" dirty="0" err="1">
                <a:solidFill>
                  <a:schemeClr val="bg1"/>
                </a:solidFill>
                <a:latin typeface="Marcellus" panose="020E0602050203020307" pitchFamily="34" charset="0"/>
              </a:rPr>
              <a:t>Equilibria</a:t>
            </a:r>
            <a:r>
              <a:rPr lang="en-US" sz="2800" dirty="0">
                <a:solidFill>
                  <a:schemeClr val="bg1"/>
                </a:solidFill>
                <a:latin typeface="Marcellus" panose="020E0602050203020307" pitchFamily="34" charset="0"/>
              </a:rPr>
              <a:t> Cont..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0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D9CEDE5-3115-42FB-90A3-0727B8EEE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1512" y="1325282"/>
                <a:ext cx="10972800" cy="5052940"/>
              </a:xfrm>
            </p:spPr>
            <p:txBody>
              <a:bodyPr>
                <a:normAutofit fontScale="25000" lnSpcReduction="20000"/>
              </a:bodyPr>
              <a:lstStyle/>
              <a:p>
                <a:pPr marL="114300" indent="0" algn="just">
                  <a:buNone/>
                </a:pPr>
                <a:r>
                  <a:rPr lang="en-US" sz="11200" dirty="0">
                    <a:solidFill>
                      <a:schemeClr val="tx1"/>
                    </a:solidFill>
                  </a:rPr>
                  <a:t>A body is said to be equilibrium if it is in a </a:t>
                </a:r>
                <a:r>
                  <a:rPr lang="en-US" sz="11200" b="1" dirty="0">
                    <a:solidFill>
                      <a:srgbClr val="C00000"/>
                    </a:solidFill>
                  </a:rPr>
                  <a:t>state of rest of motion</a:t>
                </a:r>
                <a:r>
                  <a:rPr lang="en-US" sz="11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14300" indent="0" algn="just">
                  <a:buNone/>
                </a:pPr>
                <a:r>
                  <a:rPr lang="en-US" sz="11200" i="1" dirty="0">
                    <a:solidFill>
                      <a:schemeClr val="tx1"/>
                    </a:solidFill>
                  </a:rPr>
                  <a:t>            (Based on Newton’s 1st Law of motion)</a:t>
                </a:r>
              </a:p>
              <a:p>
                <a:pPr marL="114300" indent="0" algn="just">
                  <a:buNone/>
                </a:pPr>
                <a:r>
                  <a:rPr lang="en-US" sz="11200" dirty="0">
                    <a:solidFill>
                      <a:schemeClr val="tx1"/>
                    </a:solidFill>
                  </a:rPr>
                  <a:t>A body is said to be in equilibrium, if the </a:t>
                </a:r>
                <a:r>
                  <a:rPr lang="en-US" sz="11200" b="1" dirty="0">
                    <a:solidFill>
                      <a:srgbClr val="C00000"/>
                    </a:solidFill>
                  </a:rPr>
                  <a:t>resultant of the system </a:t>
                </a:r>
              </a:p>
              <a:p>
                <a:pPr marL="114300" indent="0" algn="just">
                  <a:buNone/>
                </a:pPr>
                <a:r>
                  <a:rPr lang="en-US" sz="11200" dirty="0">
                    <a:solidFill>
                      <a:schemeClr val="tx1"/>
                    </a:solidFill>
                  </a:rPr>
                  <a:t>    is zero</a:t>
                </a:r>
              </a:p>
              <a:p>
                <a:pPr marL="114300" indent="0" algn="just">
                  <a:buNone/>
                </a:pPr>
                <a:endParaRPr lang="en-US" sz="9800" i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1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=0;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𝑆𝑢𝑚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𝑎𝑙𝑙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𝑓𝑜𝑟𝑐𝑒𝑠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𝑖𝑛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𝑑𝑖𝑟𝑒𝑐𝑡𝑖𝑜𝑛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𝑧𝑒𝑟𝑜</m:t>
                          </m:r>
                        </m:e>
                      </m:nary>
                      <m:r>
                        <a:rPr lang="en-US" sz="112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12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2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120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=0;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𝑆𝑢𝑚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𝑎𝑙𝑙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𝑓𝑜𝑟𝑐𝑒𝑠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𝑖𝑛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𝑑𝑖𝑟𝑒𝑐𝑡𝑖𝑜𝑛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𝑧𝑒𝑟𝑜</m:t>
                          </m:r>
                        </m:e>
                      </m:nary>
                    </m:oMath>
                  </m:oMathPara>
                </a14:m>
                <a:endParaRPr lang="en-US" sz="11200" dirty="0">
                  <a:solidFill>
                    <a:schemeClr val="tx1"/>
                  </a:solidFill>
                </a:endParaRP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=0;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𝑆𝑢𝑚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𝑎𝑙𝑙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𝑚𝑜𝑚𝑒𝑛𝑡𝑠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𝑜𝑓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𝑎𝑙𝑙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𝑓𝑜𝑟𝑐𝑒𝑠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1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𝑧𝑒𝑟𝑜</m:t>
                          </m:r>
                        </m:e>
                      </m:nary>
                    </m:oMath>
                  </m:oMathPara>
                </a14:m>
                <a:endParaRPr lang="en-US" sz="1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9CEDE5-3115-42FB-90A3-0727B8EEE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512" y="1325282"/>
                <a:ext cx="10972800" cy="5052940"/>
              </a:xfrm>
              <a:blipFill rotWithShape="1">
                <a:blip r:embed="rId2"/>
                <a:stretch>
                  <a:fillRect l="-56" t="-844" r="-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055534" y="346985"/>
            <a:ext cx="5664200" cy="824414"/>
          </a:xfrm>
        </p:spPr>
        <p:txBody>
          <a:bodyPr>
            <a:normAutofit/>
          </a:bodyPr>
          <a:lstStyle/>
          <a:p>
            <a:r>
              <a:rPr lang="en-US" b="1" dirty="0"/>
              <a:t>Conditions of Equilibrium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3056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6550" y="6043280"/>
            <a:ext cx="393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 4 Ladder resting against a smooth wall</a:t>
            </a:r>
            <a:r>
              <a:rPr lang="en-US" baseline="30000" dirty="0"/>
              <a:t>[2]</a:t>
            </a:r>
            <a:endParaRPr lang="en-IN" baseline="30000" dirty="0"/>
          </a:p>
        </p:txBody>
      </p:sp>
      <p:sp>
        <p:nvSpPr>
          <p:cNvPr id="7" name="Rectangle 6"/>
          <p:cNvSpPr/>
          <p:nvPr/>
        </p:nvSpPr>
        <p:spPr>
          <a:xfrm>
            <a:off x="736979" y="1021909"/>
            <a:ext cx="106998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A diagram formed by isolating the body from its surroundings and the showing all the forces acting on it is known as a Free Body Diagram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15" y="2477052"/>
            <a:ext cx="6756485" cy="3566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3736993" y="112889"/>
            <a:ext cx="6500431" cy="82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2530"/>
              </a:buClr>
              <a:buSzPts val="1800"/>
              <a:buFont typeface="Marcellus"/>
              <a:buNone/>
              <a:defRPr sz="3600" b="0" i="0" u="none" strike="noStrike" cap="none">
                <a:solidFill>
                  <a:srgbClr val="A42530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rgbClr val="C00000"/>
                </a:solidFill>
                <a:latin typeface="Marcellus" panose="020E0602050203020307" pitchFamily="34" charset="0"/>
              </a:rPr>
              <a:t>Free Body Diagram (FBD)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6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maiy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1221</Words>
  <Application>Microsoft Office PowerPoint</Application>
  <PresentationFormat>Widescreen</PresentationFormat>
  <Paragraphs>126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Marcellus</vt:lpstr>
      <vt:lpstr>Arial</vt:lpstr>
      <vt:lpstr>Cambria Math</vt:lpstr>
      <vt:lpstr>Tahoma</vt:lpstr>
      <vt:lpstr>Wingdings</vt:lpstr>
      <vt:lpstr>Fira Sans</vt:lpstr>
      <vt:lpstr>Calibri</vt:lpstr>
      <vt:lpstr>Office Theme</vt:lpstr>
      <vt:lpstr>Engineering Mechanics  Course code: 116U06C104</vt:lpstr>
      <vt:lpstr>Learning Outcomes</vt:lpstr>
      <vt:lpstr> Introduction</vt:lpstr>
      <vt:lpstr>PowerPoint Presentation</vt:lpstr>
      <vt:lpstr>Types of Equilibria</vt:lpstr>
      <vt:lpstr>Unstable Equilibrium</vt:lpstr>
      <vt:lpstr>Neutral Equilibrium</vt:lpstr>
      <vt:lpstr>Conditions of Equilibrium</vt:lpstr>
      <vt:lpstr>PowerPoint Presentation</vt:lpstr>
      <vt:lpstr>PowerPoint Presentation</vt:lpstr>
      <vt:lpstr>Types of Supports</vt:lpstr>
      <vt:lpstr>PowerPoint Presentation</vt:lpstr>
      <vt:lpstr>Hinge Support</vt:lpstr>
      <vt:lpstr>Roller Support</vt:lpstr>
      <vt:lpstr>PowerPoint Presentation</vt:lpstr>
      <vt:lpstr>PowerPoint Presentation</vt:lpstr>
      <vt:lpstr>Rope/string/cable Support</vt:lpstr>
      <vt:lpstr>Types of loads </vt:lpstr>
      <vt:lpstr>Uniformly distributed load (U.D.L.)</vt:lpstr>
      <vt:lpstr>Types of loads </vt:lpstr>
      <vt:lpstr>Trapezoidal load</vt:lpstr>
      <vt:lpstr>Types of loads </vt:lpstr>
      <vt:lpstr>Types of loads </vt:lpstr>
      <vt:lpstr> Equilibrium of single body Numerical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Pushpendra Kumar Dhansoia</dc:creator>
  <cp:lastModifiedBy>Dhruv Pankhania</cp:lastModifiedBy>
  <cp:revision>29</cp:revision>
  <dcterms:created xsi:type="dcterms:W3CDTF">2022-02-21T05:08:08Z</dcterms:created>
  <dcterms:modified xsi:type="dcterms:W3CDTF">2025-04-19T14:58:56Z</dcterms:modified>
</cp:coreProperties>
</file>