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9" r:id="rId2"/>
    <p:sldMasterId id="2147483660" r:id="rId3"/>
    <p:sldMasterId id="2147483672" r:id="rId4"/>
  </p:sldMasterIdLst>
  <p:notesMasterIdLst>
    <p:notesMasterId r:id="rId32"/>
  </p:notesMasterIdLst>
  <p:sldIdLst>
    <p:sldId id="315" r:id="rId5"/>
    <p:sldId id="350" r:id="rId6"/>
    <p:sldId id="316" r:id="rId7"/>
    <p:sldId id="351" r:id="rId8"/>
    <p:sldId id="332" r:id="rId9"/>
    <p:sldId id="352" r:id="rId10"/>
    <p:sldId id="353" r:id="rId11"/>
    <p:sldId id="354" r:id="rId12"/>
    <p:sldId id="356" r:id="rId13"/>
    <p:sldId id="357" r:id="rId14"/>
    <p:sldId id="358" r:id="rId15"/>
    <p:sldId id="359" r:id="rId16"/>
    <p:sldId id="360" r:id="rId17"/>
    <p:sldId id="361" r:id="rId18"/>
    <p:sldId id="362" r:id="rId19"/>
    <p:sldId id="363" r:id="rId20"/>
    <p:sldId id="364" r:id="rId21"/>
    <p:sldId id="365" r:id="rId22"/>
    <p:sldId id="355" r:id="rId23"/>
    <p:sldId id="368" r:id="rId24"/>
    <p:sldId id="369" r:id="rId25"/>
    <p:sldId id="370" r:id="rId26"/>
    <p:sldId id="372" r:id="rId27"/>
    <p:sldId id="374" r:id="rId28"/>
    <p:sldId id="373" r:id="rId29"/>
    <p:sldId id="375" r:id="rId30"/>
    <p:sldId id="33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0B0B"/>
    <a:srgbClr val="F7B7BD"/>
    <a:srgbClr val="FCE4E6"/>
    <a:srgbClr val="F18791"/>
    <a:srgbClr val="EFD989"/>
    <a:srgbClr val="3333FF"/>
    <a:srgbClr val="8D4427"/>
    <a:srgbClr val="C7410B"/>
    <a:srgbClr val="E0A9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2705" autoAdjust="0"/>
  </p:normalViewPr>
  <p:slideViewPr>
    <p:cSldViewPr snapToGrid="0">
      <p:cViewPr>
        <p:scale>
          <a:sx n="60" d="100"/>
          <a:sy n="60" d="100"/>
        </p:scale>
        <p:origin x="-80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8CC42-64C3-4E7F-B171-EB91121B0A42}" type="datetimeFigureOut">
              <a:rPr lang="en-US" smtClean="0"/>
              <a:pPr/>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810E5-2D00-46F4-82EE-079F61D1920B}" type="slidenum">
              <a:rPr lang="en-US" smtClean="0"/>
              <a:pPr/>
              <a:t>‹#›</a:t>
            </a:fld>
            <a:endParaRPr lang="en-US"/>
          </a:p>
        </p:txBody>
      </p:sp>
    </p:spTree>
    <p:extLst>
      <p:ext uri="{BB962C8B-B14F-4D97-AF65-F5344CB8AC3E}">
        <p14:creationId xmlns:p14="http://schemas.microsoft.com/office/powerpoint/2010/main" val="920363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0"/>
            <a:ext cx="2743200" cy="365125"/>
          </a:xfrm>
          <a:prstGeom prst="rect">
            <a:avLst/>
          </a:prstGeom>
        </p:spPr>
        <p:txBody>
          <a:bodyPr/>
          <a:lstStyle/>
          <a:p>
            <a:fld id="{CA85BFFD-5843-45F9-A73B-6FFF2A5F8A64}" type="datetime1">
              <a:rPr lang="en-US" smtClean="0"/>
              <a:t>4/16/2024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
        <p:nvSpPr>
          <p:cNvPr id="7" name="Text Placeholder 2"/>
          <p:cNvSpPr>
            <a:spLocks noGrp="1"/>
          </p:cNvSpPr>
          <p:nvPr>
            <p:ph idx="1"/>
          </p:nvPr>
        </p:nvSpPr>
        <p:spPr>
          <a:xfrm>
            <a:off x="546970" y="1324628"/>
            <a:ext cx="109728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31875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DC84379-1124-4FC9-B4D7-0FA55DA0BA9F}" type="datetime1">
              <a:rPr lang="en-US" smtClean="0"/>
              <a:t>4/16/2024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Tree>
    <p:extLst>
      <p:ext uri="{BB962C8B-B14F-4D97-AF65-F5344CB8AC3E}">
        <p14:creationId xmlns:p14="http://schemas.microsoft.com/office/powerpoint/2010/main" val="19202109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2FBAC30-6642-49ED-9E1E-2B9B29225ED8}" type="datetime1">
              <a:rPr lang="en-US" smtClean="0"/>
              <a:t>4/16/2024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Tree>
    <p:extLst>
      <p:ext uri="{BB962C8B-B14F-4D97-AF65-F5344CB8AC3E}">
        <p14:creationId xmlns:p14="http://schemas.microsoft.com/office/powerpoint/2010/main" val="40532759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1A68C2D-C51C-4DE6-AE9E-9AB62181A39F}" type="datetime1">
              <a:rPr lang="en-US" smtClean="0"/>
              <a:t>4/16/2024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Tree>
    <p:extLst>
      <p:ext uri="{BB962C8B-B14F-4D97-AF65-F5344CB8AC3E}">
        <p14:creationId xmlns:p14="http://schemas.microsoft.com/office/powerpoint/2010/main" val="393235047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8999321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0907081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a:prstGeom prst="rect">
            <a:avLst/>
          </a:prstGeo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a:prstGeom prst="rect">
            <a:avLst/>
          </a:prstGeo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a:xfrm>
            <a:off x="4775200" y="6305550"/>
            <a:ext cx="2844800" cy="476250"/>
          </a:xfrm>
          <a:prstGeom prst="rect">
            <a:avLst/>
          </a:prstGeom>
        </p:spPr>
        <p:txBody>
          <a:bodyPr/>
          <a:lstStyle>
            <a:extLst/>
          </a:lstStyle>
          <a:p>
            <a:fld id="{9E4BC95A-6CDC-4ADC-A5A8-89033B63D9D6}" type="datetime1">
              <a:rPr lang="en-US" smtClean="0"/>
              <a:t>4/16/2024</a:t>
            </a:fld>
            <a:endParaRPr lang="en-US"/>
          </a:p>
        </p:txBody>
      </p:sp>
      <p:sp>
        <p:nvSpPr>
          <p:cNvPr id="20" name="Footer Placeholder 19"/>
          <p:cNvSpPr>
            <a:spLocks noGrp="1"/>
          </p:cNvSpPr>
          <p:nvPr>
            <p:ph type="ftr" sz="quarter" idx="11"/>
          </p:nvPr>
        </p:nvSpPr>
        <p:spPr>
          <a:xfrm>
            <a:off x="7620000" y="6305550"/>
            <a:ext cx="3860800" cy="476250"/>
          </a:xfrm>
          <a:prstGeom prst="rect">
            <a:avLst/>
          </a:prstGeom>
        </p:spPr>
        <p:txBody>
          <a:bodyPr/>
          <a:lstStyle>
            <a:extLst/>
          </a:lstStyle>
          <a:p>
            <a:r>
              <a:rPr lang="en-US" smtClean="0"/>
              <a:t>Internet of Things:  A Multidisciplinary Approach for Future Innovations, Jan 02-06 2023</a:t>
            </a:r>
            <a:endParaRPr lang="en-US"/>
          </a:p>
        </p:txBody>
      </p:sp>
      <p:sp>
        <p:nvSpPr>
          <p:cNvPr id="10" name="Slide Number Placeholder 9"/>
          <p:cNvSpPr>
            <a:spLocks noGrp="1"/>
          </p:cNvSpPr>
          <p:nvPr>
            <p:ph type="sldNum" sz="quarter" idx="12"/>
          </p:nvPr>
        </p:nvSpPr>
        <p:spPr>
          <a:xfrm>
            <a:off x="11484864" y="6305550"/>
            <a:ext cx="609600" cy="476250"/>
          </a:xfrm>
          <a:prstGeom prst="rect">
            <a:avLst/>
          </a:prstGeom>
        </p:spPr>
        <p:txBody>
          <a:bodyPr/>
          <a:lstStyle>
            <a:extLst/>
          </a:lstStyle>
          <a:p>
            <a:fld id="{B6F15528-21DE-4FAA-801E-634DDDAF4B2B}"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extLst>
      <p:ext uri="{BB962C8B-B14F-4D97-AF65-F5344CB8AC3E}">
        <p14:creationId xmlns:p14="http://schemas.microsoft.com/office/powerpoint/2010/main" val="320391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1E5A28-1969-4CA0-8CF8-5B39632CF486}"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289541377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9CE71-7B68-4CE0-8D08-EBE8FC657AFF}"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29005638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0693B9-4A60-49B8-80F5-B54DA43A3841}"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10623904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33B0D1-B2D0-4EAB-A4EA-74BFEDA88FF2}" type="datetime1">
              <a:rPr lang="en-US" smtClean="0"/>
              <a:t>4/16/2024</a:t>
            </a:fld>
            <a:endParaRPr lang="en-US"/>
          </a:p>
        </p:txBody>
      </p:sp>
      <p:sp>
        <p:nvSpPr>
          <p:cNvPr id="6" name="Footer Placeholder 5"/>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284676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0"/>
            <a:ext cx="2743200" cy="365125"/>
          </a:xfrm>
          <a:prstGeom prst="rect">
            <a:avLst/>
          </a:prstGeom>
        </p:spPr>
        <p:txBody>
          <a:bodyPr/>
          <a:lstStyle/>
          <a:p>
            <a:fld id="{824B801A-57A6-4B83-A723-E35B6E4B9642}" type="datetime1">
              <a:rPr lang="en-US" smtClean="0"/>
              <a:t>4/16/2024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
        <p:nvSpPr>
          <p:cNvPr id="7" name="Title 1"/>
          <p:cNvSpPr>
            <a:spLocks noGrp="1"/>
          </p:cNvSpPr>
          <p:nvPr>
            <p:ph type="title"/>
          </p:nvPr>
        </p:nvSpPr>
        <p:spPr>
          <a:xfrm>
            <a:off x="1089764" y="214816"/>
            <a:ext cx="9870510"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9" name="Text Placeholder 2"/>
          <p:cNvSpPr>
            <a:spLocks noGrp="1"/>
          </p:cNvSpPr>
          <p:nvPr>
            <p:ph idx="1"/>
          </p:nvPr>
        </p:nvSpPr>
        <p:spPr>
          <a:xfrm>
            <a:off x="546970" y="1324628"/>
            <a:ext cx="109728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7682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759484-F0A9-4EE9-B4B5-9073B1B73A3C}" type="datetime1">
              <a:rPr lang="en-US" smtClean="0"/>
              <a:t>4/16/2024</a:t>
            </a:fld>
            <a:endParaRPr lang="en-US"/>
          </a:p>
        </p:txBody>
      </p:sp>
      <p:sp>
        <p:nvSpPr>
          <p:cNvPr id="8" name="Footer Placeholder 7"/>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9" name="Slide Number Placeholder 8"/>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36899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99B386-9A07-497F-BD8B-E7C5681D11CD}" type="datetime1">
              <a:rPr lang="en-US" smtClean="0"/>
              <a:t>4/16/2024</a:t>
            </a:fld>
            <a:endParaRPr lang="en-US"/>
          </a:p>
        </p:txBody>
      </p:sp>
      <p:sp>
        <p:nvSpPr>
          <p:cNvPr id="4" name="Footer Placeholder 3"/>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5" name="Slide Number Placeholder 4"/>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848733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5E526-1880-413C-AF94-A49E234DF754}" type="datetime1">
              <a:rPr lang="en-US" smtClean="0"/>
              <a:t>4/16/2024</a:t>
            </a:fld>
            <a:endParaRPr lang="en-US"/>
          </a:p>
        </p:txBody>
      </p:sp>
      <p:sp>
        <p:nvSpPr>
          <p:cNvPr id="3" name="Footer Placeholder 2"/>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4" name="Slide Number Placeholder 3"/>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1625571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59E90C-D257-4BF3-A62C-32355F647BB2}" type="datetime1">
              <a:rPr lang="en-US" smtClean="0"/>
              <a:t>4/16/2024</a:t>
            </a:fld>
            <a:endParaRPr lang="en-US"/>
          </a:p>
        </p:txBody>
      </p:sp>
      <p:sp>
        <p:nvSpPr>
          <p:cNvPr id="6" name="Footer Placeholder 5"/>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1093019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8546F5-14C7-4554-99B8-076863210154}" type="datetime1">
              <a:rPr lang="en-US" smtClean="0"/>
              <a:t>4/16/2024</a:t>
            </a:fld>
            <a:endParaRPr lang="en-US"/>
          </a:p>
        </p:txBody>
      </p:sp>
      <p:sp>
        <p:nvSpPr>
          <p:cNvPr id="6" name="Footer Placeholder 5"/>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987812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8BF227-878F-40C2-AE62-915574B1456F}"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23461596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2E914A-009E-4253-82B5-69A27A129858}"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515A0C87-9D6A-49C9-AAB7-CC224390725E}" type="slidenum">
              <a:rPr lang="en-US" smtClean="0"/>
              <a:pPr/>
              <a:t>‹#›</a:t>
            </a:fld>
            <a:endParaRPr lang="en-US"/>
          </a:p>
        </p:txBody>
      </p:sp>
    </p:spTree>
    <p:extLst>
      <p:ext uri="{BB962C8B-B14F-4D97-AF65-F5344CB8AC3E}">
        <p14:creationId xmlns:p14="http://schemas.microsoft.com/office/powerpoint/2010/main" val="4021743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E8E421-CEEC-45A9-AC06-E3C053D4A293}"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4130736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66B13A-ACBB-4282-82BC-F6F15490E693}"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397804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7B4737-8974-4C25-BC26-CCEA281D4944}"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4378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26228198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1541F-DCF7-4AC7-B334-E70EE3261E02}" type="datetime1">
              <a:rPr lang="en-US" smtClean="0"/>
              <a:t>4/16/2024</a:t>
            </a:fld>
            <a:endParaRPr lang="en-US"/>
          </a:p>
        </p:txBody>
      </p:sp>
      <p:sp>
        <p:nvSpPr>
          <p:cNvPr id="6" name="Footer Placeholder 5"/>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9348328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BB05CB-36FD-4A67-9C57-34D0CA3E3FCF}" type="datetime1">
              <a:rPr lang="en-US" smtClean="0"/>
              <a:t>4/16/2024</a:t>
            </a:fld>
            <a:endParaRPr lang="en-US"/>
          </a:p>
        </p:txBody>
      </p:sp>
      <p:sp>
        <p:nvSpPr>
          <p:cNvPr id="8" name="Footer Placeholder 7"/>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9" name="Slide Number Placeholder 8"/>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32108965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DE7A66-EAC1-4E35-949D-AB6F52C73877}" type="datetime1">
              <a:rPr lang="en-US" smtClean="0"/>
              <a:t>4/16/2024</a:t>
            </a:fld>
            <a:endParaRPr lang="en-US"/>
          </a:p>
        </p:txBody>
      </p:sp>
      <p:sp>
        <p:nvSpPr>
          <p:cNvPr id="4" name="Footer Placeholder 3"/>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5" name="Slide Number Placeholder 4"/>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2849639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A3A13F-D6C1-49C5-8D91-4D088A8BE160}" type="datetime1">
              <a:rPr lang="en-US" smtClean="0"/>
              <a:t>4/16/2024</a:t>
            </a:fld>
            <a:endParaRPr lang="en-US"/>
          </a:p>
        </p:txBody>
      </p:sp>
      <p:sp>
        <p:nvSpPr>
          <p:cNvPr id="3" name="Footer Placeholder 2"/>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4" name="Slide Number Placeholder 3"/>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1613511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2099DC-C26A-4F67-AC9B-07B0E3C960B2}" type="datetime1">
              <a:rPr lang="en-US" smtClean="0"/>
              <a:t>4/16/2024</a:t>
            </a:fld>
            <a:endParaRPr lang="en-US"/>
          </a:p>
        </p:txBody>
      </p:sp>
      <p:sp>
        <p:nvSpPr>
          <p:cNvPr id="6" name="Footer Placeholder 5"/>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21921006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0D6EB4-541C-4491-AFAE-5ACE3C3B7680}" type="datetime1">
              <a:rPr lang="en-US" smtClean="0"/>
              <a:t>4/16/2024</a:t>
            </a:fld>
            <a:endParaRPr lang="en-US"/>
          </a:p>
        </p:txBody>
      </p:sp>
      <p:sp>
        <p:nvSpPr>
          <p:cNvPr id="6" name="Footer Placeholder 5"/>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25936293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F202D-C5D3-4099-B628-EBD42BA573D2}"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18782659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28E513-6D90-4DA8-A77F-E3F6FBF9D567}"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4EBCADCB-2F5C-4625-A96A-69C8B5D5B7FA}" type="slidenum">
              <a:rPr lang="en-US" smtClean="0"/>
              <a:pPr/>
              <a:t>‹#›</a:t>
            </a:fld>
            <a:endParaRPr lang="en-US"/>
          </a:p>
        </p:txBody>
      </p:sp>
    </p:spTree>
    <p:extLst>
      <p:ext uri="{BB962C8B-B14F-4D97-AF65-F5344CB8AC3E}">
        <p14:creationId xmlns:p14="http://schemas.microsoft.com/office/powerpoint/2010/main" val="22346803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D59175-548D-4AB6-84E2-018E12F85D7E}"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38233665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CB10E6-AA67-46C9-9378-B9B08AE37D16}"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418494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1F74B36-A549-4799-BD2E-4621512EAAE1}" type="datetime1">
              <a:rPr lang="en-US" smtClean="0"/>
              <a:t>4/16/2024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Tree>
    <p:extLst>
      <p:ext uri="{BB962C8B-B14F-4D97-AF65-F5344CB8AC3E}">
        <p14:creationId xmlns:p14="http://schemas.microsoft.com/office/powerpoint/2010/main" val="422918528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335A07-33ED-4375-A239-184777789632}"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28589647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A4D3FB-F4B2-4227-A1F1-1343ED9DDD12}" type="datetime1">
              <a:rPr lang="en-US" smtClean="0"/>
              <a:t>4/16/2024</a:t>
            </a:fld>
            <a:endParaRPr lang="en-US"/>
          </a:p>
        </p:txBody>
      </p:sp>
      <p:sp>
        <p:nvSpPr>
          <p:cNvPr id="6" name="Footer Placeholder 5"/>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26066116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3D1E9C-F982-48EC-B33F-A61203671562}" type="datetime1">
              <a:rPr lang="en-US" smtClean="0"/>
              <a:t>4/16/2024</a:t>
            </a:fld>
            <a:endParaRPr lang="en-US"/>
          </a:p>
        </p:txBody>
      </p:sp>
      <p:sp>
        <p:nvSpPr>
          <p:cNvPr id="8" name="Footer Placeholder 7"/>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9" name="Slide Number Placeholder 8"/>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35517476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4819F3-0E1F-4D7E-A4B5-E13BF2AB9631}" type="datetime1">
              <a:rPr lang="en-US" smtClean="0"/>
              <a:t>4/16/2024</a:t>
            </a:fld>
            <a:endParaRPr lang="en-US"/>
          </a:p>
        </p:txBody>
      </p:sp>
      <p:sp>
        <p:nvSpPr>
          <p:cNvPr id="4" name="Footer Placeholder 3"/>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5" name="Slide Number Placeholder 4"/>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22511678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7892F-A57A-46D5-99C6-7721C54F5B93}" type="datetime1">
              <a:rPr lang="en-US" smtClean="0"/>
              <a:t>4/16/2024</a:t>
            </a:fld>
            <a:endParaRPr lang="en-US"/>
          </a:p>
        </p:txBody>
      </p:sp>
      <p:sp>
        <p:nvSpPr>
          <p:cNvPr id="3" name="Footer Placeholder 2"/>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4" name="Slide Number Placeholder 3"/>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9165810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665842-28ED-4C1C-8170-103C72B292F7}" type="datetime1">
              <a:rPr lang="en-US" smtClean="0"/>
              <a:t>4/16/2024</a:t>
            </a:fld>
            <a:endParaRPr lang="en-US"/>
          </a:p>
        </p:txBody>
      </p:sp>
      <p:sp>
        <p:nvSpPr>
          <p:cNvPr id="6" name="Footer Placeholder 5"/>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20368834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AB3C63C-8493-4C4D-A1FD-4D6B775D3901}" type="datetime1">
              <a:rPr lang="en-US" smtClean="0"/>
              <a:t>4/16/2024</a:t>
            </a:fld>
            <a:endParaRPr lang="en-US"/>
          </a:p>
        </p:txBody>
      </p:sp>
      <p:sp>
        <p:nvSpPr>
          <p:cNvPr id="6" name="Footer Placeholder 5"/>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2502198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BAD09B-C647-45E1-A28F-76FFA4BF2C8C}"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3997268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E2D8F-63EB-4AC1-A6C3-DC4A174B0FBF}" type="datetime1">
              <a:rPr lang="en-US" smtClean="0"/>
              <a:t>4/16/2024</a:t>
            </a:fld>
            <a:endParaRPr lang="en-US"/>
          </a:p>
        </p:txBody>
      </p:sp>
      <p:sp>
        <p:nvSpPr>
          <p:cNvPr id="5" name="Footer Placeholder 4"/>
          <p:cNvSpPr>
            <a:spLocks noGrp="1"/>
          </p:cNvSpPr>
          <p:nvPr>
            <p:ph type="ftr" sz="quarter" idx="11"/>
          </p:nvPr>
        </p:nvSpPr>
        <p:spPr/>
        <p:txBody>
          <a:body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12"/>
          </p:nvPr>
        </p:nvSpPr>
        <p:spPr/>
        <p:txBody>
          <a:bodyPr/>
          <a:lstStyle/>
          <a:p>
            <a:fld id="{EDEF0F20-6990-4047-BD5A-98DB59D05B6A}" type="slidenum">
              <a:rPr lang="en-US" smtClean="0"/>
              <a:pPr/>
              <a:t>‹#›</a:t>
            </a:fld>
            <a:endParaRPr lang="en-US"/>
          </a:p>
        </p:txBody>
      </p:sp>
    </p:spTree>
    <p:extLst>
      <p:ext uri="{BB962C8B-B14F-4D97-AF65-F5344CB8AC3E}">
        <p14:creationId xmlns:p14="http://schemas.microsoft.com/office/powerpoint/2010/main" val="276317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9764" y="214816"/>
            <a:ext cx="9870510"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26093" y="1189973"/>
            <a:ext cx="10997852"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1DDB175-B249-4EE0-8B40-2128A195C9E0}" type="datetime1">
              <a:rPr lang="en-US" smtClean="0"/>
              <a:t>4/16/2024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Tree>
    <p:extLst>
      <p:ext uri="{BB962C8B-B14F-4D97-AF65-F5344CB8AC3E}">
        <p14:creationId xmlns:p14="http://schemas.microsoft.com/office/powerpoint/2010/main" val="31265061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76949" y="1606006"/>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D4616E52-3870-4781-A2A1-0A70B2E73991}" type="datetime1">
              <a:rPr lang="en-US" smtClean="0"/>
              <a:t>4/16/2024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Tree>
    <p:extLst>
      <p:ext uri="{BB962C8B-B14F-4D97-AF65-F5344CB8AC3E}">
        <p14:creationId xmlns:p14="http://schemas.microsoft.com/office/powerpoint/2010/main" val="18743644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6B7D6B33-F18C-445E-8E9B-B50252C513E6}" type="datetime1">
              <a:rPr lang="en-US" smtClean="0"/>
              <a:t>4/16/2024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Tree>
    <p:extLst>
      <p:ext uri="{BB962C8B-B14F-4D97-AF65-F5344CB8AC3E}">
        <p14:creationId xmlns:p14="http://schemas.microsoft.com/office/powerpoint/2010/main" val="25890020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7AB3AB7E-0B1A-489A-87DA-907F23A1AB36}" type="datetime1">
              <a:rPr lang="en-US" smtClean="0"/>
              <a:t>4/16/2024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Tree>
    <p:extLst>
      <p:ext uri="{BB962C8B-B14F-4D97-AF65-F5344CB8AC3E}">
        <p14:creationId xmlns:p14="http://schemas.microsoft.com/office/powerpoint/2010/main" val="6012938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970C1DE-ED59-49EE-A714-47B807FB3588}" type="datetime1">
              <a:rPr lang="en-US" smtClean="0"/>
              <a:t>4/16/2024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Internet of Things:  A Multidisciplinary Approach for Future Innovations, Jan 02-06 2023</a:t>
            </a:r>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564FDC1-7B51-4592-AE98-E280758EE1BE}" type="slidenum">
              <a:rPr lang="en-US" smtClean="0"/>
              <a:pPr/>
              <a:t>‹#›</a:t>
            </a:fld>
            <a:endParaRPr lang="en-US"/>
          </a:p>
        </p:txBody>
      </p:sp>
    </p:spTree>
    <p:extLst>
      <p:ext uri="{BB962C8B-B14F-4D97-AF65-F5344CB8AC3E}">
        <p14:creationId xmlns:p14="http://schemas.microsoft.com/office/powerpoint/2010/main" val="15129325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p:nvSpPr>
        <p:spPr>
          <a:xfrm>
            <a:off x="1531257" y="294320"/>
            <a:ext cx="9129486"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p>
        </p:txBody>
      </p:sp>
      <p:sp>
        <p:nvSpPr>
          <p:cNvPr id="13" name="Slide Number Placeholder 8"/>
          <p:cNvSpPr txBox="1">
            <a:spLocks/>
          </p:cNvSpPr>
          <p:nvPr/>
        </p:nvSpPr>
        <p:spPr>
          <a:xfrm>
            <a:off x="10986931" y="6347050"/>
            <a:ext cx="80191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schemeClr val="bg1"/>
                </a:solidFill>
                <a:latin typeface="Times New Roman" panose="02020603050405020304" pitchFamily="18" charset="0"/>
                <a:cs typeface="Times New Roman" panose="02020603050405020304" pitchFamily="18" charset="0"/>
              </a:rPr>
              <a:pPr algn="ctr"/>
              <a:t>‹#›</a:t>
            </a:fld>
            <a:endParaRPr lang="en-US" sz="1400" b="1" dirty="0">
              <a:solidFill>
                <a:schemeClr val="bg1"/>
              </a:solidFill>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a:off x="231906" y="524442"/>
            <a:ext cx="20026"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1945042" y="363576"/>
            <a:ext cx="19165" cy="587283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2366" y="148672"/>
            <a:ext cx="1103489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72783" y="6691311"/>
            <a:ext cx="1103448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a:off x="251932" y="6398315"/>
            <a:ext cx="320433"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rot="5400000">
            <a:off x="11558285" y="6285387"/>
            <a:ext cx="454905" cy="356943"/>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 xmlns:a16="http://schemas.microsoft.com/office/drawing/2014/main" id="{8026AED6-E793-48A3-96AF-36A0D1FE2D70}"/>
              </a:ext>
            </a:extLst>
          </p:cNvPr>
          <p:cNvPicPr>
            <a:picLocks noChangeAspect="1"/>
          </p:cNvPicPr>
          <p:nvPr/>
        </p:nvPicPr>
        <p:blipFill>
          <a:blip r:embed="rId17"/>
          <a:stretch>
            <a:fillRect/>
          </a:stretch>
        </p:blipFill>
        <p:spPr>
          <a:xfrm>
            <a:off x="605" y="135448"/>
            <a:ext cx="566958" cy="6722552"/>
          </a:xfrm>
          <a:prstGeom prst="rect">
            <a:avLst/>
          </a:prstGeom>
        </p:spPr>
      </p:pic>
      <p:pic>
        <p:nvPicPr>
          <p:cNvPr id="16" name="Picture 15">
            <a:extLst>
              <a:ext uri="{FF2B5EF4-FFF2-40B4-BE49-F238E27FC236}">
                <a16:creationId xmlns="" xmlns:a16="http://schemas.microsoft.com/office/drawing/2014/main" id="{98F5ADD7-F579-4B31-B088-24730AEA76C9}"/>
              </a:ext>
            </a:extLst>
          </p:cNvPr>
          <p:cNvPicPr>
            <a:picLocks noChangeAspect="1"/>
          </p:cNvPicPr>
          <p:nvPr/>
        </p:nvPicPr>
        <p:blipFill>
          <a:blip r:embed="rId18"/>
          <a:stretch>
            <a:fillRect/>
          </a:stretch>
        </p:blipFill>
        <p:spPr>
          <a:xfrm>
            <a:off x="572783" y="135448"/>
            <a:ext cx="204457" cy="5305232"/>
          </a:xfrm>
          <a:prstGeom prst="rect">
            <a:avLst/>
          </a:prstGeom>
        </p:spPr>
      </p:pic>
      <p:pic>
        <p:nvPicPr>
          <p:cNvPr id="17" name="Picture 16"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1095526" y="6203844"/>
            <a:ext cx="969474" cy="647487"/>
          </a:xfrm>
          <a:prstGeom prst="rect">
            <a:avLst/>
          </a:prstGeom>
        </p:spPr>
      </p:pic>
      <p:pic>
        <p:nvPicPr>
          <p:cNvPr id="18" name="Picture 17"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05" y="6214968"/>
            <a:ext cx="2655568" cy="663892"/>
          </a:xfrm>
          <a:prstGeom prst="rect">
            <a:avLst/>
          </a:prstGeom>
        </p:spPr>
      </p:pic>
      <p:pic>
        <p:nvPicPr>
          <p:cNvPr id="19" name="Picture 18">
            <a:extLst>
              <a:ext uri="{FF2B5EF4-FFF2-40B4-BE49-F238E27FC236}">
                <a16:creationId xmlns="" xmlns:a16="http://schemas.microsoft.com/office/drawing/2014/main" id="{1547C2F5-D0C4-4329-8DC2-48B66EE4F515}"/>
              </a:ext>
            </a:extLst>
          </p:cNvPr>
          <p:cNvPicPr>
            <a:picLocks noChangeAspect="1"/>
          </p:cNvPicPr>
          <p:nvPr/>
        </p:nvPicPr>
        <p:blipFill>
          <a:blip r:embed="rId17"/>
          <a:stretch>
            <a:fillRect/>
          </a:stretch>
        </p:blipFill>
        <p:spPr>
          <a:xfrm rot="5400000">
            <a:off x="6714494" y="2503271"/>
            <a:ext cx="385984" cy="8376080"/>
          </a:xfrm>
          <a:prstGeom prst="rect">
            <a:avLst/>
          </a:prstGeom>
        </p:spPr>
      </p:pic>
      <p:pic>
        <p:nvPicPr>
          <p:cNvPr id="20" name="Picture 19">
            <a:extLst>
              <a:ext uri="{FF2B5EF4-FFF2-40B4-BE49-F238E27FC236}">
                <a16:creationId xmlns="" xmlns:a16="http://schemas.microsoft.com/office/drawing/2014/main" id="{B15A553C-6E56-4E14-9B40-3D70033DB61F}"/>
              </a:ext>
            </a:extLst>
          </p:cNvPr>
          <p:cNvPicPr>
            <a:picLocks noChangeAspect="1"/>
          </p:cNvPicPr>
          <p:nvPr/>
        </p:nvPicPr>
        <p:blipFill>
          <a:blip r:embed="rId18"/>
          <a:stretch>
            <a:fillRect/>
          </a:stretch>
        </p:blipFill>
        <p:spPr>
          <a:xfrm rot="5400000">
            <a:off x="6820534" y="2236938"/>
            <a:ext cx="173904" cy="8376079"/>
          </a:xfrm>
          <a:prstGeom prst="rect">
            <a:avLst/>
          </a:prstGeom>
        </p:spPr>
      </p:pic>
    </p:spTree>
    <p:extLst>
      <p:ext uri="{BB962C8B-B14F-4D97-AF65-F5344CB8AC3E}">
        <p14:creationId xmlns:p14="http://schemas.microsoft.com/office/powerpoint/2010/main" val="30598177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8"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711"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7E420-10EA-4CA4-A196-1719FADE5B29}" type="datetime1">
              <a:rPr lang="en-US" smtClean="0"/>
              <a:t>4/16/2024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A0C87-9D6A-49C9-AAB7-CC224390725E}" type="slidenum">
              <a:rPr lang="en-US" smtClean="0"/>
              <a:pPr/>
              <a:t>‹#›</a:t>
            </a:fld>
            <a:endParaRPr lang="en-US"/>
          </a:p>
        </p:txBody>
      </p:sp>
    </p:spTree>
    <p:extLst>
      <p:ext uri="{BB962C8B-B14F-4D97-AF65-F5344CB8AC3E}">
        <p14:creationId xmlns:p14="http://schemas.microsoft.com/office/powerpoint/2010/main" val="22174773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F9586-26E7-44E0-9F2B-633065121F9E}" type="datetime1">
              <a:rPr lang="en-US" smtClean="0"/>
              <a:t>4/16/2024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CADCB-2F5C-4625-A96A-69C8B5D5B7FA}" type="slidenum">
              <a:rPr lang="en-US" smtClean="0"/>
              <a:pPr/>
              <a:t>‹#›</a:t>
            </a:fld>
            <a:endParaRPr lang="en-US"/>
          </a:p>
        </p:txBody>
      </p:sp>
    </p:spTree>
    <p:extLst>
      <p:ext uri="{BB962C8B-B14F-4D97-AF65-F5344CB8AC3E}">
        <p14:creationId xmlns:p14="http://schemas.microsoft.com/office/powerpoint/2010/main" val="3228877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6B0A2-68B2-44FE-8F3C-611EAC6AC66B}" type="datetime1">
              <a:rPr lang="en-US" smtClean="0"/>
              <a:t>4/16/2024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Internet of Things:  A Multidisciplinary Approach for Future Innovations, Jan 02-06 2023</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F0F20-6990-4047-BD5A-98DB59D05B6A}" type="slidenum">
              <a:rPr lang="en-US" smtClean="0"/>
              <a:pPr/>
              <a:t>‹#›</a:t>
            </a:fld>
            <a:endParaRPr lang="en-US"/>
          </a:p>
        </p:txBody>
      </p:sp>
    </p:spTree>
    <p:extLst>
      <p:ext uri="{BB962C8B-B14F-4D97-AF65-F5344CB8AC3E}">
        <p14:creationId xmlns:p14="http://schemas.microsoft.com/office/powerpoint/2010/main" val="1378671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080" y="1185398"/>
            <a:ext cx="9875520" cy="1472184"/>
          </a:xfrm>
        </p:spPr>
        <p:txBody>
          <a:bodyPr/>
          <a:lstStyle/>
          <a:p>
            <a:pPr algn="ctr"/>
            <a:r>
              <a:rPr lang="en-US" b="1" dirty="0" smtClean="0"/>
              <a:t>Environmental Sensors </a:t>
            </a:r>
            <a:endParaRPr lang="en-IN" b="1" dirty="0"/>
          </a:p>
        </p:txBody>
      </p:sp>
      <p:sp>
        <p:nvSpPr>
          <p:cNvPr id="3" name="Subtitle 2"/>
          <p:cNvSpPr>
            <a:spLocks noGrp="1"/>
          </p:cNvSpPr>
          <p:nvPr>
            <p:ph type="subTitle" idx="1"/>
          </p:nvPr>
        </p:nvSpPr>
        <p:spPr>
          <a:xfrm>
            <a:off x="1910080" y="2675564"/>
            <a:ext cx="9875520" cy="1752600"/>
          </a:xfrm>
        </p:spPr>
        <p:txBody>
          <a:bodyPr/>
          <a:lstStyle/>
          <a:p>
            <a:pPr algn="ctr"/>
            <a:r>
              <a:rPr lang="en-IN" dirty="0" smtClean="0"/>
              <a:t>BY: </a:t>
            </a:r>
          </a:p>
          <a:p>
            <a:pPr algn="ctr"/>
            <a:r>
              <a:rPr lang="en-IN" dirty="0" smtClean="0"/>
              <a:t>Mr S. R .</a:t>
            </a:r>
            <a:r>
              <a:rPr lang="en-IN" dirty="0" err="1" smtClean="0"/>
              <a:t>Chawade</a:t>
            </a:r>
            <a:endParaRPr lang="en-IN" dirty="0" smtClean="0"/>
          </a:p>
          <a:p>
            <a:pPr algn="ctr"/>
            <a:r>
              <a:rPr lang="en-IN" dirty="0" smtClean="0"/>
              <a:t>Faculty ,Engineering Physics KJSCE </a:t>
            </a:r>
          </a:p>
        </p:txBody>
      </p:sp>
    </p:spTree>
    <p:extLst>
      <p:ext uri="{BB962C8B-B14F-4D97-AF65-F5344CB8AC3E}">
        <p14:creationId xmlns:p14="http://schemas.microsoft.com/office/powerpoint/2010/main" val="2340633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Seebeck</a:t>
            </a:r>
            <a:r>
              <a:rPr lang="en-US" b="1" i="1" u="sng" dirty="0" smtClean="0"/>
              <a:t> Effect </a:t>
            </a:r>
            <a:endParaRPr lang="en-IN" b="1" i="1" u="sng" dirty="0"/>
          </a:p>
        </p:txBody>
      </p:sp>
      <p:sp>
        <p:nvSpPr>
          <p:cNvPr id="10" name="Content Placeholder 2"/>
          <p:cNvSpPr>
            <a:spLocks noGrp="1"/>
          </p:cNvSpPr>
          <p:nvPr>
            <p:ph idx="1"/>
          </p:nvPr>
        </p:nvSpPr>
        <p:spPr>
          <a:xfrm>
            <a:off x="939800" y="990600"/>
            <a:ext cx="10503770" cy="4936191"/>
          </a:xfrm>
        </p:spPr>
        <p:txBody>
          <a:bodyPr>
            <a:normAutofit/>
          </a:bodyPr>
          <a:lstStyle/>
          <a:p>
            <a:pPr marL="0" indent="0">
              <a:buNone/>
            </a:pPr>
            <a:r>
              <a:rPr lang="en-US" dirty="0" smtClean="0"/>
              <a:t>If </a:t>
            </a:r>
            <a:r>
              <a:rPr lang="en-US" dirty="0"/>
              <a:t>one </a:t>
            </a:r>
            <a:r>
              <a:rPr lang="en-US" dirty="0" smtClean="0"/>
              <a:t>junction of metal pair (Thermo couple ) </a:t>
            </a:r>
            <a:r>
              <a:rPr lang="en-US" dirty="0"/>
              <a:t>is kept hot and other cold, it is observed that </a:t>
            </a:r>
            <a:r>
              <a:rPr lang="en-US" dirty="0" smtClean="0"/>
              <a:t>galvanometer </a:t>
            </a:r>
            <a:r>
              <a:rPr lang="en-US" dirty="0"/>
              <a:t>shows deflection. This means an </a:t>
            </a:r>
            <a:r>
              <a:rPr lang="en-US" dirty="0" err="1"/>
              <a:t>e.m.f</a:t>
            </a:r>
            <a:r>
              <a:rPr lang="en-US" dirty="0"/>
              <a:t>. is generated in the circuit. The </a:t>
            </a:r>
            <a:r>
              <a:rPr lang="en-US" dirty="0" err="1" smtClean="0"/>
              <a:t>e.m.f</a:t>
            </a:r>
            <a:r>
              <a:rPr lang="en-US" dirty="0" smtClean="0"/>
              <a:t>. thus </a:t>
            </a:r>
            <a:r>
              <a:rPr lang="en-US" dirty="0"/>
              <a:t>produced is called thermo </a:t>
            </a:r>
            <a:r>
              <a:rPr lang="en-US" dirty="0" err="1"/>
              <a:t>e.m.f</a:t>
            </a:r>
            <a:r>
              <a:rPr lang="en-US" dirty="0"/>
              <a:t>. and the resulting current is known as </a:t>
            </a:r>
            <a:r>
              <a:rPr lang="en-US" dirty="0" smtClean="0"/>
              <a:t>thermoelectric current</a:t>
            </a:r>
            <a:r>
              <a:rPr lang="en-US" dirty="0"/>
              <a:t>. Hence, the phenomenon of generation of </a:t>
            </a:r>
            <a:r>
              <a:rPr lang="en-US" dirty="0" err="1"/>
              <a:t>e.m.f</a:t>
            </a:r>
            <a:r>
              <a:rPr lang="en-US" dirty="0"/>
              <a:t>. in a thermocouple when its </a:t>
            </a:r>
            <a:r>
              <a:rPr lang="en-US" dirty="0" smtClean="0"/>
              <a:t>two junctions </a:t>
            </a:r>
            <a:r>
              <a:rPr lang="en-US" dirty="0"/>
              <a:t>are at different temperature is known as </a:t>
            </a:r>
            <a:r>
              <a:rPr lang="en-US" dirty="0" err="1"/>
              <a:t>Seebeck</a:t>
            </a:r>
            <a:r>
              <a:rPr lang="en-US" dirty="0"/>
              <a:t> Effect.</a:t>
            </a:r>
          </a:p>
        </p:txBody>
      </p:sp>
    </p:spTree>
    <p:extLst>
      <p:ext uri="{BB962C8B-B14F-4D97-AF65-F5344CB8AC3E}">
        <p14:creationId xmlns:p14="http://schemas.microsoft.com/office/powerpoint/2010/main" val="680560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Seebeck</a:t>
            </a:r>
            <a:r>
              <a:rPr lang="en-US" b="1" i="1" u="sng" dirty="0" smtClean="0"/>
              <a:t> Effect </a:t>
            </a:r>
            <a:endParaRPr lang="en-IN" b="1" i="1" u="sng"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1400" y="708751"/>
            <a:ext cx="6845300" cy="517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489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Physics Behind </a:t>
            </a:r>
            <a:r>
              <a:rPr lang="en-US" b="1" i="1" u="sng" dirty="0" err="1"/>
              <a:t>Seebeck</a:t>
            </a:r>
            <a:r>
              <a:rPr lang="en-US" b="1" i="1" u="sng" dirty="0"/>
              <a:t> Effect</a:t>
            </a:r>
            <a:endParaRPr lang="en-IN" b="1" i="1" u="sng" dirty="0"/>
          </a:p>
        </p:txBody>
      </p:sp>
      <p:sp>
        <p:nvSpPr>
          <p:cNvPr id="3" name="Content Placeholder 2"/>
          <p:cNvSpPr>
            <a:spLocks noGrp="1"/>
          </p:cNvSpPr>
          <p:nvPr>
            <p:ph idx="1"/>
          </p:nvPr>
        </p:nvSpPr>
        <p:spPr>
          <a:xfrm>
            <a:off x="901700" y="876300"/>
            <a:ext cx="10618070" cy="4974291"/>
          </a:xfrm>
        </p:spPr>
        <p:txBody>
          <a:bodyPr>
            <a:noAutofit/>
          </a:bodyPr>
          <a:lstStyle/>
          <a:p>
            <a:r>
              <a:rPr lang="en-US" dirty="0" err="1"/>
              <a:t>Seebeck</a:t>
            </a:r>
            <a:r>
              <a:rPr lang="en-US" dirty="0"/>
              <a:t> effect is a manifestation of the fact that if two points in a conductor (or a semiconductor) are maintained at different temperatures, the charged carriers (electrons </a:t>
            </a:r>
            <a:r>
              <a:rPr lang="en-US" dirty="0" smtClean="0"/>
              <a:t>or </a:t>
            </a:r>
            <a:r>
              <a:rPr lang="en-US" dirty="0"/>
              <a:t>holes) in the hotter region, being more energetic (and, therefore, having higher velocities) diffuses towards region of lower temperature. The diffusion stops when the electric field generated because of movement of charges has established a strong enough field to stop further movement of charges</a:t>
            </a:r>
            <a:r>
              <a:rPr lang="en-US" dirty="0" smtClean="0"/>
              <a:t>.</a:t>
            </a:r>
          </a:p>
          <a:p>
            <a:endParaRPr lang="en-IN" sz="3600" dirty="0"/>
          </a:p>
        </p:txBody>
      </p:sp>
    </p:spTree>
    <p:extLst>
      <p:ext uri="{BB962C8B-B14F-4D97-AF65-F5344CB8AC3E}">
        <p14:creationId xmlns:p14="http://schemas.microsoft.com/office/powerpoint/2010/main" val="1129391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Physics Behind </a:t>
            </a:r>
            <a:r>
              <a:rPr lang="en-US" b="1" i="1" u="sng" dirty="0" err="1"/>
              <a:t>Seebeck</a:t>
            </a:r>
            <a:r>
              <a:rPr lang="en-US" b="1" i="1" u="sng" dirty="0"/>
              <a:t> Effect</a:t>
            </a:r>
            <a:endParaRPr lang="en-IN" b="1" i="1" u="sng" dirty="0"/>
          </a:p>
        </p:txBody>
      </p:sp>
      <p:sp>
        <p:nvSpPr>
          <p:cNvPr id="3" name="Content Placeholder 2"/>
          <p:cNvSpPr>
            <a:spLocks noGrp="1"/>
          </p:cNvSpPr>
          <p:nvPr>
            <p:ph idx="1"/>
          </p:nvPr>
        </p:nvSpPr>
        <p:spPr>
          <a:xfrm>
            <a:off x="838200" y="863601"/>
            <a:ext cx="10248900" cy="4851400"/>
          </a:xfrm>
        </p:spPr>
        <p:txBody>
          <a:bodyPr/>
          <a:lstStyle/>
          <a:p>
            <a:pPr marL="0" indent="0">
              <a:buNone/>
            </a:pPr>
            <a:r>
              <a:rPr lang="en-US" dirty="0" smtClean="0"/>
              <a:t> </a:t>
            </a:r>
            <a:r>
              <a:rPr lang="en-US" dirty="0"/>
              <a:t>For a metal, carriers being negatively charged electrons, the colder end would become negative so that </a:t>
            </a:r>
            <a:r>
              <a:rPr lang="en-US" dirty="0" err="1"/>
              <a:t>Seebeck</a:t>
            </a:r>
            <a:r>
              <a:rPr lang="en-US" dirty="0"/>
              <a:t> coefficient is negative. For a p-type semiconductor on the other hand, holes diffuse towards the lower temperature resulting in a positive </a:t>
            </a:r>
            <a:r>
              <a:rPr lang="en-US" dirty="0" err="1"/>
              <a:t>Seebeck</a:t>
            </a:r>
            <a:r>
              <a:rPr lang="en-US" dirty="0"/>
              <a:t> coefficient. </a:t>
            </a:r>
            <a:endParaRPr lang="en-IN" dirty="0"/>
          </a:p>
        </p:txBody>
      </p:sp>
    </p:spTree>
    <p:extLst>
      <p:ext uri="{BB962C8B-B14F-4D97-AF65-F5344CB8AC3E}">
        <p14:creationId xmlns:p14="http://schemas.microsoft.com/office/powerpoint/2010/main" val="1610419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Variation of </a:t>
            </a:r>
            <a:r>
              <a:rPr lang="en-US" b="1" i="1" u="sng" dirty="0" err="1"/>
              <a:t>e.m.f</a:t>
            </a:r>
            <a:r>
              <a:rPr lang="en-US" b="1" i="1" u="sng" dirty="0"/>
              <a:t> with temperature:</a:t>
            </a:r>
            <a:endParaRPr lang="en-IN" b="1" i="1" u="sng" dirty="0"/>
          </a:p>
        </p:txBody>
      </p:sp>
      <p:sp>
        <p:nvSpPr>
          <p:cNvPr id="3" name="Content Placeholder 2"/>
          <p:cNvSpPr>
            <a:spLocks noGrp="1"/>
          </p:cNvSpPr>
          <p:nvPr>
            <p:ph idx="1"/>
          </p:nvPr>
        </p:nvSpPr>
        <p:spPr>
          <a:xfrm>
            <a:off x="1143000" y="825500"/>
            <a:ext cx="10376770" cy="5025091"/>
          </a:xfrm>
        </p:spPr>
        <p:txBody>
          <a:bodyPr>
            <a:normAutofit/>
          </a:bodyPr>
          <a:lstStyle/>
          <a:p>
            <a:pPr marL="0" indent="0">
              <a:buNone/>
            </a:pPr>
            <a:r>
              <a:rPr lang="en-US" dirty="0" smtClean="0"/>
              <a:t>In </a:t>
            </a:r>
            <a:r>
              <a:rPr lang="en-US" dirty="0"/>
              <a:t>a thermocouple, as we increase the temperature of the hot junction, keeping the cold junction at 0° C, the thermo </a:t>
            </a:r>
            <a:r>
              <a:rPr lang="en-US" dirty="0" err="1"/>
              <a:t>e.m.f</a:t>
            </a:r>
            <a:r>
              <a:rPr lang="en-US" dirty="0"/>
              <a:t> increases with increase in temperature till it reaches to it its maximum limit. Then for further increase in temperature of hot junction, thermo </a:t>
            </a:r>
            <a:r>
              <a:rPr lang="en-US" dirty="0" err="1"/>
              <a:t>e.m.f</a:t>
            </a:r>
            <a:r>
              <a:rPr lang="en-US" dirty="0"/>
              <a:t> begins to decrease till it returns to zero.</a:t>
            </a:r>
            <a:endParaRPr lang="en-IN" dirty="0"/>
          </a:p>
        </p:txBody>
      </p:sp>
    </p:spTree>
    <p:extLst>
      <p:ext uri="{BB962C8B-B14F-4D97-AF65-F5344CB8AC3E}">
        <p14:creationId xmlns:p14="http://schemas.microsoft.com/office/powerpoint/2010/main" val="3785635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Variation of </a:t>
            </a:r>
            <a:r>
              <a:rPr lang="en-US" b="1" i="1" u="sng" dirty="0" err="1"/>
              <a:t>e.m.f</a:t>
            </a:r>
            <a:r>
              <a:rPr lang="en-US" b="1" i="1" u="sng" dirty="0"/>
              <a:t> with temperature:</a:t>
            </a:r>
            <a:endParaRPr lang="en-IN" b="1" i="1" u="sng" dirty="0"/>
          </a:p>
        </p:txBody>
      </p:sp>
      <p:sp>
        <p:nvSpPr>
          <p:cNvPr id="3" name="Content Placeholder 2"/>
          <p:cNvSpPr>
            <a:spLocks noGrp="1"/>
          </p:cNvSpPr>
          <p:nvPr>
            <p:ph idx="1"/>
          </p:nvPr>
        </p:nvSpPr>
        <p:spPr/>
        <p:txBody>
          <a:bodyPr/>
          <a:lstStyle/>
          <a:p>
            <a:pPr marL="0" indent="0">
              <a:buNone/>
            </a:pPr>
            <a:r>
              <a:rPr lang="en-US" dirty="0" smtClean="0"/>
              <a:t>.</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605" y="1003300"/>
            <a:ext cx="1006619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843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err="1" smtClean="0"/>
              <a:t>Seebeck</a:t>
            </a:r>
            <a:r>
              <a:rPr lang="en-US" b="1" i="1" u="sng" dirty="0" smtClean="0"/>
              <a:t> Coefficient</a:t>
            </a:r>
            <a:endParaRPr lang="en-IN" b="1" i="1" u="sng" dirty="0"/>
          </a:p>
        </p:txBody>
      </p:sp>
      <p:sp>
        <p:nvSpPr>
          <p:cNvPr id="3" name="Content Placeholder 2"/>
          <p:cNvSpPr>
            <a:spLocks noGrp="1"/>
          </p:cNvSpPr>
          <p:nvPr>
            <p:ph idx="1"/>
          </p:nvPr>
        </p:nvSpPr>
        <p:spPr>
          <a:xfrm>
            <a:off x="1054100" y="889000"/>
            <a:ext cx="10465670" cy="4961591"/>
          </a:xfrm>
        </p:spPr>
        <p:txBody>
          <a:bodyPr>
            <a:normAutofit fontScale="25000" lnSpcReduction="20000"/>
          </a:bodyPr>
          <a:lstStyle/>
          <a:p>
            <a:pPr marL="0" indent="0">
              <a:buNone/>
            </a:pPr>
            <a:r>
              <a:rPr lang="en-US" dirty="0" smtClean="0"/>
              <a:t>. </a:t>
            </a:r>
            <a:r>
              <a:rPr lang="en-US" sz="11200" dirty="0"/>
              <a:t>Performance of a thermocouple is determined by the </a:t>
            </a:r>
            <a:r>
              <a:rPr lang="en-US" sz="11200" dirty="0" err="1"/>
              <a:t>Seebeck</a:t>
            </a:r>
            <a:r>
              <a:rPr lang="en-US" sz="11200" dirty="0"/>
              <a:t> coefficient of the pair of metals forming the </a:t>
            </a:r>
            <a:r>
              <a:rPr lang="en-US" sz="11200" dirty="0" err="1" smtClean="0"/>
              <a:t>thermocoupl</a:t>
            </a:r>
            <a:r>
              <a:rPr lang="en-US" sz="11200" dirty="0" smtClean="0"/>
              <a:t>.</a:t>
            </a:r>
          </a:p>
          <a:p>
            <a:pPr marL="0" indent="0">
              <a:buNone/>
            </a:pPr>
            <a:r>
              <a:rPr lang="en-US" sz="11200" dirty="0" smtClean="0"/>
              <a:t>‘a’ And ‘</a:t>
            </a:r>
            <a:r>
              <a:rPr lang="en-US" sz="11200" dirty="0" err="1" smtClean="0"/>
              <a:t>b’are</a:t>
            </a:r>
            <a:r>
              <a:rPr lang="en-US" sz="11200" dirty="0" smtClean="0"/>
              <a:t> the constants the value of which depends on particular pair (Thermocouple) </a:t>
            </a:r>
          </a:p>
          <a:p>
            <a:pPr marL="0" indent="0">
              <a:buNone/>
            </a:pPr>
            <a:r>
              <a:rPr lang="en-US" sz="11200" dirty="0"/>
              <a:t> </a:t>
            </a:r>
            <a:r>
              <a:rPr lang="en-US" sz="11200" dirty="0" smtClean="0"/>
              <a:t>   Unit of   ‘a’  is  micro volts /degree Celsius (µv/</a:t>
            </a:r>
            <a:r>
              <a:rPr lang="en-IN" sz="11200" baseline="30000" dirty="0" smtClean="0"/>
              <a:t>0</a:t>
            </a:r>
            <a:r>
              <a:rPr lang="en-IN" sz="11200" dirty="0" smtClean="0"/>
              <a:t>c)</a:t>
            </a:r>
            <a:r>
              <a:rPr lang="en-US" sz="11200" dirty="0"/>
              <a:t> </a:t>
            </a:r>
            <a:endParaRPr lang="en-US" sz="11200" dirty="0" smtClean="0"/>
          </a:p>
          <a:p>
            <a:pPr marL="0" indent="0">
              <a:buNone/>
            </a:pPr>
            <a:r>
              <a:rPr lang="en-US" sz="11200" dirty="0"/>
              <a:t> </a:t>
            </a:r>
            <a:r>
              <a:rPr lang="en-US" sz="11200" dirty="0" smtClean="0"/>
              <a:t>   Unit </a:t>
            </a:r>
            <a:r>
              <a:rPr lang="en-US" sz="11200" dirty="0"/>
              <a:t>of   </a:t>
            </a:r>
            <a:r>
              <a:rPr lang="en-US" sz="11200" dirty="0" smtClean="0"/>
              <a:t>‘b’  </a:t>
            </a:r>
            <a:r>
              <a:rPr lang="en-US" sz="11200" dirty="0"/>
              <a:t>is  micro volts /degree </a:t>
            </a:r>
            <a:r>
              <a:rPr lang="en-US" sz="11200" dirty="0" smtClean="0"/>
              <a:t>Celsius</a:t>
            </a:r>
            <a:r>
              <a:rPr lang="en-US" sz="11200" dirty="0"/>
              <a:t> (µv/</a:t>
            </a:r>
            <a:r>
              <a:rPr lang="en-IN" sz="11200" baseline="30000" dirty="0" smtClean="0"/>
              <a:t>0</a:t>
            </a:r>
            <a:r>
              <a:rPr lang="en-IN" sz="11200" dirty="0"/>
              <a:t>c</a:t>
            </a:r>
            <a:r>
              <a:rPr lang="en-IN" sz="11200" baseline="30000" dirty="0"/>
              <a:t>2</a:t>
            </a:r>
            <a:r>
              <a:rPr lang="en-IN" sz="11200" dirty="0" smtClean="0"/>
              <a:t>)</a:t>
            </a:r>
            <a:r>
              <a:rPr lang="en-US" sz="11200" dirty="0" smtClean="0"/>
              <a:t> </a:t>
            </a:r>
          </a:p>
          <a:p>
            <a:pPr marL="0" indent="0">
              <a:buNone/>
            </a:pPr>
            <a:r>
              <a:rPr lang="en-US" sz="11200" dirty="0"/>
              <a:t> </a:t>
            </a:r>
            <a:r>
              <a:rPr lang="en-US" sz="11200" dirty="0" smtClean="0"/>
              <a:t>   </a:t>
            </a:r>
          </a:p>
          <a:p>
            <a:pPr marL="0" indent="0">
              <a:buNone/>
            </a:pPr>
            <a:r>
              <a:rPr lang="en-US" sz="11200" dirty="0"/>
              <a:t> </a:t>
            </a:r>
            <a:r>
              <a:rPr lang="en-US" sz="11200" dirty="0" smtClean="0"/>
              <a:t>    </a:t>
            </a:r>
            <a:r>
              <a:rPr lang="en-IN" sz="11200" dirty="0" smtClean="0"/>
              <a:t>de/</a:t>
            </a:r>
            <a:r>
              <a:rPr lang="en-IN" sz="11200" dirty="0" err="1" smtClean="0"/>
              <a:t>dt</a:t>
            </a:r>
            <a:r>
              <a:rPr lang="en-IN" sz="11200" dirty="0" smtClean="0"/>
              <a:t>  is called as the thermoelectric power</a:t>
            </a:r>
            <a:endParaRPr lang="en-IN" sz="11200" dirty="0"/>
          </a:p>
          <a:p>
            <a:pPr marL="0" indent="0">
              <a:buNone/>
            </a:pPr>
            <a:endParaRPr lang="en-US" sz="11200" dirty="0" smtClean="0"/>
          </a:p>
          <a:p>
            <a:pPr marL="0" indent="0">
              <a:buNone/>
            </a:pPr>
            <a:r>
              <a:rPr lang="en-US" sz="11200" dirty="0"/>
              <a:t> </a:t>
            </a:r>
            <a:r>
              <a:rPr lang="en-US" sz="11200" dirty="0" smtClean="0"/>
              <a:t>  </a:t>
            </a:r>
            <a:endParaRPr lang="en-IN" sz="11200" dirty="0"/>
          </a:p>
          <a:p>
            <a:pPr marL="0" indent="0">
              <a:buNone/>
            </a:pPr>
            <a:endParaRPr lang="en-IN" dirty="0"/>
          </a:p>
          <a:p>
            <a:pPr marL="0" indent="0">
              <a:buNone/>
            </a:pPr>
            <a:endParaRPr lang="en-US" dirty="0"/>
          </a:p>
          <a:p>
            <a:pPr marL="0" indent="0">
              <a:buNone/>
            </a:pPr>
            <a:endParaRPr lang="en-IN" dirty="0" smtClean="0"/>
          </a:p>
          <a:p>
            <a:pPr marL="0" indent="0">
              <a:buNone/>
            </a:pPr>
            <a:endParaRPr lang="en-US" dirty="0"/>
          </a:p>
          <a:p>
            <a:pPr marL="0" indent="0">
              <a:buNone/>
            </a:pPr>
            <a:r>
              <a:rPr lang="en-US" dirty="0" smtClean="0"/>
              <a:t>    </a:t>
            </a:r>
            <a:endParaRPr lang="en-IN"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985590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Various terms related to </a:t>
            </a:r>
            <a:r>
              <a:rPr lang="en-US" b="1" i="1" u="sng" dirty="0" err="1"/>
              <a:t>S</a:t>
            </a:r>
            <a:r>
              <a:rPr lang="en-US" b="1" i="1" u="sng" dirty="0" err="1" smtClean="0"/>
              <a:t>eebeck</a:t>
            </a:r>
            <a:r>
              <a:rPr lang="en-US" b="1" i="1" u="sng" dirty="0" smtClean="0"/>
              <a:t> effect</a:t>
            </a:r>
            <a:endParaRPr lang="en-IN" b="1" i="1" u="sng" dirty="0"/>
          </a:p>
        </p:txBody>
      </p:sp>
      <p:sp>
        <p:nvSpPr>
          <p:cNvPr id="3" name="Content Placeholder 2"/>
          <p:cNvSpPr>
            <a:spLocks noGrp="1"/>
          </p:cNvSpPr>
          <p:nvPr>
            <p:ph idx="1"/>
          </p:nvPr>
        </p:nvSpPr>
        <p:spPr>
          <a:xfrm>
            <a:off x="1181100" y="977900"/>
            <a:ext cx="10338670" cy="4872691"/>
          </a:xfrm>
        </p:spPr>
        <p:txBody>
          <a:bodyPr>
            <a:normAutofit/>
          </a:bodyPr>
          <a:lstStyle/>
          <a:p>
            <a:r>
              <a:rPr lang="en-US" dirty="0" smtClean="0"/>
              <a:t>Neutral Temperature (</a:t>
            </a:r>
            <a:r>
              <a:rPr lang="en-IN" dirty="0" err="1" smtClean="0"/>
              <a:t>t</a:t>
            </a:r>
            <a:r>
              <a:rPr lang="en-IN" baseline="-25000" dirty="0" err="1" smtClean="0"/>
              <a:t>n</a:t>
            </a:r>
            <a:r>
              <a:rPr lang="en-US" dirty="0"/>
              <a:t>)</a:t>
            </a:r>
            <a:r>
              <a:rPr lang="en-US" dirty="0" smtClean="0"/>
              <a:t>:Is the temperature difference  beyond which the thermo </a:t>
            </a:r>
            <a:r>
              <a:rPr lang="en-US" dirty="0" err="1" smtClean="0"/>
              <a:t>e.m.f</a:t>
            </a:r>
            <a:r>
              <a:rPr lang="en-US" dirty="0" smtClean="0"/>
              <a:t>. starts decreasing  .</a:t>
            </a:r>
          </a:p>
          <a:p>
            <a:pPr marL="0" indent="0">
              <a:buNone/>
            </a:pPr>
            <a:r>
              <a:rPr lang="en-US" dirty="0"/>
              <a:t> </a:t>
            </a:r>
            <a:r>
              <a:rPr lang="en-US" dirty="0" smtClean="0"/>
              <a:t>   </a:t>
            </a:r>
            <a:r>
              <a:rPr lang="en-IN" dirty="0" err="1" smtClean="0"/>
              <a:t>t</a:t>
            </a:r>
            <a:r>
              <a:rPr lang="en-IN" baseline="-25000" dirty="0" err="1" smtClean="0"/>
              <a:t>n</a:t>
            </a:r>
            <a:r>
              <a:rPr lang="en-IN" baseline="-25000" dirty="0"/>
              <a:t> </a:t>
            </a:r>
            <a:r>
              <a:rPr lang="en-IN" dirty="0" smtClean="0"/>
              <a:t> = -a/b</a:t>
            </a:r>
            <a:r>
              <a:rPr lang="en-IN" baseline="-25000" dirty="0" smtClean="0"/>
              <a:t> </a:t>
            </a:r>
            <a:endParaRPr lang="en-IN" dirty="0"/>
          </a:p>
          <a:p>
            <a:pPr marL="0" indent="0">
              <a:buNone/>
            </a:pPr>
            <a:endParaRPr lang="en-US" dirty="0" smtClean="0"/>
          </a:p>
          <a:p>
            <a:r>
              <a:rPr lang="en-US" dirty="0"/>
              <a:t> </a:t>
            </a:r>
            <a:r>
              <a:rPr lang="en-US" dirty="0" smtClean="0"/>
              <a:t> Temperature of Inversion</a:t>
            </a:r>
            <a:r>
              <a:rPr lang="en-IN" dirty="0"/>
              <a:t> </a:t>
            </a:r>
            <a:r>
              <a:rPr lang="en-IN" dirty="0" smtClean="0"/>
              <a:t>(</a:t>
            </a:r>
            <a:r>
              <a:rPr lang="en-IN" dirty="0" err="1"/>
              <a:t>t</a:t>
            </a:r>
            <a:r>
              <a:rPr lang="en-IN" baseline="-25000" dirty="0" err="1"/>
              <a:t>i</a:t>
            </a:r>
            <a:r>
              <a:rPr lang="en-IN" dirty="0"/>
              <a:t>)</a:t>
            </a:r>
          </a:p>
          <a:p>
            <a:pPr marL="0" indent="0">
              <a:buNone/>
            </a:pPr>
            <a:r>
              <a:rPr lang="en-US" dirty="0" smtClean="0"/>
              <a:t> Is the temperature difference at which current is zero the temperature beyond which direction of current changes .</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609097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a:t>Humidity sensor</a:t>
            </a:r>
            <a:endParaRPr lang="en-IN" i="1" dirty="0"/>
          </a:p>
        </p:txBody>
      </p:sp>
      <p:sp>
        <p:nvSpPr>
          <p:cNvPr id="3" name="Content Placeholder 2"/>
          <p:cNvSpPr>
            <a:spLocks noGrp="1"/>
          </p:cNvSpPr>
          <p:nvPr>
            <p:ph idx="1"/>
          </p:nvPr>
        </p:nvSpPr>
        <p:spPr>
          <a:xfrm>
            <a:off x="812800" y="825500"/>
            <a:ext cx="10706970" cy="5025091"/>
          </a:xfrm>
        </p:spPr>
        <p:txBody>
          <a:bodyPr>
            <a:normAutofit fontScale="92500"/>
          </a:bodyPr>
          <a:lstStyle/>
          <a:p>
            <a:pPr marL="0" indent="0">
              <a:buNone/>
            </a:pPr>
            <a:r>
              <a:rPr lang="en-IN" dirty="0" smtClean="0"/>
              <a:t> </a:t>
            </a:r>
          </a:p>
          <a:p>
            <a:r>
              <a:rPr lang="en-IN" sz="3000" dirty="0" smtClean="0"/>
              <a:t>Humidity </a:t>
            </a:r>
            <a:r>
              <a:rPr lang="en-IN" sz="3000" dirty="0"/>
              <a:t>is the amount of water present in the surrounding air </a:t>
            </a:r>
            <a:r>
              <a:rPr lang="en-IN" sz="3000" dirty="0" smtClean="0"/>
              <a:t>.</a:t>
            </a:r>
          </a:p>
          <a:p>
            <a:r>
              <a:rPr lang="en-IN" sz="3000" dirty="0" smtClean="0"/>
              <a:t> </a:t>
            </a:r>
            <a:r>
              <a:rPr lang="en-IN" sz="3000" dirty="0"/>
              <a:t>H</a:t>
            </a:r>
            <a:r>
              <a:rPr lang="en-IN" sz="3000" dirty="0" smtClean="0"/>
              <a:t>ygrometer </a:t>
            </a:r>
            <a:r>
              <a:rPr lang="en-IN" sz="3000" dirty="0"/>
              <a:t>is the device which measures humidity directly. </a:t>
            </a:r>
            <a:endParaRPr lang="en-IN" sz="3000" dirty="0" smtClean="0"/>
          </a:p>
          <a:p>
            <a:r>
              <a:rPr lang="en-IN" sz="3000" dirty="0" smtClean="0"/>
              <a:t>Humidity </a:t>
            </a:r>
            <a:r>
              <a:rPr lang="en-IN" sz="3000" dirty="0"/>
              <a:t>is a non-electrical quantity that is converted into electrical quantity by using resistance, capacitance and impedance properties</a:t>
            </a:r>
            <a:r>
              <a:rPr lang="en-IN" sz="3000" dirty="0" smtClean="0"/>
              <a:t>.</a:t>
            </a:r>
            <a:r>
              <a:rPr lang="en-US" sz="3000" dirty="0"/>
              <a:t> </a:t>
            </a:r>
            <a:endParaRPr lang="en-US" sz="3000" dirty="0" smtClean="0"/>
          </a:p>
          <a:p>
            <a:r>
              <a:rPr lang="en-US" sz="3000" dirty="0" smtClean="0"/>
              <a:t>Normally </a:t>
            </a:r>
            <a:r>
              <a:rPr lang="en-US" sz="3000" dirty="0"/>
              <a:t>term relative humidity is used which is given in terms of  </a:t>
            </a:r>
            <a:r>
              <a:rPr lang="en-US" sz="3000" dirty="0" smtClean="0"/>
              <a:t>percentage</a:t>
            </a:r>
          </a:p>
          <a:p>
            <a:r>
              <a:rPr lang="en-US" sz="3000" dirty="0" smtClean="0"/>
              <a:t>The instrument use to measure humidity is called as the  </a:t>
            </a:r>
            <a:r>
              <a:rPr lang="en-IN" sz="3000" b="1" dirty="0" smtClean="0"/>
              <a:t>hygrometer</a:t>
            </a:r>
          </a:p>
          <a:p>
            <a:r>
              <a:rPr lang="en-IN" sz="3000" dirty="0" smtClean="0"/>
              <a:t>Humidity </a:t>
            </a:r>
            <a:r>
              <a:rPr lang="en-IN" sz="3000" dirty="0"/>
              <a:t>sensors are used in industry, agriculture, medical field, environment monitoring </a:t>
            </a:r>
            <a:r>
              <a:rPr lang="en-IN" sz="3000" dirty="0" smtClean="0"/>
              <a:t>etc.</a:t>
            </a:r>
            <a:endParaRPr lang="en-US" sz="3000" dirty="0"/>
          </a:p>
          <a:p>
            <a:pPr marL="0" indent="0">
              <a:buNone/>
            </a:pPr>
            <a:endParaRPr lang="en-US" dirty="0"/>
          </a:p>
          <a:p>
            <a:pPr marL="0" indent="0">
              <a:buNone/>
            </a:pPr>
            <a:endParaRPr lang="en-IN" dirty="0" smtClean="0"/>
          </a:p>
          <a:p>
            <a:pPr marL="0" indent="0">
              <a:buNone/>
            </a:pPr>
            <a:endParaRPr lang="en-IN" dirty="0" smtClean="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80339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4FDC1-7B51-4592-AE98-E280758EE1BE}" type="slidenum">
              <a:rPr lang="en-US" smtClean="0"/>
              <a:pPr/>
              <a:t>19</a:t>
            </a:fld>
            <a:endParaRPr lang="en-US"/>
          </a:p>
        </p:txBody>
      </p:sp>
      <p:sp>
        <p:nvSpPr>
          <p:cNvPr id="3" name="Title 2"/>
          <p:cNvSpPr>
            <a:spLocks noGrp="1"/>
          </p:cNvSpPr>
          <p:nvPr>
            <p:ph type="title"/>
          </p:nvPr>
        </p:nvSpPr>
        <p:spPr/>
        <p:txBody>
          <a:bodyPr/>
          <a:lstStyle/>
          <a:p>
            <a:r>
              <a:rPr lang="en-IN" b="1" i="1" u="sng" dirty="0"/>
              <a:t>Types of Humidity </a:t>
            </a:r>
            <a:r>
              <a:rPr lang="en-IN" b="1" i="1" u="sng" dirty="0" smtClean="0"/>
              <a:t>sensor(hygrometers)</a:t>
            </a:r>
            <a:endParaRPr lang="en-IN" i="1" u="sng" dirty="0"/>
          </a:p>
        </p:txBody>
      </p:sp>
      <p:sp>
        <p:nvSpPr>
          <p:cNvPr id="4" name="Content Placeholder 3"/>
          <p:cNvSpPr>
            <a:spLocks noGrp="1"/>
          </p:cNvSpPr>
          <p:nvPr>
            <p:ph idx="1"/>
          </p:nvPr>
        </p:nvSpPr>
        <p:spPr>
          <a:xfrm>
            <a:off x="1405287" y="962527"/>
            <a:ext cx="10085607" cy="4541556"/>
          </a:xfrm>
        </p:spPr>
        <p:txBody>
          <a:bodyPr/>
          <a:lstStyle/>
          <a:p>
            <a:r>
              <a:rPr lang="en-IN" b="1" dirty="0" smtClean="0"/>
              <a:t>Resistive</a:t>
            </a:r>
          </a:p>
          <a:p>
            <a:r>
              <a:rPr lang="en-US" b="1" dirty="0" smtClean="0"/>
              <a:t>Capacitive </a:t>
            </a:r>
          </a:p>
          <a:p>
            <a:r>
              <a:rPr lang="en-US" b="1" dirty="0" err="1" smtClean="0"/>
              <a:t>Aluminium</a:t>
            </a:r>
            <a:r>
              <a:rPr lang="en-US" b="1" dirty="0" smtClean="0"/>
              <a:t> Oxide</a:t>
            </a:r>
          </a:p>
          <a:p>
            <a:r>
              <a:rPr lang="en-US" b="1" dirty="0" smtClean="0"/>
              <a:t>Crystal</a:t>
            </a:r>
          </a:p>
          <a:p>
            <a:r>
              <a:rPr lang="en-IN" b="1" dirty="0"/>
              <a:t>Microwave </a:t>
            </a:r>
            <a:r>
              <a:rPr lang="en-IN" b="1" dirty="0" err="1"/>
              <a:t>refractometer</a:t>
            </a:r>
            <a:endParaRPr lang="en-IN" dirty="0"/>
          </a:p>
        </p:txBody>
      </p:sp>
    </p:spTree>
    <p:extLst>
      <p:ext uri="{BB962C8B-B14F-4D97-AF65-F5344CB8AC3E}">
        <p14:creationId xmlns:p14="http://schemas.microsoft.com/office/powerpoint/2010/main" val="3872839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17900" y="304800"/>
            <a:ext cx="5219700" cy="812800"/>
          </a:xfrm>
        </p:spPr>
        <p:txBody>
          <a:bodyPr/>
          <a:lstStyle/>
          <a:p>
            <a:r>
              <a:rPr lang="en-IN" sz="3600" b="1" i="1" u="sng" dirty="0">
                <a:solidFill>
                  <a:srgbClr val="C00000"/>
                </a:solidFill>
                <a:latin typeface="Times New Roman" pitchFamily="18" charset="0"/>
                <a:cs typeface="Times New Roman" pitchFamily="18" charset="0"/>
              </a:rPr>
              <a:t>What </a:t>
            </a:r>
            <a:r>
              <a:rPr lang="en-IN" sz="3600" b="1" i="1" u="sng" dirty="0" smtClean="0">
                <a:solidFill>
                  <a:srgbClr val="C00000"/>
                </a:solidFill>
                <a:latin typeface="Times New Roman" pitchFamily="18" charset="0"/>
                <a:cs typeface="Times New Roman" pitchFamily="18" charset="0"/>
              </a:rPr>
              <a:t>is an </a:t>
            </a:r>
            <a:r>
              <a:rPr lang="en-IN" sz="3600" b="1" i="1" u="sng" dirty="0">
                <a:solidFill>
                  <a:srgbClr val="C00000"/>
                </a:solidFill>
                <a:latin typeface="Times New Roman" pitchFamily="18" charset="0"/>
                <a:cs typeface="Times New Roman" pitchFamily="18" charset="0"/>
              </a:rPr>
              <a:t>environment</a:t>
            </a:r>
            <a:r>
              <a:rPr lang="en-IN" sz="3600" b="1" i="1" u="sng" dirty="0">
                <a:latin typeface="Times New Roman" pitchFamily="18" charset="0"/>
                <a:cs typeface="Times New Roman" pitchFamily="18" charset="0"/>
              </a:rPr>
              <a:t>? </a:t>
            </a:r>
          </a:p>
        </p:txBody>
      </p:sp>
      <p:sp>
        <p:nvSpPr>
          <p:cNvPr id="3" name="Subtitle 2"/>
          <p:cNvSpPr>
            <a:spLocks noGrp="1"/>
          </p:cNvSpPr>
          <p:nvPr>
            <p:ph type="subTitle" idx="1"/>
          </p:nvPr>
        </p:nvSpPr>
        <p:spPr>
          <a:xfrm>
            <a:off x="1270000" y="1219200"/>
            <a:ext cx="9842500" cy="4826000"/>
          </a:xfrm>
        </p:spPr>
        <p:txBody>
          <a:bodyPr>
            <a:normAutofit fontScale="55000" lnSpcReduction="20000"/>
          </a:bodyPr>
          <a:lstStyle/>
          <a:p>
            <a:endParaRPr lang="en-US" sz="5900" b="1" dirty="0" smtClean="0"/>
          </a:p>
          <a:p>
            <a:r>
              <a:rPr lang="en-US" sz="5900" dirty="0" smtClean="0"/>
              <a:t>Environment </a:t>
            </a:r>
            <a:r>
              <a:rPr lang="en-US" sz="5900" dirty="0"/>
              <a:t>is everything that is around </a:t>
            </a:r>
            <a:r>
              <a:rPr lang="en-US" sz="5900" dirty="0" smtClean="0"/>
              <a:t>us</a:t>
            </a:r>
          </a:p>
          <a:p>
            <a:r>
              <a:rPr lang="en-US" sz="5900" dirty="0"/>
              <a:t> </a:t>
            </a:r>
            <a:r>
              <a:rPr lang="en-US" sz="5900" dirty="0" smtClean="0"/>
              <a:t>Most important components  of this are  </a:t>
            </a:r>
            <a:r>
              <a:rPr lang="en-US" sz="5900" dirty="0"/>
              <a:t>air, water, and land in or on which people, animals, and plants </a:t>
            </a:r>
            <a:r>
              <a:rPr lang="en-US" sz="5900" dirty="0" smtClean="0"/>
              <a:t>live</a:t>
            </a:r>
          </a:p>
          <a:p>
            <a:r>
              <a:rPr lang="en-US" sz="5900" dirty="0" smtClean="0"/>
              <a:t>There are many aspects associated with these components</a:t>
            </a:r>
          </a:p>
          <a:p>
            <a:r>
              <a:rPr lang="en-US" sz="5900" dirty="0"/>
              <a:t> </a:t>
            </a:r>
            <a:r>
              <a:rPr lang="en-US" sz="5900" dirty="0" smtClean="0"/>
              <a:t>   Our study is limited to the  the two aspects </a:t>
            </a:r>
          </a:p>
          <a:p>
            <a:r>
              <a:rPr lang="en-US" sz="5900" dirty="0" smtClean="0"/>
              <a:t>1)Temperature.  </a:t>
            </a:r>
          </a:p>
          <a:p>
            <a:r>
              <a:rPr lang="en-US" sz="5900" dirty="0" smtClean="0"/>
              <a:t>2)Humidity</a:t>
            </a:r>
          </a:p>
          <a:p>
            <a:endParaRPr lang="en-US" b="1" dirty="0" smtClean="0"/>
          </a:p>
          <a:p>
            <a:endParaRPr lang="en-US" b="1" dirty="0" smtClean="0"/>
          </a:p>
          <a:p>
            <a:r>
              <a:rPr lang="en-US" b="1" dirty="0" smtClean="0"/>
              <a:t> </a:t>
            </a:r>
          </a:p>
          <a:p>
            <a:endParaRPr lang="en-US" b="1"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5900187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4FDC1-7B51-4592-AE98-E280758EE1BE}" type="slidenum">
              <a:rPr lang="en-US" smtClean="0"/>
              <a:pPr/>
              <a:t>20</a:t>
            </a:fld>
            <a:endParaRPr lang="en-US"/>
          </a:p>
        </p:txBody>
      </p:sp>
      <p:sp>
        <p:nvSpPr>
          <p:cNvPr id="3" name="Title 2"/>
          <p:cNvSpPr>
            <a:spLocks noGrp="1"/>
          </p:cNvSpPr>
          <p:nvPr>
            <p:ph type="title"/>
          </p:nvPr>
        </p:nvSpPr>
        <p:spPr/>
        <p:txBody>
          <a:bodyPr/>
          <a:lstStyle/>
          <a:p>
            <a:r>
              <a:rPr lang="en-IN" b="1" i="1" u="sng" dirty="0"/>
              <a:t>Resistive hygrometer</a:t>
            </a:r>
            <a:endParaRPr lang="en-IN" i="1" u="sng" dirty="0"/>
          </a:p>
        </p:txBody>
      </p:sp>
      <p:sp>
        <p:nvSpPr>
          <p:cNvPr id="4" name="Content Placeholder 3"/>
          <p:cNvSpPr>
            <a:spLocks noGrp="1"/>
          </p:cNvSpPr>
          <p:nvPr>
            <p:ph idx="1"/>
          </p:nvPr>
        </p:nvSpPr>
        <p:spPr>
          <a:xfrm>
            <a:off x="1424539" y="1097280"/>
            <a:ext cx="10047104" cy="4349050"/>
          </a:xfrm>
        </p:spPr>
        <p:txBody>
          <a:bodyPr>
            <a:normAutofit/>
          </a:bodyPr>
          <a:lstStyle/>
          <a:p>
            <a:pPr marL="0" lvl="0" indent="0">
              <a:buNone/>
            </a:pPr>
            <a:r>
              <a:rPr lang="en-IN" dirty="0" smtClean="0"/>
              <a:t> In </a:t>
            </a:r>
            <a:r>
              <a:rPr lang="en-IN" dirty="0"/>
              <a:t>a resistive hygrometer, the main element is a material whose resistance changes with the change in humidity or relative humidity. A wire or electrode coated with hydroscopic salt (lithium chloride) can be used for measurement of the humidity. </a:t>
            </a:r>
          </a:p>
        </p:txBody>
      </p:sp>
    </p:spTree>
    <p:extLst>
      <p:ext uri="{BB962C8B-B14F-4D97-AF65-F5344CB8AC3E}">
        <p14:creationId xmlns:p14="http://schemas.microsoft.com/office/powerpoint/2010/main" val="589825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4FDC1-7B51-4592-AE98-E280758EE1BE}" type="slidenum">
              <a:rPr lang="en-US" smtClean="0"/>
              <a:pPr/>
              <a:t>21</a:t>
            </a:fld>
            <a:endParaRPr lang="en-US"/>
          </a:p>
        </p:txBody>
      </p:sp>
      <p:sp>
        <p:nvSpPr>
          <p:cNvPr id="3" name="Title 2"/>
          <p:cNvSpPr>
            <a:spLocks noGrp="1"/>
          </p:cNvSpPr>
          <p:nvPr>
            <p:ph type="title"/>
          </p:nvPr>
        </p:nvSpPr>
        <p:spPr/>
        <p:txBody>
          <a:bodyPr/>
          <a:lstStyle/>
          <a:p>
            <a:r>
              <a:rPr lang="en-IN" b="1" i="1" u="sng" dirty="0"/>
              <a:t>Crystal Hygrometer</a:t>
            </a:r>
            <a:endParaRPr lang="en-IN" i="1" u="sng" dirty="0"/>
          </a:p>
        </p:txBody>
      </p:sp>
      <p:sp>
        <p:nvSpPr>
          <p:cNvPr id="4" name="Content Placeholder 3"/>
          <p:cNvSpPr>
            <a:spLocks noGrp="1"/>
          </p:cNvSpPr>
          <p:nvPr>
            <p:ph idx="1"/>
          </p:nvPr>
        </p:nvSpPr>
        <p:spPr>
          <a:xfrm>
            <a:off x="1203158" y="1020278"/>
            <a:ext cx="10316612" cy="4493429"/>
          </a:xfrm>
        </p:spPr>
        <p:txBody>
          <a:bodyPr>
            <a:normAutofit/>
          </a:bodyPr>
          <a:lstStyle/>
          <a:p>
            <a:pPr marL="0" lvl="0" indent="0">
              <a:buNone/>
            </a:pPr>
            <a:r>
              <a:rPr lang="en-IN" dirty="0" smtClean="0"/>
              <a:t> </a:t>
            </a:r>
            <a:r>
              <a:rPr lang="en-IN" dirty="0"/>
              <a:t>In a crystal hygrometer, crystals are coated with hydroscopic materials (hydroscopic polymers). These crystals are used as frequency determination elements in the oscillator, and therefore just like with the capacitive hygrometer, if there is change in humidity then frequency also changes. Frequency changes due to the humidity as the mass of the crystal changes with amount of water absorbed by the coating. This change in frequency is measured</a:t>
            </a:r>
            <a:r>
              <a:rPr lang="en-IN" dirty="0" smtClean="0"/>
              <a:t>. </a:t>
            </a:r>
            <a:endParaRPr lang="en-IN" dirty="0"/>
          </a:p>
        </p:txBody>
      </p:sp>
    </p:spTree>
    <p:extLst>
      <p:ext uri="{BB962C8B-B14F-4D97-AF65-F5344CB8AC3E}">
        <p14:creationId xmlns:p14="http://schemas.microsoft.com/office/powerpoint/2010/main" val="235312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4FDC1-7B51-4592-AE98-E280758EE1BE}" type="slidenum">
              <a:rPr lang="en-US" smtClean="0"/>
              <a:pPr/>
              <a:t>22</a:t>
            </a:fld>
            <a:endParaRPr lang="en-US"/>
          </a:p>
        </p:txBody>
      </p:sp>
      <p:sp>
        <p:nvSpPr>
          <p:cNvPr id="3" name="Title 2"/>
          <p:cNvSpPr>
            <a:spLocks noGrp="1"/>
          </p:cNvSpPr>
          <p:nvPr>
            <p:ph type="title"/>
          </p:nvPr>
        </p:nvSpPr>
        <p:spPr/>
        <p:txBody>
          <a:bodyPr/>
          <a:lstStyle/>
          <a:p>
            <a:r>
              <a:rPr lang="en-IN" b="1" i="1" u="sng" dirty="0"/>
              <a:t>Microwave </a:t>
            </a:r>
            <a:r>
              <a:rPr lang="en-IN" b="1" i="1" u="sng" dirty="0" err="1"/>
              <a:t>refractometer</a:t>
            </a:r>
            <a:endParaRPr lang="en-IN" i="1" u="sng" dirty="0"/>
          </a:p>
        </p:txBody>
      </p:sp>
      <p:sp>
        <p:nvSpPr>
          <p:cNvPr id="4" name="Content Placeholder 3"/>
          <p:cNvSpPr>
            <a:spLocks noGrp="1"/>
          </p:cNvSpPr>
          <p:nvPr>
            <p:ph idx="1"/>
          </p:nvPr>
        </p:nvSpPr>
        <p:spPr>
          <a:xfrm>
            <a:off x="1010652" y="1203158"/>
            <a:ext cx="10509117" cy="4647433"/>
          </a:xfrm>
        </p:spPr>
        <p:txBody>
          <a:bodyPr/>
          <a:lstStyle/>
          <a:p>
            <a:pPr marL="0" indent="0">
              <a:buNone/>
            </a:pPr>
            <a:r>
              <a:rPr lang="en-IN" dirty="0" smtClean="0"/>
              <a:t> </a:t>
            </a:r>
            <a:r>
              <a:rPr lang="en-IN" dirty="0"/>
              <a:t>A microwave </a:t>
            </a:r>
            <a:r>
              <a:rPr lang="en-IN" dirty="0" err="1"/>
              <a:t>refractometer</a:t>
            </a:r>
            <a:r>
              <a:rPr lang="en-IN" dirty="0"/>
              <a:t> consists of two cavities, each coupled with Klystron, a material which produces microwaves in which one cavity is filled with dry air and another cavity is filled with a mixture whose humidity is to be measured. </a:t>
            </a:r>
          </a:p>
          <a:p>
            <a:pPr marL="0" lvl="0" indent="0">
              <a:buNone/>
            </a:pPr>
            <a:endParaRPr lang="en-IN" sz="3200" dirty="0"/>
          </a:p>
        </p:txBody>
      </p:sp>
    </p:spTree>
    <p:extLst>
      <p:ext uri="{BB962C8B-B14F-4D97-AF65-F5344CB8AC3E}">
        <p14:creationId xmlns:p14="http://schemas.microsoft.com/office/powerpoint/2010/main" val="241382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4FDC1-7B51-4592-AE98-E280758EE1BE}" type="slidenum">
              <a:rPr lang="en-US" smtClean="0"/>
              <a:pPr/>
              <a:t>23</a:t>
            </a:fld>
            <a:endParaRPr lang="en-US"/>
          </a:p>
        </p:txBody>
      </p:sp>
      <p:sp>
        <p:nvSpPr>
          <p:cNvPr id="3" name="Title 2"/>
          <p:cNvSpPr>
            <a:spLocks noGrp="1"/>
          </p:cNvSpPr>
          <p:nvPr>
            <p:ph type="title"/>
          </p:nvPr>
        </p:nvSpPr>
        <p:spPr/>
        <p:txBody>
          <a:bodyPr/>
          <a:lstStyle/>
          <a:p>
            <a:r>
              <a:rPr lang="en-IN" b="1" i="1" u="sng" dirty="0"/>
              <a:t>Capacitive hygrometer</a:t>
            </a:r>
            <a:endParaRPr lang="en-IN" i="1" u="sng" dirty="0"/>
          </a:p>
        </p:txBody>
      </p:sp>
      <p:sp>
        <p:nvSpPr>
          <p:cNvPr id="4" name="Content Placeholder 3"/>
          <p:cNvSpPr>
            <a:spLocks noGrp="1"/>
          </p:cNvSpPr>
          <p:nvPr>
            <p:ph idx="1"/>
          </p:nvPr>
        </p:nvSpPr>
        <p:spPr>
          <a:xfrm>
            <a:off x="1193533" y="1058779"/>
            <a:ext cx="10345488" cy="4387551"/>
          </a:xfrm>
        </p:spPr>
        <p:txBody>
          <a:bodyPr/>
          <a:lstStyle/>
          <a:p>
            <a:pPr marL="0" indent="0">
              <a:buNone/>
            </a:pPr>
            <a:r>
              <a:rPr lang="en-IN" dirty="0" smtClean="0"/>
              <a:t> </a:t>
            </a:r>
            <a:r>
              <a:rPr lang="en-IN" dirty="0"/>
              <a:t>In a capacitive hygrometer, the changes in humidity are caused by the changes in the capacitance. Dielectric medium is used in the capacitor and the capacitor consists of two electrodes or plates and a dielectric medium is there between the plates. There is also some hydroscopic material which exhibits the change in dielectric constant with the change in the humidity. Therefore, such hydroscopic material or salt can also be used for construction of a capacitive hygrometer. </a:t>
            </a:r>
          </a:p>
          <a:p>
            <a:pPr marL="0" lvl="0" indent="0">
              <a:buNone/>
            </a:pPr>
            <a:endParaRPr lang="en-IN" sz="3200" dirty="0"/>
          </a:p>
        </p:txBody>
      </p:sp>
    </p:spTree>
    <p:extLst>
      <p:ext uri="{BB962C8B-B14F-4D97-AF65-F5344CB8AC3E}">
        <p14:creationId xmlns:p14="http://schemas.microsoft.com/office/powerpoint/2010/main" val="2140081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4FDC1-7B51-4592-AE98-E280758EE1BE}" type="slidenum">
              <a:rPr lang="en-US" smtClean="0"/>
              <a:pPr/>
              <a:t>24</a:t>
            </a:fld>
            <a:endParaRPr lang="en-US"/>
          </a:p>
        </p:txBody>
      </p:sp>
      <p:sp>
        <p:nvSpPr>
          <p:cNvPr id="3" name="Title 2"/>
          <p:cNvSpPr>
            <a:spLocks noGrp="1"/>
          </p:cNvSpPr>
          <p:nvPr>
            <p:ph type="title"/>
          </p:nvPr>
        </p:nvSpPr>
        <p:spPr/>
        <p:txBody>
          <a:bodyPr/>
          <a:lstStyle/>
          <a:p>
            <a:r>
              <a:rPr lang="en-IN" b="1" i="1" u="sng" dirty="0"/>
              <a:t>Capacitive hygrometer</a:t>
            </a:r>
            <a:endParaRPr lang="en-IN" i="1" u="sng" dirty="0"/>
          </a:p>
        </p:txBody>
      </p:sp>
      <p:sp>
        <p:nvSpPr>
          <p:cNvPr id="4" name="Content Placeholder 3"/>
          <p:cNvSpPr>
            <a:spLocks noGrp="1"/>
          </p:cNvSpPr>
          <p:nvPr>
            <p:ph idx="1"/>
          </p:nvPr>
        </p:nvSpPr>
        <p:spPr>
          <a:xfrm>
            <a:off x="1155032" y="875899"/>
            <a:ext cx="10364738" cy="4974692"/>
          </a:xfrm>
        </p:spPr>
        <p:txBody>
          <a:bodyPr/>
          <a:lstStyle/>
          <a:p>
            <a:pPr marL="0" indent="0">
              <a:buNone/>
            </a:pPr>
            <a:r>
              <a:rPr lang="en-IN" dirty="0" smtClean="0"/>
              <a:t> </a:t>
            </a:r>
            <a:r>
              <a:rPr lang="en-IN" dirty="0"/>
              <a:t>In a capacitive hygrometer, the changes in humidity are caused by the changes in the capacitance. Dielectric medium is used in the capacitor and the capacitor consists of two electrodes or plates and a dielectric medium is there between the plates. There is also some hydroscopic material which exhibits the change in dielectric constant with the change in the humidity. Therefore, such hydroscopic material or salt can also be used for construction of a capacitive hygrometer. </a:t>
            </a:r>
          </a:p>
          <a:p>
            <a:pPr marL="0" lvl="0" indent="0">
              <a:buNone/>
            </a:pPr>
            <a:r>
              <a:rPr lang="en-IN" sz="3200" dirty="0" smtClean="0"/>
              <a:t> </a:t>
            </a:r>
            <a:endParaRPr lang="en-IN" sz="3200" dirty="0"/>
          </a:p>
        </p:txBody>
      </p:sp>
    </p:spTree>
    <p:extLst>
      <p:ext uri="{BB962C8B-B14F-4D97-AF65-F5344CB8AC3E}">
        <p14:creationId xmlns:p14="http://schemas.microsoft.com/office/powerpoint/2010/main" val="32624124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4FDC1-7B51-4592-AE98-E280758EE1BE}" type="slidenum">
              <a:rPr lang="en-US" smtClean="0"/>
              <a:pPr/>
              <a:t>25</a:t>
            </a:fld>
            <a:endParaRPr lang="en-US"/>
          </a:p>
        </p:txBody>
      </p:sp>
      <p:sp>
        <p:nvSpPr>
          <p:cNvPr id="3" name="Title 2"/>
          <p:cNvSpPr>
            <a:spLocks noGrp="1"/>
          </p:cNvSpPr>
          <p:nvPr>
            <p:ph type="title"/>
          </p:nvPr>
        </p:nvSpPr>
        <p:spPr/>
        <p:txBody>
          <a:bodyPr/>
          <a:lstStyle/>
          <a:p>
            <a:r>
              <a:rPr lang="en-IN" b="1" i="1" u="sng" dirty="0"/>
              <a:t>Aluminium oxide hygrometer</a:t>
            </a:r>
            <a:endParaRPr lang="en-IN" i="1" u="sng" dirty="0"/>
          </a:p>
        </p:txBody>
      </p:sp>
      <p:sp>
        <p:nvSpPr>
          <p:cNvPr id="4" name="Content Placeholder 3"/>
          <p:cNvSpPr>
            <a:spLocks noGrp="1"/>
          </p:cNvSpPr>
          <p:nvPr>
            <p:ph idx="1"/>
          </p:nvPr>
        </p:nvSpPr>
        <p:spPr>
          <a:xfrm>
            <a:off x="962526" y="1078030"/>
            <a:ext cx="10557244" cy="4772562"/>
          </a:xfrm>
        </p:spPr>
        <p:txBody>
          <a:bodyPr>
            <a:normAutofit/>
          </a:bodyPr>
          <a:lstStyle/>
          <a:p>
            <a:pPr marL="0" lvl="0" indent="0">
              <a:buNone/>
            </a:pPr>
            <a:r>
              <a:rPr lang="en-IN" dirty="0" smtClean="0"/>
              <a:t> It is  </a:t>
            </a:r>
            <a:r>
              <a:rPr lang="en-IN" dirty="0"/>
              <a:t>a capacitive </a:t>
            </a:r>
            <a:r>
              <a:rPr lang="en-IN" dirty="0" smtClean="0"/>
              <a:t> type hygrometer</a:t>
            </a:r>
            <a:r>
              <a:rPr lang="en-IN" dirty="0"/>
              <a:t>, aluminium oxide is coated on anodized aluminium and this aluminium oxide exhibits a change in the dielectric constant with respect to changes in humidity. This change can be measured to measure the humidity by bridge or electric method. </a:t>
            </a:r>
          </a:p>
        </p:txBody>
      </p:sp>
    </p:spTree>
    <p:extLst>
      <p:ext uri="{BB962C8B-B14F-4D97-AF65-F5344CB8AC3E}">
        <p14:creationId xmlns:p14="http://schemas.microsoft.com/office/powerpoint/2010/main" val="124447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4FDC1-7B51-4592-AE98-E280758EE1BE}" type="slidenum">
              <a:rPr lang="en-US" smtClean="0"/>
              <a:pPr/>
              <a:t>26</a:t>
            </a:fld>
            <a:endParaRPr lang="en-US" dirty="0"/>
          </a:p>
        </p:txBody>
      </p:sp>
      <p:sp>
        <p:nvSpPr>
          <p:cNvPr id="3" name="Title 2"/>
          <p:cNvSpPr>
            <a:spLocks noGrp="1"/>
          </p:cNvSpPr>
          <p:nvPr>
            <p:ph type="title"/>
          </p:nvPr>
        </p:nvSpPr>
        <p:spPr/>
        <p:txBody>
          <a:bodyPr/>
          <a:lstStyle/>
          <a:p>
            <a:r>
              <a:rPr lang="en-IN" dirty="0" smtClean="0"/>
              <a:t>Exercise</a:t>
            </a:r>
            <a:endParaRPr lang="en-IN" dirty="0"/>
          </a:p>
        </p:txBody>
      </p:sp>
      <p:sp>
        <p:nvSpPr>
          <p:cNvPr id="5" name="Rectangle 4"/>
          <p:cNvSpPr/>
          <p:nvPr/>
        </p:nvSpPr>
        <p:spPr>
          <a:xfrm>
            <a:off x="1084520" y="811529"/>
            <a:ext cx="10632558" cy="5573834"/>
          </a:xfrm>
          <a:prstGeom prst="rect">
            <a:avLst/>
          </a:prstGeom>
        </p:spPr>
        <p:txBody>
          <a:bodyPr wrap="square">
            <a:spAutoFit/>
          </a:bodyPr>
          <a:lstStyle/>
          <a:p>
            <a:pPr algn="just">
              <a:lnSpc>
                <a:spcPct val="115000"/>
              </a:lnSpc>
              <a:spcAft>
                <a:spcPts val="1000"/>
              </a:spcAft>
            </a:pPr>
            <a:r>
              <a:rPr lang="en-IN" sz="2400" dirty="0">
                <a:ea typeface="Calibri"/>
                <a:cs typeface="Times New Roman"/>
              </a:rPr>
              <a:t>1) For Fe-Cu thermocouple the neutral temperature is 285</a:t>
            </a:r>
            <a:r>
              <a:rPr lang="en-IN" sz="2400" baseline="30000" dirty="0">
                <a:ea typeface="Calibri"/>
                <a:cs typeface="Times New Roman"/>
              </a:rPr>
              <a:t>o</a:t>
            </a:r>
            <a:r>
              <a:rPr lang="en-IN" sz="2400" dirty="0">
                <a:ea typeface="Calibri"/>
                <a:cs typeface="Times New Roman"/>
              </a:rPr>
              <a:t>C when the cold junction temperature is 0</a:t>
            </a:r>
            <a:r>
              <a:rPr lang="en-IN" sz="2400" baseline="30000" dirty="0">
                <a:ea typeface="Calibri"/>
                <a:cs typeface="Times New Roman"/>
              </a:rPr>
              <a:t>o</a:t>
            </a:r>
            <a:r>
              <a:rPr lang="en-IN" sz="2400" dirty="0">
                <a:ea typeface="Calibri"/>
                <a:cs typeface="Times New Roman"/>
              </a:rPr>
              <a:t>C. Calculate the temperature of inversion if the cold junction temperature is -30</a:t>
            </a:r>
            <a:r>
              <a:rPr lang="en-IN" sz="2400" baseline="30000" dirty="0">
                <a:ea typeface="Calibri"/>
                <a:cs typeface="Times New Roman"/>
              </a:rPr>
              <a:t>o</a:t>
            </a:r>
            <a:r>
              <a:rPr lang="en-IN" sz="2400" dirty="0">
                <a:ea typeface="Calibri"/>
                <a:cs typeface="Times New Roman"/>
              </a:rPr>
              <a:t>C.</a:t>
            </a:r>
          </a:p>
          <a:p>
            <a:pPr algn="just">
              <a:lnSpc>
                <a:spcPct val="115000"/>
              </a:lnSpc>
              <a:spcAft>
                <a:spcPts val="1000"/>
              </a:spcAft>
            </a:pPr>
            <a:r>
              <a:rPr lang="en-IN" sz="2400" dirty="0">
                <a:ea typeface="Calibri"/>
                <a:cs typeface="Times New Roman"/>
              </a:rPr>
              <a:t>2) The </a:t>
            </a:r>
            <a:r>
              <a:rPr lang="en-IN" sz="2400" dirty="0" err="1">
                <a:ea typeface="Calibri"/>
                <a:cs typeface="Times New Roman"/>
              </a:rPr>
              <a:t>thermo</a:t>
            </a:r>
            <a:r>
              <a:rPr lang="en-IN" sz="2400" dirty="0">
                <a:ea typeface="Calibri"/>
                <a:cs typeface="Times New Roman"/>
              </a:rPr>
              <a:t> </a:t>
            </a:r>
            <a:r>
              <a:rPr lang="en-IN" sz="2400" dirty="0" err="1">
                <a:ea typeface="Calibri"/>
                <a:cs typeface="Times New Roman"/>
              </a:rPr>
              <a:t>emf</a:t>
            </a:r>
            <a:r>
              <a:rPr lang="en-IN" sz="2400" dirty="0">
                <a:ea typeface="Calibri"/>
                <a:cs typeface="Times New Roman"/>
              </a:rPr>
              <a:t> of a Cu-Fe thermocouple of 2160µV when the cold junction is 0</a:t>
            </a:r>
            <a:r>
              <a:rPr lang="en-IN" sz="2400" baseline="30000" dirty="0">
                <a:ea typeface="Calibri"/>
                <a:cs typeface="Times New Roman"/>
              </a:rPr>
              <a:t>o</a:t>
            </a:r>
            <a:r>
              <a:rPr lang="en-IN" sz="2400" dirty="0">
                <a:ea typeface="Calibri"/>
                <a:cs typeface="Times New Roman"/>
              </a:rPr>
              <a:t>C and the hot junction at 250</a:t>
            </a:r>
            <a:r>
              <a:rPr lang="en-IN" sz="2400" baseline="30000" dirty="0">
                <a:ea typeface="Calibri"/>
                <a:cs typeface="Times New Roman"/>
              </a:rPr>
              <a:t>o</a:t>
            </a:r>
            <a:r>
              <a:rPr lang="en-IN" sz="2400" dirty="0">
                <a:ea typeface="Calibri"/>
                <a:cs typeface="Times New Roman"/>
              </a:rPr>
              <a:t>C. Calculate the constants a and b if the neutral temperature is 330</a:t>
            </a:r>
            <a:r>
              <a:rPr lang="en-IN" sz="2400" baseline="30000" dirty="0">
                <a:ea typeface="Calibri"/>
                <a:cs typeface="Times New Roman"/>
              </a:rPr>
              <a:t>o</a:t>
            </a:r>
            <a:r>
              <a:rPr lang="en-IN" sz="2400" dirty="0">
                <a:ea typeface="Calibri"/>
                <a:cs typeface="Times New Roman"/>
              </a:rPr>
              <a:t>C</a:t>
            </a:r>
            <a:r>
              <a:rPr lang="en-IN" sz="2400" dirty="0" smtClean="0">
                <a:ea typeface="Calibri"/>
                <a:cs typeface="Times New Roman"/>
              </a:rPr>
              <a:t>.</a:t>
            </a:r>
          </a:p>
          <a:p>
            <a:pPr algn="just">
              <a:lnSpc>
                <a:spcPct val="115000"/>
              </a:lnSpc>
              <a:spcAft>
                <a:spcPts val="1000"/>
              </a:spcAft>
            </a:pPr>
            <a:endParaRPr lang="en-IN" sz="2400" dirty="0">
              <a:ea typeface="Calibri"/>
              <a:cs typeface="Times New Roman"/>
            </a:endParaRPr>
          </a:p>
          <a:p>
            <a:pPr algn="just">
              <a:lnSpc>
                <a:spcPct val="115000"/>
              </a:lnSpc>
              <a:spcAft>
                <a:spcPts val="1000"/>
              </a:spcAft>
            </a:pPr>
            <a:r>
              <a:rPr lang="en-IN" sz="2400" dirty="0">
                <a:ea typeface="Calibri"/>
                <a:cs typeface="Times New Roman"/>
              </a:rPr>
              <a:t>For Fe-Cu thermocouple, when one of the junction A is at 273</a:t>
            </a:r>
            <a:r>
              <a:rPr lang="en-IN" sz="2400" baseline="30000" dirty="0">
                <a:ea typeface="Calibri"/>
                <a:cs typeface="Times New Roman"/>
              </a:rPr>
              <a:t>o</a:t>
            </a:r>
            <a:r>
              <a:rPr lang="en-IN" sz="2400" dirty="0">
                <a:ea typeface="Calibri"/>
                <a:cs typeface="Times New Roman"/>
              </a:rPr>
              <a:t>K, the thermoelectric current is found to be </a:t>
            </a:r>
            <a:r>
              <a:rPr lang="en-IN" sz="2400" dirty="0" smtClean="0">
                <a:ea typeface="Calibri"/>
                <a:cs typeface="Times New Roman"/>
              </a:rPr>
              <a:t>zero when </a:t>
            </a:r>
            <a:r>
              <a:rPr lang="en-IN" sz="2400" dirty="0">
                <a:ea typeface="Calibri"/>
                <a:cs typeface="Times New Roman"/>
              </a:rPr>
              <a:t>other junction B is at 843</a:t>
            </a:r>
            <a:r>
              <a:rPr lang="en-IN" sz="2400" baseline="30000" dirty="0">
                <a:ea typeface="Calibri"/>
                <a:cs typeface="Times New Roman"/>
              </a:rPr>
              <a:t>o</a:t>
            </a:r>
            <a:r>
              <a:rPr lang="en-IN" sz="2400" dirty="0">
                <a:ea typeface="Calibri"/>
                <a:cs typeface="Times New Roman"/>
              </a:rPr>
              <a:t>K. On further increasing the temperature of junction B the current is found to change its direction of flow. Calculate the temperature at which maximum E.M.F, is obtained and the temperature of inversion of cold junction temperature is </a:t>
            </a:r>
            <a:r>
              <a:rPr lang="en-IN" sz="2400" dirty="0" smtClean="0">
                <a:ea typeface="Calibri"/>
                <a:cs typeface="Times New Roman"/>
              </a:rPr>
              <a:t>250</a:t>
            </a:r>
            <a:r>
              <a:rPr lang="en-IN" sz="2400" baseline="30000" dirty="0" smtClean="0">
                <a:ea typeface="Calibri"/>
                <a:cs typeface="Times New Roman"/>
              </a:rPr>
              <a:t>o</a:t>
            </a:r>
            <a:r>
              <a:rPr lang="en-IN" sz="2400" dirty="0" smtClean="0">
                <a:ea typeface="Calibri"/>
                <a:cs typeface="Times New Roman"/>
              </a:rPr>
              <a:t>K</a:t>
            </a:r>
          </a:p>
        </p:txBody>
      </p:sp>
    </p:spTree>
    <p:extLst>
      <p:ext uri="{BB962C8B-B14F-4D97-AF65-F5344CB8AC3E}">
        <p14:creationId xmlns:p14="http://schemas.microsoft.com/office/powerpoint/2010/main" val="255247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64FDC1-7B51-4592-AE98-E280758EE1BE}" type="slidenum">
              <a:rPr lang="en-US" smtClean="0"/>
              <a:pPr/>
              <a:t>27</a:t>
            </a:fld>
            <a:endParaRPr lang="en-US"/>
          </a:p>
        </p:txBody>
      </p:sp>
      <p:pic>
        <p:nvPicPr>
          <p:cNvPr id="1026" name="Picture 2" descr="1,000+ Best Thank You Images · 100% Free Download · Pexel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0" y="1808162"/>
            <a:ext cx="4775199" cy="3183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536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Temperature Sensors</a:t>
            </a:r>
            <a:endParaRPr lang="en-IN" b="1" i="1" u="sng" dirty="0"/>
          </a:p>
        </p:txBody>
      </p:sp>
      <p:sp>
        <p:nvSpPr>
          <p:cNvPr id="3" name="Content Placeholder 2"/>
          <p:cNvSpPr>
            <a:spLocks noGrp="1"/>
          </p:cNvSpPr>
          <p:nvPr>
            <p:ph idx="1"/>
          </p:nvPr>
        </p:nvSpPr>
        <p:spPr>
          <a:xfrm>
            <a:off x="1185704" y="1324628"/>
            <a:ext cx="10334065" cy="4525963"/>
          </a:xfrm>
        </p:spPr>
        <p:txBody>
          <a:bodyPr/>
          <a:lstStyle/>
          <a:p>
            <a:r>
              <a:rPr lang="en-IN" b="1" u="sng" dirty="0"/>
              <a:t>Temperature sensor</a:t>
            </a:r>
            <a:r>
              <a:rPr lang="en-IN" dirty="0"/>
              <a:t>: It is used to measure the amount of energy in the form of heat and cold produced by an object and </a:t>
            </a:r>
            <a:r>
              <a:rPr lang="en-IN" dirty="0" smtClean="0"/>
              <a:t>system</a:t>
            </a:r>
          </a:p>
          <a:p>
            <a:r>
              <a:rPr lang="en-IN" dirty="0"/>
              <a:t>It allows one to sense or detect any physical change </a:t>
            </a:r>
            <a:r>
              <a:rPr lang="en-IN" dirty="0" smtClean="0"/>
              <a:t> due to </a:t>
            </a:r>
            <a:r>
              <a:rPr lang="en-IN" dirty="0"/>
              <a:t>that energy and gives </a:t>
            </a:r>
            <a:r>
              <a:rPr lang="en-IN" dirty="0" smtClean="0"/>
              <a:t>the electrical </a:t>
            </a:r>
            <a:r>
              <a:rPr lang="en-IN" dirty="0"/>
              <a:t>output </a:t>
            </a:r>
            <a:r>
              <a:rPr lang="en-IN" dirty="0" smtClean="0"/>
              <a:t>in the  analogue </a:t>
            </a:r>
            <a:r>
              <a:rPr lang="en-IN" dirty="0"/>
              <a:t>or </a:t>
            </a:r>
            <a:r>
              <a:rPr lang="en-IN" dirty="0" smtClean="0"/>
              <a:t>digital form which can be further processed.</a:t>
            </a:r>
            <a:endParaRPr lang="en-IN" dirty="0"/>
          </a:p>
        </p:txBody>
      </p:sp>
    </p:spTree>
    <p:extLst>
      <p:ext uri="{BB962C8B-B14F-4D97-AF65-F5344CB8AC3E}">
        <p14:creationId xmlns:p14="http://schemas.microsoft.com/office/powerpoint/2010/main" val="787506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t>Type of Temperature Sensors</a:t>
            </a:r>
            <a:endParaRPr lang="en-IN" b="1" i="1" u="sng" dirty="0"/>
          </a:p>
        </p:txBody>
      </p:sp>
      <p:sp>
        <p:nvSpPr>
          <p:cNvPr id="3" name="Content Placeholder 2"/>
          <p:cNvSpPr>
            <a:spLocks noGrp="1"/>
          </p:cNvSpPr>
          <p:nvPr>
            <p:ph idx="1"/>
          </p:nvPr>
        </p:nvSpPr>
        <p:spPr>
          <a:xfrm>
            <a:off x="1185704" y="1324628"/>
            <a:ext cx="10334065" cy="4525963"/>
          </a:xfrm>
        </p:spPr>
        <p:txBody>
          <a:bodyPr/>
          <a:lstStyle/>
          <a:p>
            <a:pPr marL="0" indent="0">
              <a:buNone/>
            </a:pPr>
            <a:r>
              <a:rPr lang="en-US" b="1" u="sng" dirty="0" smtClean="0"/>
              <a:t>Temperature sensors are mainly of following types </a:t>
            </a:r>
          </a:p>
          <a:p>
            <a:pPr marL="0" indent="0">
              <a:buNone/>
            </a:pPr>
            <a:r>
              <a:rPr lang="en-US" dirty="0" smtClean="0"/>
              <a:t>1)Thermostat</a:t>
            </a:r>
          </a:p>
          <a:p>
            <a:pPr marL="0" indent="0">
              <a:buNone/>
            </a:pPr>
            <a:r>
              <a:rPr lang="en-US" dirty="0" smtClean="0"/>
              <a:t>2)Thermistors</a:t>
            </a:r>
          </a:p>
          <a:p>
            <a:pPr marL="0" indent="0">
              <a:buNone/>
            </a:pPr>
            <a:r>
              <a:rPr lang="en-US" dirty="0" smtClean="0"/>
              <a:t>3)Thermocouple</a:t>
            </a:r>
          </a:p>
          <a:p>
            <a:pPr marL="0" indent="0">
              <a:buNone/>
            </a:pPr>
            <a:r>
              <a:rPr lang="en-US" dirty="0" smtClean="0"/>
              <a:t>4)Expansion type</a:t>
            </a:r>
          </a:p>
          <a:p>
            <a:pPr marL="0" indent="0">
              <a:buNone/>
            </a:pPr>
            <a:r>
              <a:rPr lang="en-US" dirty="0" smtClean="0"/>
              <a:t>5)Liquid crystal </a:t>
            </a:r>
          </a:p>
          <a:p>
            <a:pPr marL="0" indent="0">
              <a:buNone/>
            </a:pPr>
            <a:r>
              <a:rPr lang="en-US" dirty="0"/>
              <a:t> </a:t>
            </a:r>
            <a:r>
              <a:rPr lang="en-US" dirty="0" smtClean="0"/>
              <a:t>First three are mainly used for  Industrial ,IOT applications .</a:t>
            </a:r>
            <a:endParaRPr lang="en-IN" dirty="0" smtClean="0"/>
          </a:p>
          <a:p>
            <a:pPr marL="0" indent="0">
              <a:buNone/>
            </a:pPr>
            <a:endParaRPr lang="en-IN" dirty="0"/>
          </a:p>
        </p:txBody>
      </p:sp>
    </p:spTree>
    <p:extLst>
      <p:ext uri="{BB962C8B-B14F-4D97-AF65-F5344CB8AC3E}">
        <p14:creationId xmlns:p14="http://schemas.microsoft.com/office/powerpoint/2010/main" val="3163454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Thermostat</a:t>
            </a:r>
            <a:endParaRPr lang="en-IN" dirty="0"/>
          </a:p>
        </p:txBody>
      </p:sp>
      <p:sp>
        <p:nvSpPr>
          <p:cNvPr id="10" name="Content Placeholder 2"/>
          <p:cNvSpPr>
            <a:spLocks noGrp="1"/>
          </p:cNvSpPr>
          <p:nvPr>
            <p:ph idx="1"/>
          </p:nvPr>
        </p:nvSpPr>
        <p:spPr>
          <a:xfrm>
            <a:off x="1250182" y="1400828"/>
            <a:ext cx="10193388" cy="4525963"/>
          </a:xfrm>
        </p:spPr>
        <p:txBody>
          <a:bodyPr>
            <a:normAutofit fontScale="92500" lnSpcReduction="10000"/>
          </a:bodyPr>
          <a:lstStyle/>
          <a:p>
            <a:r>
              <a:rPr lang="en-IN" dirty="0" smtClean="0"/>
              <a:t>The </a:t>
            </a:r>
            <a:r>
              <a:rPr lang="en-IN" dirty="0"/>
              <a:t>thermostat is a kind of contact temperature sensor employing an electro-mechanical component and using two </a:t>
            </a:r>
            <a:r>
              <a:rPr lang="en-IN" dirty="0" smtClean="0"/>
              <a:t> </a:t>
            </a:r>
            <a:r>
              <a:rPr lang="en-IN" dirty="0"/>
              <a:t>different kinds of </a:t>
            </a:r>
            <a:r>
              <a:rPr lang="en-IN" dirty="0" smtClean="0"/>
              <a:t>metals  </a:t>
            </a:r>
            <a:r>
              <a:rPr lang="en-IN" dirty="0"/>
              <a:t>nickel, copper, tungsten or aluminium </a:t>
            </a:r>
            <a:r>
              <a:rPr lang="en-IN" dirty="0" err="1"/>
              <a:t>etc</a:t>
            </a:r>
            <a:r>
              <a:rPr lang="en-IN" dirty="0" smtClean="0"/>
              <a:t>, Having substantial difference in coefficient of expansion with temperature.</a:t>
            </a:r>
          </a:p>
          <a:p>
            <a:r>
              <a:rPr lang="en-IN" dirty="0" smtClean="0"/>
              <a:t>These  metals  </a:t>
            </a:r>
            <a:r>
              <a:rPr lang="en-IN" dirty="0"/>
              <a:t>are stuck together to form a Bi-metallic </a:t>
            </a:r>
            <a:r>
              <a:rPr lang="en-IN" dirty="0" smtClean="0"/>
              <a:t>strip</a:t>
            </a:r>
          </a:p>
          <a:p>
            <a:r>
              <a:rPr lang="en-IN" dirty="0" smtClean="0"/>
              <a:t>Most common strips are Steel-Brass, Steel-Copper/Nickel/</a:t>
            </a:r>
            <a:r>
              <a:rPr lang="en-IN" dirty="0" err="1" smtClean="0"/>
              <a:t>Tungston</a:t>
            </a:r>
            <a:r>
              <a:rPr lang="en-IN" dirty="0" smtClean="0"/>
              <a:t>/Aluminium</a:t>
            </a:r>
          </a:p>
          <a:p>
            <a:r>
              <a:rPr lang="en-US" dirty="0" smtClean="0"/>
              <a:t>These strips bends and the temperature can be measured in terms of extent of bending. Extent of bending can be calibrated in terms of temperature </a:t>
            </a:r>
          </a:p>
          <a:p>
            <a:r>
              <a:rPr lang="en-US" dirty="0" smtClean="0"/>
              <a:t>It also has  applications in electrical and electronics for making and breaking of the circuits.</a:t>
            </a:r>
          </a:p>
        </p:txBody>
      </p:sp>
    </p:spTree>
    <p:extLst>
      <p:ext uri="{BB962C8B-B14F-4D97-AF65-F5344CB8AC3E}">
        <p14:creationId xmlns:p14="http://schemas.microsoft.com/office/powerpoint/2010/main" val="2874076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Thermistor</a:t>
            </a:r>
            <a:endParaRPr lang="en-IN" dirty="0"/>
          </a:p>
        </p:txBody>
      </p:sp>
      <p:sp>
        <p:nvSpPr>
          <p:cNvPr id="10" name="Content Placeholder 2"/>
          <p:cNvSpPr>
            <a:spLocks noGrp="1"/>
          </p:cNvSpPr>
          <p:nvPr>
            <p:ph idx="1"/>
          </p:nvPr>
        </p:nvSpPr>
        <p:spPr>
          <a:xfrm>
            <a:off x="1250182" y="1400828"/>
            <a:ext cx="10193388" cy="4525963"/>
          </a:xfrm>
        </p:spPr>
        <p:txBody>
          <a:bodyPr>
            <a:normAutofit/>
          </a:bodyPr>
          <a:lstStyle/>
          <a:p>
            <a:r>
              <a:rPr lang="en-IN" dirty="0" smtClean="0"/>
              <a:t>The term is the combination of Thermal – Resistors </a:t>
            </a:r>
          </a:p>
          <a:p>
            <a:r>
              <a:rPr lang="en-IN" dirty="0" smtClean="0"/>
              <a:t>The </a:t>
            </a:r>
            <a:r>
              <a:rPr lang="en-IN" dirty="0"/>
              <a:t>thermistor is another type of temperature sensitive device </a:t>
            </a:r>
            <a:r>
              <a:rPr lang="en-IN" dirty="0" smtClean="0"/>
              <a:t> </a:t>
            </a:r>
            <a:r>
              <a:rPr lang="en-IN" dirty="0"/>
              <a:t>whose electrical resistance changes as the object temperature changes. </a:t>
            </a:r>
            <a:endParaRPr lang="en-IN" dirty="0" smtClean="0"/>
          </a:p>
          <a:p>
            <a:r>
              <a:rPr lang="en-IN" dirty="0" smtClean="0"/>
              <a:t>This </a:t>
            </a:r>
            <a:r>
              <a:rPr lang="en-IN" dirty="0"/>
              <a:t>is made up of semiconductor </a:t>
            </a:r>
            <a:r>
              <a:rPr lang="en-IN" dirty="0" smtClean="0"/>
              <a:t>materials or </a:t>
            </a:r>
            <a:r>
              <a:rPr lang="en-US" dirty="0"/>
              <a:t>metallic oxides, pressed into a bead, disk, or cylindrical shape and then encapsulated with an impermeable material such as epoxy or glass.</a:t>
            </a:r>
            <a:endParaRPr lang="en-IN" dirty="0" smtClean="0"/>
          </a:p>
          <a:p>
            <a:pPr marL="0" lvl="0" indent="0">
              <a:buNone/>
            </a:pPr>
            <a:r>
              <a:rPr lang="en-IN" dirty="0" smtClean="0"/>
              <a:t>.</a:t>
            </a:r>
            <a:endParaRPr lang="en-IN" dirty="0"/>
          </a:p>
          <a:p>
            <a:endParaRPr lang="en-IN" dirty="0" smtClean="0"/>
          </a:p>
          <a:p>
            <a:endParaRPr lang="en-IN" dirty="0" smtClean="0"/>
          </a:p>
        </p:txBody>
      </p:sp>
    </p:spTree>
    <p:extLst>
      <p:ext uri="{BB962C8B-B14F-4D97-AF65-F5344CB8AC3E}">
        <p14:creationId xmlns:p14="http://schemas.microsoft.com/office/powerpoint/2010/main" val="997879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Types of Thermistor</a:t>
            </a:r>
            <a:endParaRPr lang="en-IN" dirty="0"/>
          </a:p>
        </p:txBody>
      </p:sp>
      <p:sp>
        <p:nvSpPr>
          <p:cNvPr id="10" name="Content Placeholder 2"/>
          <p:cNvSpPr>
            <a:spLocks noGrp="1"/>
          </p:cNvSpPr>
          <p:nvPr>
            <p:ph idx="1"/>
          </p:nvPr>
        </p:nvSpPr>
        <p:spPr>
          <a:xfrm>
            <a:off x="1250182" y="1400828"/>
            <a:ext cx="10193388" cy="4525963"/>
          </a:xfrm>
        </p:spPr>
        <p:txBody>
          <a:bodyPr>
            <a:normAutofit/>
          </a:bodyPr>
          <a:lstStyle/>
          <a:p>
            <a:r>
              <a:rPr lang="en-US" dirty="0"/>
              <a:t>Negative-temperature-coefficient (NTC) thermistors have less resistance at higher temperatures, while positive-temperature-coefficient (PTC) thermistors have more resistance at higher temperatures</a:t>
            </a:r>
            <a:r>
              <a:rPr lang="en-US" dirty="0" smtClean="0"/>
              <a:t>.</a:t>
            </a:r>
            <a:r>
              <a:rPr lang="en-IN" dirty="0" smtClean="0"/>
              <a:t>. </a:t>
            </a:r>
          </a:p>
          <a:p>
            <a:pPr marL="0" indent="0">
              <a:buNone/>
            </a:pPr>
            <a:endParaRPr lang="en-IN" dirty="0" smtClean="0"/>
          </a:p>
          <a:p>
            <a:pPr lvl="0"/>
            <a:r>
              <a:rPr lang="en-IN" dirty="0" smtClean="0"/>
              <a:t>Thermistors </a:t>
            </a:r>
            <a:r>
              <a:rPr lang="en-IN" dirty="0"/>
              <a:t>are used for precise temperature measurement, control and compensation.</a:t>
            </a:r>
          </a:p>
          <a:p>
            <a:endParaRPr lang="en-IN" dirty="0" smtClean="0"/>
          </a:p>
          <a:p>
            <a:endParaRPr lang="en-IN" dirty="0" smtClean="0"/>
          </a:p>
        </p:txBody>
      </p:sp>
    </p:spTree>
    <p:extLst>
      <p:ext uri="{BB962C8B-B14F-4D97-AF65-F5344CB8AC3E}">
        <p14:creationId xmlns:p14="http://schemas.microsoft.com/office/powerpoint/2010/main" val="2920616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u="sng" dirty="0" smtClean="0"/>
              <a:t>Symbols of Thermistor</a:t>
            </a:r>
            <a:endParaRPr lang="en-IN" dirty="0"/>
          </a:p>
        </p:txBody>
      </p:sp>
      <p:sp>
        <p:nvSpPr>
          <p:cNvPr id="10" name="Content Placeholder 2"/>
          <p:cNvSpPr>
            <a:spLocks noGrp="1"/>
          </p:cNvSpPr>
          <p:nvPr>
            <p:ph idx="1"/>
          </p:nvPr>
        </p:nvSpPr>
        <p:spPr>
          <a:xfrm>
            <a:off x="1250182" y="1400828"/>
            <a:ext cx="10193388" cy="4525963"/>
          </a:xfrm>
        </p:spPr>
        <p:txBody>
          <a:bodyPr>
            <a:normAutofit/>
          </a:bodyPr>
          <a:lstStyle/>
          <a:p>
            <a:endParaRPr lang="en-IN" dirty="0" smtClean="0"/>
          </a:p>
          <a:p>
            <a:endParaRPr lang="en-IN"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00" y="1066800"/>
            <a:ext cx="7167600" cy="4528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668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Thermocouple </a:t>
            </a:r>
            <a:endParaRPr lang="en-IN" b="1" i="1" u="sng" dirty="0"/>
          </a:p>
        </p:txBody>
      </p:sp>
      <p:sp>
        <p:nvSpPr>
          <p:cNvPr id="10" name="Content Placeholder 2"/>
          <p:cNvSpPr>
            <a:spLocks noGrp="1"/>
          </p:cNvSpPr>
          <p:nvPr>
            <p:ph idx="1"/>
          </p:nvPr>
        </p:nvSpPr>
        <p:spPr>
          <a:xfrm>
            <a:off x="1250182" y="1400828"/>
            <a:ext cx="10193388" cy="4525963"/>
          </a:xfrm>
        </p:spPr>
        <p:txBody>
          <a:bodyPr>
            <a:normAutofit/>
          </a:bodyPr>
          <a:lstStyle/>
          <a:p>
            <a:endParaRPr lang="en-IN" dirty="0" smtClean="0"/>
          </a:p>
          <a:p>
            <a:r>
              <a:rPr lang="en-US" sz="3200" dirty="0"/>
              <a:t>Thermocouple based sensors are most widely used sensors in </a:t>
            </a:r>
            <a:r>
              <a:rPr lang="en-US" sz="3200" dirty="0" smtClean="0"/>
              <a:t>industry</a:t>
            </a:r>
          </a:p>
          <a:p>
            <a:r>
              <a:rPr lang="en-US" sz="3200" dirty="0" smtClean="0"/>
              <a:t>Thermocouple are based on </a:t>
            </a:r>
            <a:r>
              <a:rPr lang="en-US" sz="3200" dirty="0" err="1" smtClean="0"/>
              <a:t>Seebeck</a:t>
            </a:r>
            <a:r>
              <a:rPr lang="en-US" sz="3200" dirty="0" smtClean="0"/>
              <a:t> </a:t>
            </a:r>
            <a:r>
              <a:rPr lang="en-US" sz="3200" dirty="0" err="1" smtClean="0"/>
              <a:t>Efeect</a:t>
            </a:r>
            <a:r>
              <a:rPr lang="en-US" sz="3200" dirty="0" smtClean="0"/>
              <a:t> </a:t>
            </a:r>
          </a:p>
          <a:p>
            <a:r>
              <a:rPr lang="en-US" sz="3200" dirty="0" smtClean="0"/>
              <a:t>Its converse  of </a:t>
            </a:r>
            <a:r>
              <a:rPr lang="en-US" sz="3200" dirty="0" err="1" smtClean="0"/>
              <a:t>seebeck</a:t>
            </a:r>
            <a:r>
              <a:rPr lang="en-US" sz="3200" dirty="0" smtClean="0"/>
              <a:t> effect is </a:t>
            </a:r>
            <a:r>
              <a:rPr lang="en-US" sz="3200" dirty="0" err="1" smtClean="0"/>
              <a:t>Peltiers</a:t>
            </a:r>
            <a:r>
              <a:rPr lang="en-US" sz="3200" dirty="0" smtClean="0"/>
              <a:t> Effect </a:t>
            </a:r>
            <a:endParaRPr lang="en-US" sz="3200" dirty="0"/>
          </a:p>
        </p:txBody>
      </p:sp>
    </p:spTree>
    <p:extLst>
      <p:ext uri="{BB962C8B-B14F-4D97-AF65-F5344CB8AC3E}">
        <p14:creationId xmlns:p14="http://schemas.microsoft.com/office/powerpoint/2010/main" val="2678841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5037</TotalTime>
  <Words>1424</Words>
  <Application>Microsoft Office PowerPoint</Application>
  <PresentationFormat>Custom</PresentationFormat>
  <Paragraphs>123</Paragraphs>
  <Slides>27</Slides>
  <Notes>0</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2_Custom Design</vt:lpstr>
      <vt:lpstr>3_Custom Design</vt:lpstr>
      <vt:lpstr>Custom Design</vt:lpstr>
      <vt:lpstr>1_Custom Design</vt:lpstr>
      <vt:lpstr>Environmental Sensors </vt:lpstr>
      <vt:lpstr>What is an environment? </vt:lpstr>
      <vt:lpstr>Temperature Sensors</vt:lpstr>
      <vt:lpstr>Type of Temperature Sensors</vt:lpstr>
      <vt:lpstr>Thermostat</vt:lpstr>
      <vt:lpstr>Thermistor</vt:lpstr>
      <vt:lpstr>Types of Thermistor</vt:lpstr>
      <vt:lpstr>Symbols of Thermistor</vt:lpstr>
      <vt:lpstr>Thermocouple </vt:lpstr>
      <vt:lpstr>Seebeck Effect </vt:lpstr>
      <vt:lpstr>Seebeck Effect </vt:lpstr>
      <vt:lpstr>Physics Behind Seebeck Effect</vt:lpstr>
      <vt:lpstr>Physics Behind Seebeck Effect</vt:lpstr>
      <vt:lpstr>Variation of e.m.f with temperature:</vt:lpstr>
      <vt:lpstr>Variation of e.m.f with temperature:</vt:lpstr>
      <vt:lpstr>Seebeck Coefficient</vt:lpstr>
      <vt:lpstr>Various terms related to Seebeck effect</vt:lpstr>
      <vt:lpstr>Humidity sensor</vt:lpstr>
      <vt:lpstr>Types of Humidity sensor(hygrometers)</vt:lpstr>
      <vt:lpstr>Resistive hygrometer</vt:lpstr>
      <vt:lpstr>Crystal Hygrometer</vt:lpstr>
      <vt:lpstr>Microwave refractometer</vt:lpstr>
      <vt:lpstr>Capacitive hygrometer</vt:lpstr>
      <vt:lpstr>Capacitive hygrometer</vt:lpstr>
      <vt:lpstr>Aluminium oxide hygrometer</vt:lpstr>
      <vt:lpstr>Exercise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346</cp:revision>
  <dcterms:created xsi:type="dcterms:W3CDTF">2019-03-30T05:08:49Z</dcterms:created>
  <dcterms:modified xsi:type="dcterms:W3CDTF">2024-04-16T04:30:05Z</dcterms:modified>
</cp:coreProperties>
</file>