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9" r:id="rId2"/>
    <p:sldId id="323" r:id="rId3"/>
    <p:sldId id="322" r:id="rId4"/>
    <p:sldId id="324" r:id="rId5"/>
    <p:sldId id="328" r:id="rId6"/>
    <p:sldId id="327" r:id="rId7"/>
    <p:sldId id="3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0BC86F-41FE-4A8B-8872-5D2E0E5ECD2C}">
          <p14:sldIdLst>
            <p14:sldId id="319"/>
            <p14:sldId id="323"/>
            <p14:sldId id="322"/>
            <p14:sldId id="324"/>
            <p14:sldId id="328"/>
            <p14:sldId id="327"/>
            <p14:sldId id="326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C5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-624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626221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C00000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245" y="6417765"/>
            <a:ext cx="2743200" cy="365125"/>
          </a:xfrm>
          <a:prstGeom prst="rect">
            <a:avLst/>
          </a:prstGeom>
        </p:spPr>
        <p:txBody>
          <a:bodyPr/>
          <a:lstStyle/>
          <a:p>
            <a:fld id="{0F14D3BD-C299-4DED-9DCF-35CD8DEFB2C3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8288" y="6417765"/>
            <a:ext cx="2577152" cy="365125"/>
          </a:xfrm>
          <a:prstGeom prst="rect">
            <a:avLst/>
          </a:prstGeom>
        </p:spPr>
        <p:txBody>
          <a:bodyPr/>
          <a:lstStyle/>
          <a:p>
            <a:fld id="{6755DFF4-893B-4C89-9991-3FB11287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49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465"/>
            <a:ext cx="11144534" cy="672105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2639"/>
            <a:ext cx="11144534" cy="465388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8892" y="6445060"/>
            <a:ext cx="2743200" cy="365125"/>
          </a:xfrm>
          <a:prstGeom prst="rect">
            <a:avLst/>
          </a:prstGeom>
        </p:spPr>
        <p:txBody>
          <a:bodyPr/>
          <a:lstStyle/>
          <a:p>
            <a:fld id="{0F14D3BD-C299-4DED-9DCF-35CD8DEFB2C3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33932" y="6356350"/>
            <a:ext cx="2648802" cy="365125"/>
          </a:xfrm>
          <a:prstGeom prst="rect">
            <a:avLst/>
          </a:prstGeom>
        </p:spPr>
        <p:txBody>
          <a:bodyPr/>
          <a:lstStyle/>
          <a:p>
            <a:fld id="{6755DFF4-893B-4C89-9991-3FB11287A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8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5904393" y="589086"/>
            <a:ext cx="383818" cy="121913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5400000">
            <a:off x="4560949" y="1754134"/>
            <a:ext cx="176409" cy="933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5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760" y="1609394"/>
            <a:ext cx="11144534" cy="1610461"/>
          </a:xfrm>
        </p:spPr>
        <p:txBody>
          <a:bodyPr/>
          <a:lstStyle/>
          <a:p>
            <a:r>
              <a:rPr lang="en-GB" dirty="0" smtClean="0"/>
              <a:t>Mechanical Sensors:</a:t>
            </a:r>
            <a:br>
              <a:rPr lang="en-GB" dirty="0" smtClean="0"/>
            </a:br>
            <a:r>
              <a:rPr lang="en-GB" dirty="0" smtClean="0"/>
              <a:t>Piezoelectric Pressure Sensors</a:t>
            </a:r>
            <a:br>
              <a:rPr lang="en-GB" dirty="0" smtClean="0"/>
            </a:br>
            <a:r>
              <a:rPr lang="en-GB" dirty="0" smtClean="0"/>
              <a:t>IR and Ultrasonic Motion Sensors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513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825" y="119465"/>
            <a:ext cx="11144534" cy="672105"/>
          </a:xfrm>
        </p:spPr>
        <p:txBody>
          <a:bodyPr/>
          <a:lstStyle/>
          <a:p>
            <a:r>
              <a:rPr lang="en-IN" dirty="0" smtClean="0"/>
              <a:t>Piezoelectric and Inverse Piezoelectric Effect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602" y="1079766"/>
            <a:ext cx="9195270" cy="4627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555476" y="4426084"/>
                <a:ext cx="1779783" cy="1365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/>
                        </a:rPr>
                        <m:t>f</m:t>
                      </m:r>
                      <m:r>
                        <a:rPr lang="en-US" sz="28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800" b="0" i="0" smtClean="0">
                              <a:latin typeface="Cambria Math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/>
                            </a:rPr>
                            <m:t>d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</a:rPr>
                                <m:t>Y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/>
                                  <a:ea typeface="Cambria Math"/>
                                </a:rPr>
                                <m:t>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476" y="4426084"/>
                <a:ext cx="1779783" cy="136537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51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825" y="119465"/>
            <a:ext cx="11144534" cy="672105"/>
          </a:xfrm>
        </p:spPr>
        <p:txBody>
          <a:bodyPr/>
          <a:lstStyle/>
          <a:p>
            <a:r>
              <a:rPr lang="en-IN" dirty="0" smtClean="0"/>
              <a:t>Quartz Crystal Axis and Crystal-cuts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725" y="554477"/>
            <a:ext cx="7251260" cy="5766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987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upload.wikimedia.org/wikipedia/commons/thumb/c/c4/SchemaPiezo.gif/220px-SchemaPiez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60" y="2933445"/>
            <a:ext cx="3428120" cy="342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825" y="119465"/>
            <a:ext cx="11144534" cy="672105"/>
          </a:xfrm>
        </p:spPr>
        <p:txBody>
          <a:bodyPr/>
          <a:lstStyle/>
          <a:p>
            <a:r>
              <a:rPr lang="en-IN" dirty="0" smtClean="0"/>
              <a:t>Schematic of a strain Gauge</a:t>
            </a:r>
            <a:endParaRPr lang="en-IN" dirty="0"/>
          </a:p>
        </p:txBody>
      </p:sp>
      <p:pic>
        <p:nvPicPr>
          <p:cNvPr id="3074" name="Picture 2" descr="https://www.avnet.com/wps/wcm/connect/onesite/cb089d1c-116e-4d81-a703-bbf413db57c3/Piezoelectric-Pressure-Sensor-Function-EN-Image.jpg?MOD=AJPERES&amp;CACHEID=ROOTWORKSPACE.Z18_NA5A1I41L0ICD0ABNDMDDG0000-cb089d1c-116e-4d81-a703-bbf413db57c3-mCrZzS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072" y="935308"/>
            <a:ext cx="4810125" cy="506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otched Right Arrow 4"/>
          <p:cNvSpPr/>
          <p:nvPr/>
        </p:nvSpPr>
        <p:spPr>
          <a:xfrm flipH="1">
            <a:off x="3511683" y="4533091"/>
            <a:ext cx="3390293" cy="778212"/>
          </a:xfrm>
          <a:prstGeom prst="notchedRightArrow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  <a:alpha val="20000"/>
                  <a:lumMod val="88000"/>
                </a:schemeClr>
              </a:gs>
              <a:gs pos="34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7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825" y="119465"/>
            <a:ext cx="11144534" cy="672105"/>
          </a:xfrm>
        </p:spPr>
        <p:txBody>
          <a:bodyPr/>
          <a:lstStyle/>
          <a:p>
            <a:r>
              <a:rPr lang="en-IN" dirty="0" smtClean="0"/>
              <a:t>Motion Sensors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9" y="982638"/>
            <a:ext cx="11144534" cy="3171073"/>
          </a:xfrm>
        </p:spPr>
        <p:txBody>
          <a:bodyPr/>
          <a:lstStyle/>
          <a:p>
            <a:pPr marL="539750" indent="-539750" algn="just"/>
            <a:r>
              <a:rPr lang="en-IN" sz="2400" dirty="0" smtClean="0"/>
              <a:t>Detects movement</a:t>
            </a:r>
          </a:p>
          <a:p>
            <a:pPr marL="539750" indent="-539750" algn="just"/>
            <a:r>
              <a:rPr lang="en-US" sz="2400" dirty="0" smtClean="0"/>
              <a:t>Based on echo sounding principle</a:t>
            </a:r>
            <a:endParaRPr lang="en-IN" sz="2400" dirty="0"/>
          </a:p>
          <a:p>
            <a:pPr marL="539750" indent="-539750" algn="just"/>
            <a:r>
              <a:rPr lang="en-US" sz="2400" dirty="0" smtClean="0"/>
              <a:t>Types of motion sensors:</a:t>
            </a:r>
          </a:p>
          <a:p>
            <a:pPr marL="539750" indent="-539750" algn="just">
              <a:buFont typeface="+mj-lt"/>
              <a:buAutoNum type="arabicPeriod"/>
            </a:pPr>
            <a:r>
              <a:rPr lang="en-US" sz="2400" dirty="0" smtClean="0"/>
              <a:t>Passive IR sensors</a:t>
            </a:r>
          </a:p>
          <a:p>
            <a:pPr marL="539750" indent="-539750" algn="just">
              <a:buFont typeface="+mj-lt"/>
              <a:buAutoNum type="arabicPeriod"/>
            </a:pPr>
            <a:r>
              <a:rPr lang="en-US" sz="2400" dirty="0" smtClean="0"/>
              <a:t>Ultrasonic sensors</a:t>
            </a:r>
          </a:p>
          <a:p>
            <a:pPr marL="539750" indent="-539750" algn="just">
              <a:buFont typeface="+mj-lt"/>
              <a:buAutoNum type="arabicPeriod"/>
            </a:pPr>
            <a:r>
              <a:rPr lang="en-US" sz="2400" dirty="0" smtClean="0"/>
              <a:t>Microwave sensors</a:t>
            </a:r>
          </a:p>
          <a:p>
            <a:pPr marL="539750" indent="-539750" algn="just">
              <a:buFont typeface="+mj-lt"/>
              <a:buAutoNum type="arabicPeriod"/>
            </a:pPr>
            <a:r>
              <a:rPr lang="en-US" sz="2400" dirty="0" smtClean="0"/>
              <a:t>Radio wave sensors</a:t>
            </a:r>
            <a:endParaRPr lang="en-IN" sz="2400" dirty="0"/>
          </a:p>
        </p:txBody>
      </p:sp>
      <p:sp>
        <p:nvSpPr>
          <p:cNvPr id="4" name="AutoShape 2" descr="Working principle of PIR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77" y="4246287"/>
            <a:ext cx="3788923" cy="1989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274693" y="1473678"/>
            <a:ext cx="6434847" cy="3767201"/>
            <a:chOff x="958173" y="479086"/>
            <a:chExt cx="6434847" cy="3767201"/>
          </a:xfrm>
        </p:grpSpPr>
        <p:pic>
          <p:nvPicPr>
            <p:cNvPr id="1030" name="Picture 6" descr="C:\Users\Admin\OneDrive\Desktop\motion sensor.gif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173" y="479086"/>
              <a:ext cx="6434847" cy="362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715966" y="3818270"/>
              <a:ext cx="2966936" cy="428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37953" y="4659740"/>
                <a:ext cx="1473480" cy="757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D</m:t>
                      </m:r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v</m:t>
                          </m:r>
                          <m: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  <a:ea typeface="Cambria Math"/>
                            </a:rPr>
                            <m:t>t</m:t>
                          </m:r>
                        </m:num>
                        <m:den>
                          <m:r>
                            <a:rPr lang="en-US" sz="2400" b="0" i="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53" y="4659740"/>
                <a:ext cx="1473480" cy="75706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Admin\OneDrive\Desktop\Physics_FY B Tech 2023-24\Theory\IR sensor HC-SR5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96" y="408035"/>
            <a:ext cx="31940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Admin\OneDrive\Desktop\Physics_FY B Tech 2023-24\Theory\IR senso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22" y="1200721"/>
            <a:ext cx="4235450" cy="427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825" y="119465"/>
            <a:ext cx="11144534" cy="672105"/>
          </a:xfrm>
        </p:spPr>
        <p:txBody>
          <a:bodyPr/>
          <a:lstStyle/>
          <a:p>
            <a:r>
              <a:rPr lang="en-IN" dirty="0" smtClean="0"/>
              <a:t>Motion Sensors for Arduino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92240" y="5012606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dirty="0" smtClean="0"/>
              <a:t>HC-SR04</a:t>
            </a:r>
            <a:endParaRPr lang="pt-BR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4" y="735881"/>
            <a:ext cx="3257550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472" y="3036935"/>
            <a:ext cx="4484450" cy="331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9126741" y="3036935"/>
            <a:ext cx="1409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/>
              <a:t>HC-SR501</a:t>
            </a:r>
          </a:p>
        </p:txBody>
      </p:sp>
    </p:spTree>
    <p:extLst>
      <p:ext uri="{BB962C8B-B14F-4D97-AF65-F5344CB8AC3E}">
        <p14:creationId xmlns:p14="http://schemas.microsoft.com/office/powerpoint/2010/main" val="200440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825" y="119465"/>
            <a:ext cx="11144534" cy="672105"/>
          </a:xfrm>
        </p:spPr>
        <p:txBody>
          <a:bodyPr/>
          <a:lstStyle/>
          <a:p>
            <a:r>
              <a:rPr lang="en-IN" smtClean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459" y="982638"/>
            <a:ext cx="11144534" cy="4844229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Determine </a:t>
            </a:r>
            <a:r>
              <a:rPr lang="en-IN" dirty="0"/>
              <a:t>the thickness of quartz crystal required to produce ultrasonic waves of frequency 500 kHz. Given Y = 8 x 10</a:t>
            </a:r>
            <a:r>
              <a:rPr lang="en-IN" baseline="30000" dirty="0"/>
              <a:t>10</a:t>
            </a:r>
            <a:r>
              <a:rPr lang="en-IN" dirty="0"/>
              <a:t> N/m</a:t>
            </a:r>
            <a:r>
              <a:rPr lang="en-IN" baseline="30000" dirty="0"/>
              <a:t>2</a:t>
            </a:r>
            <a:r>
              <a:rPr lang="en-IN" dirty="0"/>
              <a:t> and ρ = 2650 </a:t>
            </a:r>
            <a:r>
              <a:rPr lang="en-IN" dirty="0" smtClean="0"/>
              <a:t>kg/m</a:t>
            </a:r>
            <a:r>
              <a:rPr lang="en-IN" baseline="30000" dirty="0" smtClean="0"/>
              <a:t>3</a:t>
            </a:r>
            <a:r>
              <a:rPr lang="en-IN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/>
              <a:t>For </a:t>
            </a:r>
            <a:r>
              <a:rPr lang="en-IN" dirty="0"/>
              <a:t>barium titanate, Young’s modulus is 7.7 x 10</a:t>
            </a:r>
            <a:r>
              <a:rPr lang="en-IN" baseline="30000" dirty="0"/>
              <a:t>10</a:t>
            </a:r>
            <a:r>
              <a:rPr lang="en-IN" dirty="0"/>
              <a:t> N/m</a:t>
            </a:r>
            <a:r>
              <a:rPr lang="en-IN" baseline="30000" dirty="0"/>
              <a:t>2</a:t>
            </a:r>
            <a:r>
              <a:rPr lang="en-IN" dirty="0"/>
              <a:t> and density is 5.5 gm/cm</a:t>
            </a:r>
            <a:r>
              <a:rPr lang="en-IN" baseline="30000" dirty="0"/>
              <a:t>3</a:t>
            </a:r>
            <a:r>
              <a:rPr lang="en-IN" dirty="0"/>
              <a:t>. Calculate thickness of the crystal to produce ultrasonic waves of frequency 1 </a:t>
            </a:r>
            <a:r>
              <a:rPr lang="en-IN" dirty="0" smtClean="0"/>
              <a:t>MHz</a:t>
            </a:r>
            <a:endParaRPr lang="en-IN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  <a:p>
            <a:pPr marL="0" indent="0" algn="just">
              <a:buNone/>
            </a:pPr>
            <a:r>
              <a:rPr lang="en-IN" dirty="0" smtClean="0"/>
              <a:t>H.W</a:t>
            </a:r>
          </a:p>
          <a:p>
            <a:pPr marL="0" indent="0" algn="just">
              <a:buNone/>
            </a:pPr>
            <a:r>
              <a:rPr lang="en-IN" dirty="0" smtClean="0"/>
              <a:t>Find </a:t>
            </a:r>
            <a:r>
              <a:rPr lang="en-IN" dirty="0"/>
              <a:t>the change in thickness required if a 2 mm piece of quartz crystal is to be used for producing ultrasonic waves of frequency 2 MHz Given Y = 8 x 10</a:t>
            </a:r>
            <a:r>
              <a:rPr lang="en-IN" baseline="30000" dirty="0"/>
              <a:t>10</a:t>
            </a:r>
            <a:r>
              <a:rPr lang="en-IN" dirty="0"/>
              <a:t> N/m</a:t>
            </a:r>
            <a:r>
              <a:rPr lang="en-IN" baseline="30000" dirty="0"/>
              <a:t>2</a:t>
            </a:r>
            <a:r>
              <a:rPr lang="en-IN" dirty="0"/>
              <a:t> and ρ = 2650 kg/m</a:t>
            </a:r>
            <a:r>
              <a:rPr lang="en-IN" baseline="30000" dirty="0"/>
              <a:t>3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6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3325</TotalTime>
  <Words>164</Words>
  <Application>Microsoft Office PowerPoint</Application>
  <PresentationFormat>Custom</PresentationFormat>
  <Paragraphs>23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Mechanical Sensors: Piezoelectric Pressure Sensors IR and Ultrasonic Motion Sensors</vt:lpstr>
      <vt:lpstr>Piezoelectric and Inverse Piezoelectric Effect</vt:lpstr>
      <vt:lpstr>Quartz Crystal Axis and Crystal-cuts</vt:lpstr>
      <vt:lpstr>Schematic of a strain Gauge</vt:lpstr>
      <vt:lpstr>Motion Sensors</vt:lpstr>
      <vt:lpstr>Motion Sensors for Arduino</vt:lpstr>
      <vt:lpstr>Exercise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Mr. Suren S. Patwardhan</dc:creator>
  <cp:lastModifiedBy>Admin</cp:lastModifiedBy>
  <cp:revision>415</cp:revision>
  <dcterms:created xsi:type="dcterms:W3CDTF">2020-10-17T15:51:19Z</dcterms:created>
  <dcterms:modified xsi:type="dcterms:W3CDTF">2024-04-16T04:12:05Z</dcterms:modified>
</cp:coreProperties>
</file>