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69" r:id="rId16"/>
    <p:sldId id="267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va Sans" panose="020B0604020202020204" charset="0"/>
      <p:regular r:id="rId23"/>
    </p:embeddedFont>
    <p:embeddedFont>
      <p:font typeface="Canva Sans Bold" panose="020B0604020202020204" charset="0"/>
      <p:regular r:id="rId24"/>
    </p:embeddedFont>
    <p:embeddedFont>
      <p:font typeface="Maven Pro" panose="020B0604020202020204" charset="0"/>
      <p:regular r:id="rId25"/>
    </p:embeddedFont>
    <p:embeddedFont>
      <p:font typeface="Maven Pro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7" autoAdjust="0"/>
    <p:restoredTop sz="93447" autoAdjust="0"/>
  </p:normalViewPr>
  <p:slideViewPr>
    <p:cSldViewPr>
      <p:cViewPr>
        <p:scale>
          <a:sx n="41" d="100"/>
          <a:sy n="41" d="100"/>
        </p:scale>
        <p:origin x="32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3BAF9-43DB-4A63-97A7-AD0C1D8667C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C057-A597-47F6-8873-F1247DDFA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5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FC057-A597-47F6-8873-F1247DDFAA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4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jeponline.com/index.php/journa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02351" y="-2612464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28249" y="5617136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01023" y="355408"/>
            <a:ext cx="4719870" cy="2368580"/>
          </a:xfrm>
          <a:custGeom>
            <a:avLst/>
            <a:gdLst/>
            <a:ahLst/>
            <a:cxnLst/>
            <a:rect l="l" t="t" r="r" b="b"/>
            <a:pathLst>
              <a:path w="4719870" h="2368580">
                <a:moveTo>
                  <a:pt x="0" y="0"/>
                </a:moveTo>
                <a:lnTo>
                  <a:pt x="4719870" y="0"/>
                </a:lnTo>
                <a:lnTo>
                  <a:pt x="4719870" y="2368579"/>
                </a:lnTo>
                <a:lnTo>
                  <a:pt x="0" y="23685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09511" y="2704937"/>
            <a:ext cx="11068979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1363DF"/>
                </a:solidFill>
                <a:latin typeface="Maven Pro Bold"/>
              </a:rPr>
              <a:t>PATHPILOT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735607" y="5607611"/>
            <a:ext cx="7350535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4700">
                <a:solidFill>
                  <a:srgbClr val="1363DF"/>
                </a:solidFill>
                <a:latin typeface="Maven Pro"/>
              </a:rPr>
              <a:t>PSID SIH 1434</a:t>
            </a:r>
          </a:p>
          <a:p>
            <a:pPr algn="ctr">
              <a:lnSpc>
                <a:spcPts val="5640"/>
              </a:lnSpc>
              <a:spcBef>
                <a:spcPct val="0"/>
              </a:spcBef>
            </a:pPr>
            <a:endParaRPr lang="en-US" sz="4700">
              <a:solidFill>
                <a:srgbClr val="1363DF"/>
              </a:solidFill>
              <a:latin typeface="Mave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5812" y="5991860"/>
            <a:ext cx="73505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028700" y="6505575"/>
            <a:ext cx="1330189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1363DF"/>
                </a:solidFill>
                <a:latin typeface="Canva Sans Bold"/>
              </a:rPr>
              <a:t>Problem Statement:</a:t>
            </a:r>
            <a:r>
              <a:rPr lang="en-US" sz="3399">
                <a:solidFill>
                  <a:srgbClr val="1363DF"/>
                </a:solidFill>
                <a:latin typeface="Canva Sans"/>
              </a:rPr>
              <a:t> Making career choices and AI based counselling accessible to every child at secondary level along with aptitude tests and detailed career paths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42514" y="4365189"/>
            <a:ext cx="1272930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63DF"/>
                </a:solidFill>
                <a:latin typeface="Canva Sans Bold"/>
              </a:rPr>
              <a:t>A Career guide at your finger tips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35DE74-5E17-5453-F00D-19E1067E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6" y="190500"/>
            <a:ext cx="18107728" cy="98838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4538205" y="471487"/>
            <a:ext cx="1568206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1363DF"/>
                </a:solidFill>
                <a:latin typeface="Maven Pro Bold"/>
              </a:rPr>
              <a:t>FLOWCHART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799505"/>
            <a:ext cx="3487495" cy="3487495"/>
          </a:xfrm>
          <a:custGeom>
            <a:avLst/>
            <a:gdLst/>
            <a:ahLst/>
            <a:cxnLst/>
            <a:rect l="l" t="t" r="r" b="b"/>
            <a:pathLst>
              <a:path w="3487495" h="3487495">
                <a:moveTo>
                  <a:pt x="0" y="0"/>
                </a:moveTo>
                <a:lnTo>
                  <a:pt x="3487495" y="0"/>
                </a:lnTo>
                <a:lnTo>
                  <a:pt x="3487495" y="3487495"/>
                </a:lnTo>
                <a:lnTo>
                  <a:pt x="0" y="348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00505" y="240269"/>
            <a:ext cx="3487495" cy="3487495"/>
          </a:xfrm>
          <a:custGeom>
            <a:avLst/>
            <a:gdLst/>
            <a:ahLst/>
            <a:cxnLst/>
            <a:rect l="l" t="t" r="r" b="b"/>
            <a:pathLst>
              <a:path w="3487495" h="3487495">
                <a:moveTo>
                  <a:pt x="0" y="0"/>
                </a:moveTo>
                <a:lnTo>
                  <a:pt x="3487495" y="0"/>
                </a:lnTo>
                <a:lnTo>
                  <a:pt x="3487495" y="3487495"/>
                </a:lnTo>
                <a:lnTo>
                  <a:pt x="0" y="3487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76507" y="1917341"/>
            <a:ext cx="17011493" cy="778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Career Exploration: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Users can explore a wide range of career options based on their personality traits, helping them make informed decisions about their professional paths.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Roadmaps for Success: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Individuals can access step-by-step roadmaps for specific professions, providing actionable guidance on how to pursue and succeed in their chosen careers.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NEP Counseling for Students: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High school students benefit from personalized subject combination suggestions, aligning with the National Education Policy 2020, easing the decision-making process for 11th and 12th-grade studies.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370785" y="471487"/>
            <a:ext cx="1568206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1363DF"/>
                </a:solidFill>
                <a:latin typeface="Maven Pro Bold"/>
              </a:rPr>
              <a:t>USE CASES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799505"/>
            <a:ext cx="3487495" cy="3487495"/>
          </a:xfrm>
          <a:custGeom>
            <a:avLst/>
            <a:gdLst/>
            <a:ahLst/>
            <a:cxnLst/>
            <a:rect l="l" t="t" r="r" b="b"/>
            <a:pathLst>
              <a:path w="3487495" h="3487495">
                <a:moveTo>
                  <a:pt x="0" y="0"/>
                </a:moveTo>
                <a:lnTo>
                  <a:pt x="3487495" y="0"/>
                </a:lnTo>
                <a:lnTo>
                  <a:pt x="3487495" y="3487495"/>
                </a:lnTo>
                <a:lnTo>
                  <a:pt x="0" y="348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00505" y="240269"/>
            <a:ext cx="3487495" cy="3487495"/>
          </a:xfrm>
          <a:custGeom>
            <a:avLst/>
            <a:gdLst/>
            <a:ahLst/>
            <a:cxnLst/>
            <a:rect l="l" t="t" r="r" b="b"/>
            <a:pathLst>
              <a:path w="3487495" h="3487495">
                <a:moveTo>
                  <a:pt x="0" y="0"/>
                </a:moveTo>
                <a:lnTo>
                  <a:pt x="3487495" y="0"/>
                </a:lnTo>
                <a:lnTo>
                  <a:pt x="3487495" y="3487495"/>
                </a:lnTo>
                <a:lnTo>
                  <a:pt x="0" y="3487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187291"/>
            <a:ext cx="17762379" cy="857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endParaRPr dirty="0"/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Educational Planning: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Users can strategically plan their academic journey, combining insights from personality quizzes with detailed career roadmaps to create a customized educational plan.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Skill Development: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The platform assists users in identifying and developing essential skills required for their chosen careers, fostering continuous personal and professional growth.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Identify a safer career option: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With the help of integrated risk assessment model for future careers, users can predict the job score on a scale of 10 and be sure about the future scopes in their chosen career path.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370785" y="471487"/>
            <a:ext cx="1568206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1363DF"/>
                </a:solidFill>
                <a:latin typeface="Maven Pro Bold"/>
              </a:rPr>
              <a:t>USE CASES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14901" y="-330146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1040" y="8143199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1040" y="826882"/>
            <a:ext cx="1568206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 dirty="0">
                <a:solidFill>
                  <a:srgbClr val="1363DF"/>
                </a:solidFill>
                <a:latin typeface="Maven Pro Bold"/>
              </a:rPr>
              <a:t>FUTURE 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6570" y="2628900"/>
            <a:ext cx="16608128" cy="611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1379" lvl="1" indent="-514350">
              <a:lnSpc>
                <a:spcPts val="4759"/>
              </a:lnSpc>
              <a:buFont typeface="+mj-lt"/>
              <a:buAutoNum type="arabicPeriod"/>
            </a:pPr>
            <a:r>
              <a:rPr lang="en-US" sz="3399" b="1" dirty="0">
                <a:latin typeface="Canva Sans"/>
              </a:rPr>
              <a:t>Device Compatibility: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Canva Sans"/>
              </a:rPr>
              <a:t>Extend compatibility to various devices, ensuring users can access </a:t>
            </a:r>
            <a:r>
              <a:rPr lang="en-US" sz="3399" dirty="0" err="1">
                <a:latin typeface="Canva Sans"/>
              </a:rPr>
              <a:t>Pathpilot</a:t>
            </a:r>
            <a:r>
              <a:rPr lang="en-US" sz="3399" dirty="0">
                <a:latin typeface="Canva Sans"/>
              </a:rPr>
              <a:t> on smartphones, tablets, and desktops.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Canva Sans"/>
              </a:rPr>
              <a:t>Develop a mobile application to enhance accessibility and provide on-the-go guidance.</a:t>
            </a:r>
          </a:p>
          <a:p>
            <a:pPr marL="367029" lvl="1">
              <a:lnSpc>
                <a:spcPts val="4759"/>
              </a:lnSpc>
            </a:pPr>
            <a:endParaRPr lang="en-US" sz="3399" dirty="0">
              <a:latin typeface="Canva Sans"/>
            </a:endParaRPr>
          </a:p>
          <a:p>
            <a:pPr marL="367029" lvl="1">
              <a:lnSpc>
                <a:spcPts val="4759"/>
              </a:lnSpc>
            </a:pPr>
            <a:r>
              <a:rPr lang="en-US" sz="3399" b="1" dirty="0">
                <a:latin typeface="Canva Sans"/>
              </a:rPr>
              <a:t>2. Multilingual Support:</a:t>
            </a:r>
            <a:endParaRPr lang="en-US" sz="3399" dirty="0"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Canva Sans"/>
              </a:rPr>
              <a:t>Translate the platform into multiple languages and dialects.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Canva Sans"/>
              </a:rPr>
              <a:t>Increase accessibility for users with diverse linguistic backgrounds.</a:t>
            </a:r>
          </a:p>
          <a:p>
            <a:pPr marL="367029" lvl="1" algn="ctr">
              <a:lnSpc>
                <a:spcPts val="4759"/>
              </a:lnSpc>
            </a:pPr>
            <a:r>
              <a:rPr lang="en-US" sz="3399" dirty="0">
                <a:solidFill>
                  <a:srgbClr val="1363DF"/>
                </a:solidFill>
                <a:latin typeface="Canva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19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14901" y="-330146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91241" y="8953500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8931" y="826882"/>
            <a:ext cx="1568206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 dirty="0">
                <a:solidFill>
                  <a:srgbClr val="1363DF"/>
                </a:solidFill>
                <a:latin typeface="Maven Pro Bold"/>
              </a:rPr>
              <a:t>FUTURE 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" y="2122041"/>
            <a:ext cx="16608128" cy="796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29" lvl="1">
              <a:lnSpc>
                <a:spcPts val="4759"/>
              </a:lnSpc>
            </a:pPr>
            <a:r>
              <a:rPr lang="en-US" sz="3399" b="1" dirty="0">
                <a:latin typeface="Canva Sans"/>
              </a:rPr>
              <a:t>3. Awareness Campaigns:</a:t>
            </a:r>
            <a:endParaRPr lang="en-US" sz="3399" dirty="0"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Canva Sans"/>
              </a:rPr>
              <a:t>Collaborate with school teachers to increase awareness among students about the benefits of using </a:t>
            </a:r>
            <a:r>
              <a:rPr lang="en-US" sz="3399" dirty="0" err="1">
                <a:latin typeface="Canva Sans"/>
              </a:rPr>
              <a:t>Pathpilot</a:t>
            </a:r>
            <a:r>
              <a:rPr lang="en-US" sz="3399" dirty="0">
                <a:latin typeface="Canva Sans"/>
              </a:rPr>
              <a:t>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Canva Sans"/>
              </a:rPr>
              <a:t>Provide resources for educators to incorporate </a:t>
            </a:r>
            <a:r>
              <a:rPr lang="en-US" sz="3399" dirty="0" err="1">
                <a:latin typeface="Canva Sans"/>
              </a:rPr>
              <a:t>Pathpilot</a:t>
            </a:r>
            <a:r>
              <a:rPr lang="en-US" sz="3399" dirty="0">
                <a:latin typeface="Canva Sans"/>
              </a:rPr>
              <a:t> into career counseling sessions.</a:t>
            </a:r>
          </a:p>
          <a:p>
            <a:pPr marL="367029" lvl="1">
              <a:lnSpc>
                <a:spcPts val="4759"/>
              </a:lnSpc>
            </a:pPr>
            <a:endParaRPr lang="en-US" sz="3399" dirty="0">
              <a:latin typeface="Canva Sans"/>
            </a:endParaRPr>
          </a:p>
          <a:p>
            <a:pPr marL="367029" lvl="1">
              <a:lnSpc>
                <a:spcPts val="4759"/>
              </a:lnSpc>
            </a:pPr>
            <a:r>
              <a:rPr lang="en-US" sz="3399" b="1" dirty="0">
                <a:latin typeface="Canva Sans"/>
              </a:rPr>
              <a:t>4. Continuous Improvement:</a:t>
            </a:r>
            <a:endParaRPr lang="en-US" sz="3399" dirty="0"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Canva Sans"/>
              </a:rPr>
              <a:t>Regularly update and iterate the platform based on user feedback and emerging educational trends.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Canva Sans"/>
              </a:rPr>
              <a:t>Explore additional features to further enrich the user experience and guidance provided.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endParaRPr lang="en-US" sz="3399" dirty="0">
              <a:solidFill>
                <a:srgbClr val="1363DF"/>
              </a:solidFill>
              <a:latin typeface="Canva Sans"/>
            </a:endParaRP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1363DF"/>
                </a:solidFill>
                <a:latin typeface="Canva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90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302967" y="471487"/>
            <a:ext cx="1568206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 dirty="0">
                <a:solidFill>
                  <a:srgbClr val="1363DF"/>
                </a:solidFill>
                <a:latin typeface="Maven Pro Bold"/>
              </a:rPr>
              <a:t>REFERENCES</a:t>
            </a:r>
          </a:p>
        </p:txBody>
      </p:sp>
      <p:sp>
        <p:nvSpPr>
          <p:cNvPr id="15" name="Freeform 15"/>
          <p:cNvSpPr/>
          <p:nvPr/>
        </p:nvSpPr>
        <p:spPr>
          <a:xfrm flipH="1">
            <a:off x="12427173" y="7130745"/>
            <a:ext cx="8487409" cy="6312511"/>
          </a:xfrm>
          <a:custGeom>
            <a:avLst/>
            <a:gdLst/>
            <a:ahLst/>
            <a:cxnLst/>
            <a:rect l="l" t="t" r="r" b="b"/>
            <a:pathLst>
              <a:path w="8487409" h="6312511">
                <a:moveTo>
                  <a:pt x="8487409" y="0"/>
                </a:moveTo>
                <a:lnTo>
                  <a:pt x="0" y="0"/>
                </a:lnTo>
                <a:lnTo>
                  <a:pt x="0" y="6312510"/>
                </a:lnTo>
                <a:lnTo>
                  <a:pt x="8487409" y="6312510"/>
                </a:lnTo>
                <a:lnTo>
                  <a:pt x="84874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2254700" y="7130745"/>
            <a:ext cx="8487409" cy="6312511"/>
          </a:xfrm>
          <a:custGeom>
            <a:avLst/>
            <a:gdLst/>
            <a:ahLst/>
            <a:cxnLst/>
            <a:rect l="l" t="t" r="r" b="b"/>
            <a:pathLst>
              <a:path w="8487409" h="6312511">
                <a:moveTo>
                  <a:pt x="0" y="0"/>
                </a:moveTo>
                <a:lnTo>
                  <a:pt x="8487409" y="0"/>
                </a:lnTo>
                <a:lnTo>
                  <a:pt x="8487409" y="6312510"/>
                </a:lnTo>
                <a:lnTo>
                  <a:pt x="0" y="6312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FCDE8-2C81-7FDD-F7D9-BC44BCE924F9}"/>
              </a:ext>
            </a:extLst>
          </p:cNvPr>
          <p:cNvSpPr txBox="1"/>
          <p:nvPr/>
        </p:nvSpPr>
        <p:spPr>
          <a:xfrm>
            <a:off x="1459849" y="1773346"/>
            <a:ext cx="153848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[1] Learning to Answer Psychological Questionnaire for Personality Detection By </a:t>
            </a:r>
            <a:r>
              <a:rPr lang="en-IN" sz="2800" dirty="0" err="1"/>
              <a:t>Feifan</a:t>
            </a:r>
            <a:r>
              <a:rPr lang="en-IN" sz="2800" dirty="0"/>
              <a:t> Yang, Tao Yang, </a:t>
            </a:r>
            <a:r>
              <a:rPr lang="en-IN" sz="2800" dirty="0" err="1"/>
              <a:t>Xiaojun</a:t>
            </a:r>
            <a:r>
              <a:rPr lang="en-IN" sz="2800" dirty="0"/>
              <a:t> Quan, </a:t>
            </a:r>
            <a:r>
              <a:rPr lang="en-IN" sz="2800" dirty="0" err="1"/>
              <a:t>Qinliang</a:t>
            </a:r>
            <a:r>
              <a:rPr lang="en-IN" sz="2800" dirty="0"/>
              <a:t> Su</a:t>
            </a:r>
          </a:p>
          <a:p>
            <a:r>
              <a:rPr lang="en-IN" sz="2800" dirty="0"/>
              <a:t>       School of Computer Science and Engineering, Sun Yat-</a:t>
            </a:r>
            <a:r>
              <a:rPr lang="en-IN" sz="2800" dirty="0" err="1"/>
              <a:t>sen</a:t>
            </a:r>
            <a:r>
              <a:rPr lang="en-IN" sz="2800" dirty="0"/>
              <a:t> University, China</a:t>
            </a:r>
          </a:p>
          <a:p>
            <a:endParaRPr lang="en-IN" sz="2800" dirty="0"/>
          </a:p>
          <a:p>
            <a:r>
              <a:rPr lang="en-IN" sz="2800" dirty="0"/>
              <a:t>[2] </a:t>
            </a:r>
            <a:r>
              <a:rPr lang="en-US" sz="2800" dirty="0"/>
              <a:t>McIlveen, Peter F. and Patton, Wendy A. (2007) Narrative career counselling: Theory and exemplars of practice. Australian Psychologist 42(3):pp. 226-235. </a:t>
            </a:r>
          </a:p>
          <a:p>
            <a:endParaRPr lang="en-US" sz="2800" dirty="0"/>
          </a:p>
          <a:p>
            <a:r>
              <a:rPr lang="en-US" sz="2800" dirty="0"/>
              <a:t>[3] </a:t>
            </a:r>
            <a:r>
              <a:rPr lang="en-IN" sz="2800" dirty="0"/>
              <a:t>Using Qualitative Assessment in Career Counselling by MARY MCMAHON &amp; WENDY PATTON School of Learning and Development, Queensland University of Technology, Kelvin Grove Campus, Victoria Park Road, Kelvin Grove, QLD 4059, Australia (∗author for correspondence, E-mail: m.mcmahon@qut.edu.au)</a:t>
            </a:r>
            <a:endParaRPr lang="en-US" sz="2800" dirty="0"/>
          </a:p>
          <a:p>
            <a:endParaRPr lang="en-IN" sz="2800" dirty="0"/>
          </a:p>
          <a:p>
            <a:r>
              <a:rPr lang="en-IN" sz="2800" dirty="0"/>
              <a:t>[4] </a:t>
            </a:r>
            <a:r>
              <a:rPr lang="en-US" sz="2800" dirty="0"/>
              <a:t>Dr. </a:t>
            </a:r>
            <a:r>
              <a:rPr lang="en-US" sz="2800" dirty="0" err="1"/>
              <a:t>Imtiyaj</a:t>
            </a:r>
            <a:r>
              <a:rPr lang="en-US" sz="2800" dirty="0"/>
              <a:t> </a:t>
            </a:r>
            <a:r>
              <a:rPr lang="en-US" sz="2800" dirty="0" err="1"/>
              <a:t>Mansoori</a:t>
            </a:r>
            <a:r>
              <a:rPr lang="en-US" sz="2800" dirty="0"/>
              <a:t> (March 2023). Time to Change the Dance: Implications of the National Education Policy, 2020 on Career Guidance Practice in India International Journal of Economic Perspectives,17(03) 17-36 UGC CARE 2 Retrieved from </a:t>
            </a:r>
            <a:r>
              <a:rPr lang="en-US" sz="2800" dirty="0">
                <a:hlinkClick r:id="rId4"/>
              </a:rPr>
              <a:t>https://ijeponline.com/index.php/journal</a:t>
            </a:r>
            <a:r>
              <a:rPr lang="en-IN" sz="2800" dirty="0"/>
              <a:t>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950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02351" y="-2612464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28249" y="5617136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42034" y="3752850"/>
            <a:ext cx="8827780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1363DF"/>
                </a:solidFill>
                <a:latin typeface="Maven Pro Bold"/>
              </a:rPr>
              <a:t>THANK</a:t>
            </a:r>
          </a:p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1363DF"/>
                </a:solidFill>
                <a:latin typeface="Maven Pro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28249" y="5617136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-19050"/>
            <a:ext cx="18288000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0"/>
              </a:lnSpc>
            </a:pPr>
            <a:r>
              <a:rPr lang="en-US" sz="7100">
                <a:solidFill>
                  <a:srgbClr val="1363DF"/>
                </a:solidFill>
                <a:latin typeface="Maven Pro Bold"/>
              </a:rPr>
              <a:t>BASIC DETAILS OF THE TEAM AND THE 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5266" y="2095500"/>
            <a:ext cx="18288000" cy="844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Ministry: DoSEL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PS Code: SIH-1434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Problem Statement Title: Making career choices and AI based counselling accessible to every child at secondary level along with aptitude tests and detailed career paths.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1363DF"/>
              </a:solidFill>
              <a:latin typeface="Canva Sans"/>
            </a:endParaR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Team Name: CRTL+ALT+DEL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1363DF"/>
              </a:solidFill>
              <a:latin typeface="Canva Sans"/>
            </a:endParaR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Team Leader Name: Shreya Tiwari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1363DF"/>
              </a:solidFill>
              <a:latin typeface="Canva Sans"/>
            </a:endParaR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Institute Code (AISHE): 420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Institute Name: DR SPM INTERNATIONAL INSTITUTE OF INFORMATION 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 TECHNOLOGY NAYA RAIPUR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1363DF"/>
              </a:solidFill>
              <a:latin typeface="Canva Sans"/>
            </a:endParaR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363DF"/>
                </a:solidFill>
                <a:latin typeface="Canva Sans"/>
              </a:rPr>
              <a:t>Theme Name: SMART EDUCATION</a:t>
            </a:r>
          </a:p>
          <a:p>
            <a:pPr algn="just">
              <a:lnSpc>
                <a:spcPts val="4759"/>
              </a:lnSpc>
            </a:pPr>
            <a:endParaRPr lang="en-US" sz="3200">
              <a:solidFill>
                <a:srgbClr val="1363D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50839" y="-679761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105655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68018" y="696753"/>
            <a:ext cx="782232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9"/>
              </a:lnSpc>
            </a:pPr>
            <a:r>
              <a:rPr lang="en-US" sz="7199" dirty="0">
                <a:solidFill>
                  <a:srgbClr val="1363DF"/>
                </a:solidFill>
                <a:latin typeface="Maven Pro Bold"/>
              </a:rPr>
              <a:t>OUR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09095-E462-E3CC-EC5E-22AB7423D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0" y="2730825"/>
            <a:ext cx="13427189" cy="47791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50839" y="-679761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105655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68018" y="696753"/>
            <a:ext cx="782232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9"/>
              </a:lnSpc>
            </a:pPr>
            <a:r>
              <a:rPr lang="en-US" sz="7199" dirty="0">
                <a:solidFill>
                  <a:srgbClr val="1363DF"/>
                </a:solidFill>
                <a:latin typeface="Maven Pro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09501" y="2334576"/>
            <a:ext cx="16230600" cy="737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7897" lvl="1" indent="-528948">
              <a:lnSpc>
                <a:spcPts val="734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aven Pro"/>
              </a:rPr>
              <a:t>Assisting individuals in making informed career choices.</a:t>
            </a:r>
          </a:p>
          <a:p>
            <a:pPr marL="1057897" lvl="1" indent="-528948">
              <a:lnSpc>
                <a:spcPts val="734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aven Pro"/>
              </a:rPr>
              <a:t>OpenAI API integration for personality trait analysis.</a:t>
            </a:r>
          </a:p>
          <a:p>
            <a:pPr marL="1057897" lvl="1" indent="-528948">
              <a:lnSpc>
                <a:spcPts val="734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aven Pro"/>
              </a:rPr>
              <a:t>Features: Personalized Career Counseling, Profession Road Maps, NEP Counseling.</a:t>
            </a:r>
          </a:p>
          <a:p>
            <a:pPr marL="1057897" lvl="1" indent="-528948">
              <a:lnSpc>
                <a:spcPts val="734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aven Pro"/>
              </a:rPr>
              <a:t>Addressing the need for career guidance in a dynamic job market</a:t>
            </a:r>
          </a:p>
          <a:p>
            <a:pPr marL="1057897" lvl="1" indent="-528948">
              <a:lnSpc>
                <a:spcPts val="734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aven Pro"/>
              </a:rPr>
              <a:t>Predict Job Safety Score</a:t>
            </a:r>
          </a:p>
          <a:p>
            <a:pPr marL="1057897" lvl="1" indent="-528948">
              <a:lnSpc>
                <a:spcPts val="734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aven Pro"/>
              </a:rPr>
              <a:t>Marks-Based Subject Suggestions</a:t>
            </a:r>
          </a:p>
        </p:txBody>
      </p:sp>
    </p:spTree>
    <p:extLst>
      <p:ext uri="{BB962C8B-B14F-4D97-AF65-F5344CB8AC3E}">
        <p14:creationId xmlns:p14="http://schemas.microsoft.com/office/powerpoint/2010/main" val="24266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392626"/>
            <a:ext cx="3487495" cy="3487495"/>
          </a:xfrm>
          <a:custGeom>
            <a:avLst/>
            <a:gdLst/>
            <a:ahLst/>
            <a:cxnLst/>
            <a:rect l="l" t="t" r="r" b="b"/>
            <a:pathLst>
              <a:path w="3487495" h="3487495">
                <a:moveTo>
                  <a:pt x="0" y="3487495"/>
                </a:moveTo>
                <a:lnTo>
                  <a:pt x="3487495" y="3487495"/>
                </a:lnTo>
                <a:lnTo>
                  <a:pt x="3487495" y="0"/>
                </a:lnTo>
                <a:lnTo>
                  <a:pt x="0" y="0"/>
                </a:lnTo>
                <a:lnTo>
                  <a:pt x="0" y="34874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V="1">
            <a:off x="15252742" y="7175851"/>
            <a:ext cx="3487495" cy="3487495"/>
          </a:xfrm>
          <a:custGeom>
            <a:avLst/>
            <a:gdLst/>
            <a:ahLst/>
            <a:cxnLst/>
            <a:rect l="l" t="t" r="r" b="b"/>
            <a:pathLst>
              <a:path w="3487495" h="3487495">
                <a:moveTo>
                  <a:pt x="0" y="3487495"/>
                </a:moveTo>
                <a:lnTo>
                  <a:pt x="3487495" y="3487495"/>
                </a:lnTo>
                <a:lnTo>
                  <a:pt x="3487495" y="0"/>
                </a:lnTo>
                <a:lnTo>
                  <a:pt x="0" y="0"/>
                </a:lnTo>
                <a:lnTo>
                  <a:pt x="0" y="3487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793909"/>
            <a:ext cx="854864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1363DF"/>
                </a:solidFill>
                <a:latin typeface="Maven Pro Bold"/>
              </a:rPr>
              <a:t>Motivation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8465" y="2774570"/>
            <a:ext cx="17531069" cy="648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6810" lvl="1" indent="-528405">
              <a:lnSpc>
                <a:spcPts val="7342"/>
              </a:lnSpc>
              <a:buFont typeface="Arial"/>
              <a:buChar char="•"/>
            </a:pPr>
            <a:r>
              <a:rPr lang="en-US" sz="4894">
                <a:solidFill>
                  <a:srgbClr val="000000"/>
                </a:solidFill>
                <a:latin typeface="Maven Pro"/>
              </a:rPr>
              <a:t>Empower individuals through informed career choices.</a:t>
            </a:r>
          </a:p>
          <a:p>
            <a:pPr marL="1056810" lvl="1" indent="-528405">
              <a:lnSpc>
                <a:spcPts val="7342"/>
              </a:lnSpc>
              <a:buFont typeface="Arial"/>
              <a:buChar char="•"/>
            </a:pPr>
            <a:r>
              <a:rPr lang="en-US" sz="4894">
                <a:solidFill>
                  <a:srgbClr val="000000"/>
                </a:solidFill>
                <a:latin typeface="Maven Pro"/>
              </a:rPr>
              <a:t>Address the complexity of the evolving job market.</a:t>
            </a:r>
          </a:p>
          <a:p>
            <a:pPr marL="1056810" lvl="1" indent="-528405">
              <a:lnSpc>
                <a:spcPts val="7342"/>
              </a:lnSpc>
              <a:buFont typeface="Arial"/>
              <a:buChar char="•"/>
            </a:pPr>
            <a:r>
              <a:rPr lang="en-US" sz="4894">
                <a:solidFill>
                  <a:srgbClr val="000000"/>
                </a:solidFill>
                <a:latin typeface="Maven Pro"/>
              </a:rPr>
              <a:t>Unlock personal potential for confident decisions.</a:t>
            </a:r>
          </a:p>
          <a:p>
            <a:pPr marL="1056810" lvl="1" indent="-528405">
              <a:lnSpc>
                <a:spcPts val="7342"/>
              </a:lnSpc>
              <a:buFont typeface="Arial"/>
              <a:buChar char="•"/>
            </a:pPr>
            <a:r>
              <a:rPr lang="en-US" sz="4894">
                <a:solidFill>
                  <a:srgbClr val="000000"/>
                </a:solidFill>
                <a:latin typeface="Maven Pro"/>
              </a:rPr>
              <a:t>Foster growth and professional development.</a:t>
            </a:r>
          </a:p>
          <a:p>
            <a:pPr marL="1056810" lvl="1" indent="-528405">
              <a:lnSpc>
                <a:spcPts val="7342"/>
              </a:lnSpc>
              <a:buFont typeface="Arial"/>
              <a:buChar char="•"/>
            </a:pPr>
            <a:r>
              <a:rPr lang="en-US" sz="4894">
                <a:solidFill>
                  <a:srgbClr val="000000"/>
                </a:solidFill>
                <a:latin typeface="Maven Pro"/>
              </a:rPr>
              <a:t>Contribute to future success aligned with passions.</a:t>
            </a:r>
          </a:p>
          <a:p>
            <a:pPr marL="1056810" lvl="1" indent="-528405">
              <a:lnSpc>
                <a:spcPts val="7342"/>
              </a:lnSpc>
              <a:buFont typeface="Arial"/>
              <a:buChar char="•"/>
            </a:pPr>
            <a:r>
              <a:rPr lang="en-US" sz="4894">
                <a:solidFill>
                  <a:srgbClr val="000000"/>
                </a:solidFill>
                <a:latin typeface="Maven Pro"/>
              </a:rPr>
              <a:t>Provide crucial support for high school students in NEP 2020 changes.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14901" y="-330146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1040" y="8143199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0"/>
                </a:moveTo>
                <a:lnTo>
                  <a:pt x="3416922" y="0"/>
                </a:lnTo>
                <a:lnTo>
                  <a:pt x="3416922" y="3416922"/>
                </a:lnTo>
                <a:lnTo>
                  <a:pt x="0" y="3416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1040" y="1019175"/>
            <a:ext cx="15682066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1363DF"/>
                </a:solidFill>
                <a:latin typeface="Maven Pro Bold"/>
              </a:rPr>
              <a:t>NATIONAL EDUCATION POLICY 2020 &amp; PATHPILOT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9872" y="3270520"/>
            <a:ext cx="16608128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363DF"/>
                </a:solidFill>
                <a:latin typeface="Canva Sans"/>
              </a:rPr>
              <a:t>Transforms Indian education into an equitable knowledge society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363DF"/>
                </a:solidFill>
                <a:latin typeface="Canva Sans"/>
              </a:rPr>
              <a:t>PathPilot Aligns by suggesting 11th-12th-grade subject combinations.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363DF"/>
                </a:solidFill>
                <a:latin typeface="Canva Sans"/>
              </a:rPr>
              <a:t>Eight categories, like Humanities, Mathematics-Computing, Vocational Education, Physical Education, Arts Education, Social Science, and Inter-Disciplinary Subjects.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363DF"/>
                </a:solidFill>
                <a:latin typeface="Canva Sans"/>
              </a:rPr>
              <a:t>Students choose three categories, four subjects each, totaling 16.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363DF"/>
                </a:solidFill>
                <a:latin typeface="Canva Sans"/>
              </a:rPr>
              <a:t>PathPilot Simplifies choices with personalized subject suggestions.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363DF"/>
                </a:solidFill>
                <a:latin typeface="Canva Sans"/>
              </a:rPr>
              <a:t>It navigates NEP 2020 complexities for a seamless educational transition.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endParaRPr lang="en-US" sz="3399">
              <a:solidFill>
                <a:srgbClr val="1363DF"/>
              </a:solidFill>
              <a:latin typeface="Canva Sans"/>
            </a:endParaRP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endParaRPr lang="en-US" sz="3399">
              <a:solidFill>
                <a:srgbClr val="1363DF"/>
              </a:solidFill>
              <a:latin typeface="Canva Sans"/>
            </a:endParaRP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363DF"/>
                </a:solidFill>
                <a:latin typeface="Canva Sans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0989" y="239611"/>
            <a:ext cx="13057421" cy="9807778"/>
          </a:xfrm>
          <a:custGeom>
            <a:avLst/>
            <a:gdLst/>
            <a:ahLst/>
            <a:cxnLst/>
            <a:rect l="l" t="t" r="r" b="b"/>
            <a:pathLst>
              <a:path w="13057421" h="9807778">
                <a:moveTo>
                  <a:pt x="0" y="0"/>
                </a:moveTo>
                <a:lnTo>
                  <a:pt x="13057421" y="0"/>
                </a:lnTo>
                <a:lnTo>
                  <a:pt x="13057421" y="9807778"/>
                </a:lnTo>
                <a:lnTo>
                  <a:pt x="0" y="980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5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228410" y="7141175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0" y="3416922"/>
                </a:moveTo>
                <a:lnTo>
                  <a:pt x="3416923" y="3416922"/>
                </a:lnTo>
                <a:lnTo>
                  <a:pt x="3416923" y="0"/>
                </a:lnTo>
                <a:lnTo>
                  <a:pt x="0" y="0"/>
                </a:lnTo>
                <a:lnTo>
                  <a:pt x="0" y="341692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679761" y="-679761"/>
            <a:ext cx="3416922" cy="3416922"/>
          </a:xfrm>
          <a:custGeom>
            <a:avLst/>
            <a:gdLst/>
            <a:ahLst/>
            <a:cxnLst/>
            <a:rect l="l" t="t" r="r" b="b"/>
            <a:pathLst>
              <a:path w="3416922" h="3416922">
                <a:moveTo>
                  <a:pt x="3416922" y="0"/>
                </a:moveTo>
                <a:lnTo>
                  <a:pt x="0" y="0"/>
                </a:lnTo>
                <a:lnTo>
                  <a:pt x="0" y="3416922"/>
                </a:lnTo>
                <a:lnTo>
                  <a:pt x="3416922" y="3416922"/>
                </a:lnTo>
                <a:lnTo>
                  <a:pt x="34169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5863297" y="-1879894"/>
            <a:ext cx="8487409" cy="6312511"/>
          </a:xfrm>
          <a:custGeom>
            <a:avLst/>
            <a:gdLst/>
            <a:ahLst/>
            <a:cxnLst/>
            <a:rect l="l" t="t" r="r" b="b"/>
            <a:pathLst>
              <a:path w="8487409" h="6312511">
                <a:moveTo>
                  <a:pt x="8487410" y="0"/>
                </a:moveTo>
                <a:lnTo>
                  <a:pt x="0" y="0"/>
                </a:lnTo>
                <a:lnTo>
                  <a:pt x="0" y="6312510"/>
                </a:lnTo>
                <a:lnTo>
                  <a:pt x="8487410" y="6312510"/>
                </a:lnTo>
                <a:lnTo>
                  <a:pt x="84874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76223"/>
            <a:ext cx="16230600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 dirty="0">
                <a:solidFill>
                  <a:srgbClr val="1363DF"/>
                </a:solidFill>
                <a:latin typeface="Maven Pro Bold"/>
              </a:rPr>
              <a:t>DIFFERENCE FROM ALREADY EXISTING MODELS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80289"/>
            <a:ext cx="16687800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42585" lvl="1" indent="-471292">
              <a:lnSpc>
                <a:spcPts val="5239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Maven Pro"/>
              </a:rPr>
              <a:t>NEP 2020 Focus</a:t>
            </a:r>
            <a:r>
              <a:rPr lang="en-US" sz="2800" dirty="0">
                <a:solidFill>
                  <a:srgbClr val="000000"/>
                </a:solidFill>
                <a:latin typeface="Maven Pro"/>
              </a:rPr>
              <a:t>: Unique emphasis on navigating the complexities of National Education Policy 2020, a feature absent in existing models.</a:t>
            </a:r>
          </a:p>
          <a:p>
            <a:pPr marL="942585" lvl="1" indent="-471292">
              <a:lnSpc>
                <a:spcPts val="5239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Maven Pro"/>
              </a:rPr>
              <a:t>Interactive UI</a:t>
            </a:r>
            <a:r>
              <a:rPr lang="en-US" sz="2800" dirty="0">
                <a:solidFill>
                  <a:srgbClr val="000000"/>
                </a:solidFill>
                <a:latin typeface="Maven Pro"/>
              </a:rPr>
              <a:t>: Engaging and enjoyable personality quiz for a more children-friendly and interactive experience.</a:t>
            </a:r>
          </a:p>
          <a:p>
            <a:pPr marL="942585" lvl="1" indent="-471292">
              <a:lnSpc>
                <a:spcPts val="5239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Maven Pro"/>
              </a:rPr>
              <a:t>Comprehensive Guidance</a:t>
            </a:r>
            <a:r>
              <a:rPr lang="en-US" sz="2800" dirty="0">
                <a:solidFill>
                  <a:srgbClr val="000000"/>
                </a:solidFill>
                <a:latin typeface="Maven Pro"/>
              </a:rPr>
              <a:t>: Beyond personality results, </a:t>
            </a:r>
            <a:r>
              <a:rPr lang="en-US" sz="2800" dirty="0" err="1">
                <a:solidFill>
                  <a:srgbClr val="000000"/>
                </a:solidFill>
                <a:latin typeface="Maven Pro"/>
              </a:rPr>
              <a:t>Pathpilot</a:t>
            </a:r>
            <a:r>
              <a:rPr lang="en-US" sz="2800" dirty="0">
                <a:solidFill>
                  <a:srgbClr val="000000"/>
                </a:solidFill>
                <a:latin typeface="Maven Pro"/>
              </a:rPr>
              <a:t> offers detailed career roadmaps, providing a holistic and practical approach to career navigation.</a:t>
            </a:r>
          </a:p>
          <a:p>
            <a:pPr marL="942585" lvl="1" indent="-471292">
              <a:lnSpc>
                <a:spcPts val="5239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Maven Pro"/>
              </a:rPr>
              <a:t>Integrated Risk Assessment for Future Careers: </a:t>
            </a:r>
            <a:r>
              <a:rPr lang="en-US" sz="2800" dirty="0">
                <a:solidFill>
                  <a:srgbClr val="000000"/>
                </a:solidFill>
                <a:latin typeface="Maven Pro"/>
              </a:rPr>
              <a:t>While there exists models that predict risks associated with different career options in future there is none that provides this integrated with career counselling, this makes the project a one-stop solution for every career related query.</a:t>
            </a:r>
          </a:p>
          <a:p>
            <a:pPr marL="942585" lvl="1" indent="-471292">
              <a:lnSpc>
                <a:spcPts val="5239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Maven Pro"/>
              </a:rPr>
              <a:t>Input based subject combination suggestion: </a:t>
            </a:r>
            <a:r>
              <a:rPr lang="en-US" sz="2800" dirty="0">
                <a:solidFill>
                  <a:srgbClr val="000000"/>
                </a:solidFill>
                <a:latin typeface="Maven Pro"/>
              </a:rPr>
              <a:t>Users can input their 10th-grade marks to receive tailored subject suggestions aligning with their academic performance.</a:t>
            </a:r>
          </a:p>
          <a:p>
            <a:pPr marL="471293" lvl="1">
              <a:lnSpc>
                <a:spcPts val="5239"/>
              </a:lnSpc>
            </a:pPr>
            <a:endParaRPr lang="en-US" sz="4365" dirty="0">
              <a:solidFill>
                <a:srgbClr val="000000"/>
              </a:solidFill>
              <a:latin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5621" y="2470931"/>
            <a:ext cx="6036216" cy="0"/>
          </a:xfrm>
          <a:prstGeom prst="line">
            <a:avLst/>
          </a:prstGeom>
          <a:ln w="57150" cap="flat">
            <a:solidFill>
              <a:srgbClr val="1363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2645621" y="5086350"/>
            <a:ext cx="6036216" cy="0"/>
          </a:xfrm>
          <a:prstGeom prst="line">
            <a:avLst/>
          </a:prstGeom>
          <a:ln w="57150" cap="flat">
            <a:solidFill>
              <a:srgbClr val="1363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 rot="-5400000">
            <a:off x="320330" y="3150726"/>
            <a:ext cx="2643994" cy="1227254"/>
          </a:xfrm>
          <a:custGeom>
            <a:avLst/>
            <a:gdLst/>
            <a:ahLst/>
            <a:cxnLst/>
            <a:rect l="l" t="t" r="r" b="b"/>
            <a:pathLst>
              <a:path w="2643994" h="1227254">
                <a:moveTo>
                  <a:pt x="0" y="0"/>
                </a:moveTo>
                <a:lnTo>
                  <a:pt x="2643994" y="0"/>
                </a:lnTo>
                <a:lnTo>
                  <a:pt x="2643994" y="1227254"/>
                </a:lnTo>
                <a:lnTo>
                  <a:pt x="0" y="1227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7240328" y="6408116"/>
            <a:ext cx="6036216" cy="0"/>
          </a:xfrm>
          <a:prstGeom prst="line">
            <a:avLst/>
          </a:prstGeom>
          <a:ln w="57150" cap="flat">
            <a:solidFill>
              <a:srgbClr val="1363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7240328" y="9037094"/>
            <a:ext cx="6036216" cy="0"/>
          </a:xfrm>
          <a:prstGeom prst="line">
            <a:avLst/>
          </a:prstGeom>
          <a:ln w="57150" cap="flat">
            <a:solidFill>
              <a:srgbClr val="1363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1223084" y="2499506"/>
            <a:ext cx="6036216" cy="0"/>
          </a:xfrm>
          <a:prstGeom prst="line">
            <a:avLst/>
          </a:prstGeom>
          <a:ln w="57150" cap="flat">
            <a:solidFill>
              <a:srgbClr val="1363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1223084" y="5114925"/>
            <a:ext cx="6036216" cy="0"/>
          </a:xfrm>
          <a:prstGeom prst="line">
            <a:avLst/>
          </a:prstGeom>
          <a:ln w="57150" cap="flat">
            <a:solidFill>
              <a:srgbClr val="1363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 rot="-5400000">
            <a:off x="8853179" y="3057395"/>
            <a:ext cx="2810514" cy="1304547"/>
          </a:xfrm>
          <a:custGeom>
            <a:avLst/>
            <a:gdLst/>
            <a:ahLst/>
            <a:cxnLst/>
            <a:rect l="l" t="t" r="r" b="b"/>
            <a:pathLst>
              <a:path w="2810514" h="1304547">
                <a:moveTo>
                  <a:pt x="0" y="0"/>
                </a:moveTo>
                <a:lnTo>
                  <a:pt x="2810514" y="0"/>
                </a:lnTo>
                <a:lnTo>
                  <a:pt x="2810514" y="1304546"/>
                </a:lnTo>
                <a:lnTo>
                  <a:pt x="0" y="1304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4918220" y="7112463"/>
            <a:ext cx="2628978" cy="1220284"/>
          </a:xfrm>
          <a:custGeom>
            <a:avLst/>
            <a:gdLst/>
            <a:ahLst/>
            <a:cxnLst/>
            <a:rect l="l" t="t" r="r" b="b"/>
            <a:pathLst>
              <a:path w="2628978" h="1220284">
                <a:moveTo>
                  <a:pt x="0" y="0"/>
                </a:moveTo>
                <a:lnTo>
                  <a:pt x="2628978" y="0"/>
                </a:lnTo>
                <a:lnTo>
                  <a:pt x="2628978" y="1220284"/>
                </a:lnTo>
                <a:lnTo>
                  <a:pt x="0" y="12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02967" y="471487"/>
            <a:ext cx="1568206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1363DF"/>
                </a:solidFill>
                <a:latin typeface="Maven Pro Bold"/>
              </a:rPr>
              <a:t>Proposed Solution/ Methodology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45621" y="2637968"/>
            <a:ext cx="6498379" cy="148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4"/>
              </a:lnSpc>
            </a:pPr>
            <a:r>
              <a:rPr lang="en-US" sz="2852">
                <a:solidFill>
                  <a:srgbClr val="1363DF"/>
                </a:solidFill>
                <a:latin typeface="Canva Sans"/>
              </a:rPr>
              <a:t>Developing an interactive frontend/ UI of the project using HTML, CSS and JavaScript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19399" y="2533723"/>
            <a:ext cx="6036216" cy="249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0"/>
              </a:lnSpc>
            </a:pPr>
            <a:r>
              <a:rPr lang="en-US" sz="2850">
                <a:solidFill>
                  <a:srgbClr val="1363DF"/>
                </a:solidFill>
                <a:latin typeface="Canva Sans"/>
              </a:rPr>
              <a:t>Developing the backend using OpenAI API and MERN Stack that generates personality traits and possible career paths using quiz inputs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40328" y="6798997"/>
            <a:ext cx="603621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1363DF"/>
                </a:solidFill>
                <a:latin typeface="Canva Sans"/>
              </a:rPr>
              <a:t>Integrate both backend and the frontend and making them work effectively</a:t>
            </a:r>
          </a:p>
        </p:txBody>
      </p:sp>
      <p:sp>
        <p:nvSpPr>
          <p:cNvPr id="15" name="Freeform 15"/>
          <p:cNvSpPr/>
          <p:nvPr/>
        </p:nvSpPr>
        <p:spPr>
          <a:xfrm flipH="1">
            <a:off x="12427173" y="7130745"/>
            <a:ext cx="8487409" cy="6312511"/>
          </a:xfrm>
          <a:custGeom>
            <a:avLst/>
            <a:gdLst/>
            <a:ahLst/>
            <a:cxnLst/>
            <a:rect l="l" t="t" r="r" b="b"/>
            <a:pathLst>
              <a:path w="8487409" h="6312511">
                <a:moveTo>
                  <a:pt x="8487409" y="0"/>
                </a:moveTo>
                <a:lnTo>
                  <a:pt x="0" y="0"/>
                </a:lnTo>
                <a:lnTo>
                  <a:pt x="0" y="6312510"/>
                </a:lnTo>
                <a:lnTo>
                  <a:pt x="8487409" y="6312510"/>
                </a:lnTo>
                <a:lnTo>
                  <a:pt x="84874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2254700" y="7130745"/>
            <a:ext cx="8487409" cy="6312511"/>
          </a:xfrm>
          <a:custGeom>
            <a:avLst/>
            <a:gdLst/>
            <a:ahLst/>
            <a:cxnLst/>
            <a:rect l="l" t="t" r="r" b="b"/>
            <a:pathLst>
              <a:path w="8487409" h="6312511">
                <a:moveTo>
                  <a:pt x="0" y="0"/>
                </a:moveTo>
                <a:lnTo>
                  <a:pt x="8487409" y="0"/>
                </a:lnTo>
                <a:lnTo>
                  <a:pt x="8487409" y="6312510"/>
                </a:lnTo>
                <a:lnTo>
                  <a:pt x="0" y="6312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988</Words>
  <Application>Microsoft Office PowerPoint</Application>
  <PresentationFormat>Custom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Arial</vt:lpstr>
      <vt:lpstr>Canva Sans Bold</vt:lpstr>
      <vt:lpstr>Canva Sans</vt:lpstr>
      <vt:lpstr>Maven Pro Bold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Work Summary Plan Presentation</dc:title>
  <cp:lastModifiedBy>Shreya Tiwari</cp:lastModifiedBy>
  <cp:revision>4</cp:revision>
  <dcterms:created xsi:type="dcterms:W3CDTF">2006-08-16T00:00:00Z</dcterms:created>
  <dcterms:modified xsi:type="dcterms:W3CDTF">2023-12-21T12:05:07Z</dcterms:modified>
  <dc:identifier>DAF3aiQ53mY</dc:identifier>
</cp:coreProperties>
</file>