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02A59-838D-4875-B6EC-ACDD4C3D2B66}" type="datetimeFigureOut">
              <a:rPr lang="en-IN" smtClean="0"/>
              <a:t>12-04-2020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0E236D6-8630-4C93-B97A-6897FA108690}"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5999381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A02A59-838D-4875-B6EC-ACDD4C3D2B66}"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E236D6-8630-4C93-B97A-6897FA108690}" type="slidenum">
              <a:rPr lang="en-IN" smtClean="0"/>
              <a:t>‹#›</a:t>
            </a:fld>
            <a:endParaRPr lang="en-IN"/>
          </a:p>
        </p:txBody>
      </p:sp>
    </p:spTree>
    <p:extLst>
      <p:ext uri="{BB962C8B-B14F-4D97-AF65-F5344CB8AC3E}">
        <p14:creationId xmlns:p14="http://schemas.microsoft.com/office/powerpoint/2010/main" val="2992936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A02A59-838D-4875-B6EC-ACDD4C3D2B66}"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E236D6-8630-4C93-B97A-6897FA108690}" type="slidenum">
              <a:rPr lang="en-IN" smtClean="0"/>
              <a:t>‹#›</a:t>
            </a:fld>
            <a:endParaRPr lang="en-IN"/>
          </a:p>
        </p:txBody>
      </p:sp>
    </p:spTree>
    <p:extLst>
      <p:ext uri="{BB962C8B-B14F-4D97-AF65-F5344CB8AC3E}">
        <p14:creationId xmlns:p14="http://schemas.microsoft.com/office/powerpoint/2010/main" val="315278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A02A59-838D-4875-B6EC-ACDD4C3D2B66}"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E236D6-8630-4C93-B97A-6897FA108690}" type="slidenum">
              <a:rPr lang="en-IN" smtClean="0"/>
              <a:t>‹#›</a:t>
            </a:fld>
            <a:endParaRPr lang="en-IN"/>
          </a:p>
        </p:txBody>
      </p:sp>
    </p:spTree>
    <p:extLst>
      <p:ext uri="{BB962C8B-B14F-4D97-AF65-F5344CB8AC3E}">
        <p14:creationId xmlns:p14="http://schemas.microsoft.com/office/powerpoint/2010/main" val="53684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3A02A59-838D-4875-B6EC-ACDD4C3D2B66}" type="datetimeFigureOut">
              <a:rPr lang="en-IN" smtClean="0"/>
              <a:t>12-04-2020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0E236D6-8630-4C93-B97A-6897FA108690}"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831287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A02A59-838D-4875-B6EC-ACDD4C3D2B66}" type="datetimeFigureOut">
              <a:rPr lang="en-IN" smtClean="0"/>
              <a:t>12-04-2020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E236D6-8630-4C93-B97A-6897FA108690}" type="slidenum">
              <a:rPr lang="en-IN" smtClean="0"/>
              <a:t>‹#›</a:t>
            </a:fld>
            <a:endParaRPr lang="en-IN"/>
          </a:p>
        </p:txBody>
      </p:sp>
    </p:spTree>
    <p:extLst>
      <p:ext uri="{BB962C8B-B14F-4D97-AF65-F5344CB8AC3E}">
        <p14:creationId xmlns:p14="http://schemas.microsoft.com/office/powerpoint/2010/main" val="276108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A02A59-838D-4875-B6EC-ACDD4C3D2B66}" type="datetimeFigureOut">
              <a:rPr lang="en-IN" smtClean="0"/>
              <a:t>12-04-2020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E236D6-8630-4C93-B97A-6897FA108690}" type="slidenum">
              <a:rPr lang="en-IN" smtClean="0"/>
              <a:t>‹#›</a:t>
            </a:fld>
            <a:endParaRPr lang="en-IN"/>
          </a:p>
        </p:txBody>
      </p:sp>
    </p:spTree>
    <p:extLst>
      <p:ext uri="{BB962C8B-B14F-4D97-AF65-F5344CB8AC3E}">
        <p14:creationId xmlns:p14="http://schemas.microsoft.com/office/powerpoint/2010/main" val="123223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A02A59-838D-4875-B6EC-ACDD4C3D2B66}" type="datetimeFigureOut">
              <a:rPr lang="en-IN" smtClean="0"/>
              <a:t>12-04-2020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E236D6-8630-4C93-B97A-6897FA108690}" type="slidenum">
              <a:rPr lang="en-IN" smtClean="0"/>
              <a:t>‹#›</a:t>
            </a:fld>
            <a:endParaRPr lang="en-IN"/>
          </a:p>
        </p:txBody>
      </p:sp>
    </p:spTree>
    <p:extLst>
      <p:ext uri="{BB962C8B-B14F-4D97-AF65-F5344CB8AC3E}">
        <p14:creationId xmlns:p14="http://schemas.microsoft.com/office/powerpoint/2010/main" val="399981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2A59-838D-4875-B6EC-ACDD4C3D2B66}" type="datetimeFigureOut">
              <a:rPr lang="en-IN" smtClean="0"/>
              <a:t>12-04-2020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E236D6-8630-4C93-B97A-6897FA108690}" type="slidenum">
              <a:rPr lang="en-IN" smtClean="0"/>
              <a:t>‹#›</a:t>
            </a:fld>
            <a:endParaRPr lang="en-IN"/>
          </a:p>
        </p:txBody>
      </p:sp>
    </p:spTree>
    <p:extLst>
      <p:ext uri="{BB962C8B-B14F-4D97-AF65-F5344CB8AC3E}">
        <p14:creationId xmlns:p14="http://schemas.microsoft.com/office/powerpoint/2010/main" val="291769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3A02A59-838D-4875-B6EC-ACDD4C3D2B66}" type="datetimeFigureOut">
              <a:rPr lang="en-IN" smtClean="0"/>
              <a:t>12-04-2020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0E236D6-8630-4C93-B97A-6897FA108690}"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497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3A02A59-838D-4875-B6EC-ACDD4C3D2B66}" type="datetimeFigureOut">
              <a:rPr lang="en-IN" smtClean="0"/>
              <a:t>12-04-2020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0E236D6-8630-4C93-B97A-6897FA108690}"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888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3A02A59-838D-4875-B6EC-ACDD4C3D2B66}" type="datetimeFigureOut">
              <a:rPr lang="en-IN" smtClean="0"/>
              <a:t>12-04-2020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0E236D6-8630-4C93-B97A-6897FA108690}"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111169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23868"/>
          </a:xfrm>
        </p:spPr>
        <p:txBody>
          <a:bodyPr/>
          <a:lstStyle/>
          <a:p>
            <a:r>
              <a:rPr lang="en-IN" dirty="0" smtClean="0">
                <a:latin typeface="Times New Roman" panose="02020603050405020304" pitchFamily="18" charset="0"/>
                <a:cs typeface="Times New Roman" panose="02020603050405020304" pitchFamily="18" charset="0"/>
              </a:rPr>
              <a:t>Case Study: 3</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92500" lnSpcReduction="20000"/>
          </a:bodyPr>
          <a:lstStyle/>
          <a:p>
            <a:pPr algn="l"/>
            <a:r>
              <a:rPr lang="en-IN" sz="1800" dirty="0" err="1" smtClean="0">
                <a:latin typeface="Times New Roman" panose="02020603050405020304" pitchFamily="18" charset="0"/>
                <a:cs typeface="Times New Roman" panose="02020603050405020304" pitchFamily="18" charset="0"/>
              </a:rPr>
              <a:t>Sahil</a:t>
            </a:r>
            <a:r>
              <a:rPr lang="en-IN" sz="1800" dirty="0" smtClean="0">
                <a:latin typeface="Times New Roman" panose="02020603050405020304" pitchFamily="18" charset="0"/>
                <a:cs typeface="Times New Roman" panose="02020603050405020304" pitchFamily="18" charset="0"/>
              </a:rPr>
              <a:t>: 18BCS6224</a:t>
            </a:r>
          </a:p>
          <a:p>
            <a:pPr algn="l"/>
            <a:r>
              <a:rPr lang="en-IN" sz="1800" dirty="0" smtClean="0">
                <a:latin typeface="Times New Roman" panose="02020603050405020304" pitchFamily="18" charset="0"/>
                <a:cs typeface="Times New Roman" panose="02020603050405020304" pitchFamily="18" charset="0"/>
              </a:rPr>
              <a:t>Shaurya: 18BCS6092</a:t>
            </a:r>
          </a:p>
          <a:p>
            <a:pPr algn="l"/>
            <a:r>
              <a:rPr lang="en-IN" sz="1800" dirty="0" err="1" smtClean="0">
                <a:latin typeface="Times New Roman" panose="02020603050405020304" pitchFamily="18" charset="0"/>
                <a:cs typeface="Times New Roman" panose="02020603050405020304" pitchFamily="18" charset="0"/>
              </a:rPr>
              <a:t>Mayank</a:t>
            </a:r>
            <a:r>
              <a:rPr lang="en-IN" sz="1800" dirty="0" smtClean="0">
                <a:latin typeface="Times New Roman" panose="02020603050405020304" pitchFamily="18" charset="0"/>
                <a:cs typeface="Times New Roman" panose="02020603050405020304" pitchFamily="18" charset="0"/>
              </a:rPr>
              <a:t>: 18BCS6078</a:t>
            </a:r>
          </a:p>
          <a:p>
            <a:pPr algn="l"/>
            <a:r>
              <a:rPr lang="en-IN" sz="1800" dirty="0" err="1" smtClean="0">
                <a:latin typeface="Times New Roman" panose="02020603050405020304" pitchFamily="18" charset="0"/>
                <a:cs typeface="Times New Roman" panose="02020603050405020304" pitchFamily="18" charset="0"/>
              </a:rPr>
              <a:t>Raghav</a:t>
            </a:r>
            <a:r>
              <a:rPr lang="en-IN" sz="1800" dirty="0" smtClean="0">
                <a:latin typeface="Times New Roman" panose="02020603050405020304" pitchFamily="18" charset="0"/>
                <a:cs typeface="Times New Roman" panose="02020603050405020304" pitchFamily="18" charset="0"/>
              </a:rPr>
              <a:t>: 18BCS6090</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77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Linear and Logistic Regression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871989"/>
            <a:ext cx="10515600" cy="3304974"/>
          </a:xfrm>
        </p:spPr>
        <p:txBody>
          <a:bodyPr>
            <a:normAutofit/>
          </a:bodyPr>
          <a:lstStyle/>
          <a:p>
            <a:pPr algn="just"/>
            <a:r>
              <a:rPr lang="en-IN" sz="2400" dirty="0" smtClean="0">
                <a:latin typeface="Times New Roman" panose="02020603050405020304" pitchFamily="18" charset="0"/>
                <a:cs typeface="Times New Roman" panose="02020603050405020304" pitchFamily="18" charset="0"/>
              </a:rPr>
              <a:t>Creating the test and train variables and having them split in the ratio 80:20.</a:t>
            </a:r>
          </a:p>
          <a:p>
            <a:pPr algn="just"/>
            <a:r>
              <a:rPr lang="en-IN" sz="2400" dirty="0" smtClean="0">
                <a:latin typeface="Times New Roman" panose="02020603050405020304" pitchFamily="18" charset="0"/>
                <a:cs typeface="Times New Roman" panose="02020603050405020304" pitchFamily="18" charset="0"/>
              </a:rPr>
              <a:t>Fitting model on the training data using Linear Regression. </a:t>
            </a:r>
          </a:p>
          <a:p>
            <a:pPr algn="just"/>
            <a:r>
              <a:rPr lang="en-IN" sz="2400" dirty="0" smtClean="0">
                <a:latin typeface="Times New Roman" panose="02020603050405020304" pitchFamily="18" charset="0"/>
                <a:cs typeface="Times New Roman" panose="02020603050405020304" pitchFamily="18" charset="0"/>
              </a:rPr>
              <a:t>Making Predictions about Test Data.</a:t>
            </a:r>
          </a:p>
          <a:p>
            <a:pPr algn="just"/>
            <a:r>
              <a:rPr lang="en-IN" sz="2400" dirty="0" smtClean="0">
                <a:latin typeface="Times New Roman" panose="02020603050405020304" pitchFamily="18" charset="0"/>
                <a:cs typeface="Times New Roman" panose="02020603050405020304" pitchFamily="18" charset="0"/>
              </a:rPr>
              <a:t>Classifying will provide us with precision in our data. </a:t>
            </a:r>
          </a:p>
          <a:p>
            <a:pPr algn="just"/>
            <a:r>
              <a:rPr lang="en-IN" sz="2400" dirty="0" smtClean="0">
                <a:latin typeface="Times New Roman" panose="02020603050405020304" pitchFamily="18" charset="0"/>
                <a:cs typeface="Times New Roman" panose="02020603050405020304" pitchFamily="18" charset="0"/>
              </a:rPr>
              <a:t>Printing the Confusion Matrix and checking it with the predicted data value. </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488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Training Model</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596979"/>
            <a:ext cx="10515600" cy="3639825"/>
          </a:xfrm>
        </p:spPr>
        <p:txBody>
          <a:bodyPr>
            <a:normAutofit/>
          </a:bodyPr>
          <a:lstStyle/>
          <a:p>
            <a:pPr algn="just"/>
            <a:r>
              <a:rPr lang="en-IN" sz="2400" dirty="0" smtClean="0">
                <a:latin typeface="Times New Roman" panose="02020603050405020304" pitchFamily="18" charset="0"/>
                <a:cs typeface="Times New Roman" panose="02020603050405020304" pitchFamily="18" charset="0"/>
              </a:rPr>
              <a:t>Model testing on the Test data and comparison with Actual Data</a:t>
            </a:r>
          </a:p>
          <a:p>
            <a:pPr algn="just"/>
            <a:r>
              <a:rPr lang="en-IN" sz="2400" dirty="0" smtClean="0">
                <a:latin typeface="Times New Roman" panose="02020603050405020304" pitchFamily="18" charset="0"/>
                <a:cs typeface="Times New Roman" panose="02020603050405020304" pitchFamily="18" charset="0"/>
              </a:rPr>
              <a:t>Checking Predicted Data Values and Accuracy Score</a:t>
            </a:r>
          </a:p>
          <a:p>
            <a:pPr algn="just"/>
            <a:r>
              <a:rPr lang="en-IN" sz="2400" dirty="0" smtClean="0">
                <a:latin typeface="Times New Roman" panose="02020603050405020304" pitchFamily="18" charset="0"/>
                <a:cs typeface="Times New Roman" panose="02020603050405020304" pitchFamily="18" charset="0"/>
              </a:rPr>
              <a:t>Predicted data will prevent us from overfitting and </a:t>
            </a:r>
            <a:r>
              <a:rPr lang="en-IN" sz="2400" dirty="0" err="1" smtClean="0">
                <a:latin typeface="Times New Roman" panose="02020603050405020304" pitchFamily="18" charset="0"/>
                <a:cs typeface="Times New Roman" panose="02020603050405020304" pitchFamily="18" charset="0"/>
              </a:rPr>
              <a:t>underfitting</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141" y="3082879"/>
            <a:ext cx="6810801" cy="3481076"/>
          </a:xfrm>
          <a:prstGeom prst="rect">
            <a:avLst/>
          </a:prstGeom>
        </p:spPr>
      </p:pic>
    </p:spTree>
    <p:extLst>
      <p:ext uri="{BB962C8B-B14F-4D97-AF65-F5344CB8AC3E}">
        <p14:creationId xmlns:p14="http://schemas.microsoft.com/office/powerpoint/2010/main" val="1413858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Suggestions We would give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745088"/>
            <a:ext cx="9601200" cy="4346620"/>
          </a:xfrm>
        </p:spPr>
        <p:txBody>
          <a:bodyPr>
            <a:noAutofit/>
          </a:bodyPr>
          <a:lstStyle/>
          <a:p>
            <a:pPr marL="0" lvl="0" indent="0" eaLnBrk="0" fontAlgn="base" hangingPunct="0">
              <a:lnSpc>
                <a:spcPct val="100000"/>
              </a:lnSpc>
              <a:spcBef>
                <a:spcPct val="0"/>
              </a:spcBef>
              <a:spcAft>
                <a:spcPct val="0"/>
              </a:spcAft>
              <a:buNone/>
            </a:pPr>
            <a:endParaRPr kumimoji="0" lang="en-US" altLang="en-US" sz="500" b="0" i="0" u="none" strike="noStrike" cap="none" normalizeH="0" baseline="0" dirty="0" smtClean="0">
              <a:ln>
                <a:noFill/>
              </a:ln>
              <a:solidFill>
                <a:srgbClr val="D5D5D5"/>
              </a:solidFill>
              <a:effectLst/>
              <a:latin typeface="Roboto"/>
            </a:endParaRPr>
          </a:p>
          <a:p>
            <a:pPr marL="0" lvl="0" indent="0" algn="just" eaLnBrk="0" fontAlgn="base" hangingPunct="0">
              <a:lnSpc>
                <a:spcPct val="100000"/>
              </a:lnSpc>
              <a:spcBef>
                <a:spcPct val="0"/>
              </a:spcBef>
              <a:spcAft>
                <a:spcPct val="0"/>
              </a:spcAft>
              <a:buNone/>
            </a:pP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The </a:t>
            </a:r>
            <a:r>
              <a:rPr kumimoji="0" lang="en-US" altLang="en-US" sz="1400" b="0" i="0" u="none" strike="noStrike" cap="none" normalizeH="0" baseline="0" dirty="0" err="1" smtClean="0">
                <a:ln>
                  <a:noFill/>
                </a:ln>
                <a:effectLst/>
                <a:latin typeface="Times New Roman" panose="02020603050405020304" pitchFamily="18" charset="0"/>
                <a:cs typeface="Times New Roman" panose="02020603050405020304" pitchFamily="18" charset="0"/>
              </a:rPr>
              <a:t>chinese</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company </a:t>
            </a:r>
            <a:r>
              <a:rPr kumimoji="0" lang="en-US" altLang="en-US" sz="1400" b="0" i="0" u="none" strike="noStrike" cap="none" normalizeH="0" baseline="0" dirty="0" err="1" smtClean="0">
                <a:ln>
                  <a:noFill/>
                </a:ln>
                <a:effectLst/>
                <a:latin typeface="Times New Roman" panose="02020603050405020304" pitchFamily="18" charset="0"/>
                <a:cs typeface="Times New Roman" panose="02020603050405020304" pitchFamily="18" charset="0"/>
              </a:rPr>
              <a:t>Geely</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smtClean="0">
                <a:ln>
                  <a:noFill/>
                </a:ln>
                <a:effectLst/>
                <a:latin typeface="Times New Roman" panose="02020603050405020304" pitchFamily="18" charset="0"/>
                <a:cs typeface="Times New Roman" panose="02020603050405020304" pitchFamily="18" charset="0"/>
              </a:rPr>
              <a:t>Automotives</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entering the US market should consider the below listed points,</a:t>
            </a:r>
            <a:endParaRPr kumimoji="0" lang="en-US" altLang="en-US" sz="9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FontTx/>
              <a:buChar char="•"/>
            </a:pPr>
            <a:r>
              <a:rPr kumimoji="0" lang="en-US" altLang="en-US" sz="1400" b="1" i="0" u="none" strike="noStrike" cap="none" normalizeH="0" baseline="0" dirty="0" smtClean="0">
                <a:ln>
                  <a:noFill/>
                </a:ln>
                <a:effectLst/>
                <a:latin typeface="Times New Roman" panose="02020603050405020304" pitchFamily="18" charset="0"/>
                <a:cs typeface="Times New Roman" panose="02020603050405020304" pitchFamily="18" charset="0"/>
              </a:rPr>
              <a:t>Average US car price:</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13000 USD(</a:t>
            </a:r>
            <a:r>
              <a:rPr kumimoji="0" lang="en-US" altLang="en-US" sz="1400" b="0" i="0" u="none" strike="noStrike" cap="none" normalizeH="0" baseline="0" dirty="0" err="1" smtClean="0">
                <a:ln>
                  <a:noFill/>
                </a:ln>
                <a:effectLst/>
                <a:latin typeface="Times New Roman" panose="02020603050405020304" pitchFamily="18" charset="0"/>
                <a:cs typeface="Times New Roman" panose="02020603050405020304" pitchFamily="18" charset="0"/>
              </a:rPr>
              <a:t>approx</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For profitability and effective pricing of cars in this new market, the model's price predictors variables have to be regulated and balanced effectively to meet certain price levels and gain an edge over the other competitors.</a:t>
            </a:r>
            <a:b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a:r>
            <a:b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Also, keeping into account the predominating or the popular factors of a car in US market will give a better understanding of the needs and </a:t>
            </a:r>
            <a:r>
              <a:rPr kumimoji="0" lang="en-US" altLang="en-US" sz="1400" b="0" i="0" u="none" strike="noStrike" cap="none" normalizeH="0" baseline="0" dirty="0" err="1" smtClean="0">
                <a:ln>
                  <a:noFill/>
                </a:ln>
                <a:effectLst/>
                <a:latin typeface="Times New Roman" panose="02020603050405020304" pitchFamily="18" charset="0"/>
                <a:cs typeface="Times New Roman" panose="02020603050405020304" pitchFamily="18" charset="0"/>
              </a:rPr>
              <a:t>requirment</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of the citizens of USA.</a:t>
            </a:r>
          </a:p>
          <a:p>
            <a:pPr marL="0" lvl="0" indent="0" algn="just" eaLnBrk="0" fontAlgn="base" hangingPunct="0">
              <a:lnSpc>
                <a:spcPct val="100000"/>
              </a:lnSpc>
              <a:spcBef>
                <a:spcPct val="0"/>
              </a:spcBef>
              <a:spcAft>
                <a:spcPct val="0"/>
              </a:spcAft>
              <a:buNone/>
            </a:pPr>
            <a:endPar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FontTx/>
              <a:buChar char="•"/>
            </a:pPr>
            <a:r>
              <a:rPr kumimoji="0" lang="en-US" altLang="en-US" sz="1400" b="1" i="0" u="none" strike="noStrike" cap="none" normalizeH="0" baseline="0" dirty="0" err="1" smtClean="0">
                <a:ln>
                  <a:noFill/>
                </a:ln>
                <a:effectLst/>
                <a:latin typeface="Times New Roman" panose="02020603050405020304" pitchFamily="18" charset="0"/>
                <a:cs typeface="Times New Roman" panose="02020603050405020304" pitchFamily="18" charset="0"/>
              </a:rPr>
              <a:t>symboling</a:t>
            </a:r>
            <a:r>
              <a:rPr kumimoji="0" lang="en-US" altLang="en-US" sz="14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moderate (0,1)</a:t>
            </a:r>
          </a:p>
          <a:p>
            <a:pPr marL="0" lvl="0" indent="0" algn="just" eaLnBrk="0" fontAlgn="base" hangingPunct="0">
              <a:lnSpc>
                <a:spcPct val="100000"/>
              </a:lnSpc>
              <a:spcBef>
                <a:spcPct val="0"/>
              </a:spcBef>
              <a:spcAft>
                <a:spcPct val="0"/>
              </a:spcAft>
              <a:buFontTx/>
              <a:buChar char="•"/>
            </a:pPr>
            <a:r>
              <a:rPr kumimoji="0" lang="en-US" altLang="en-US" sz="1400" b="1" i="0" u="none" strike="noStrike" cap="none" normalizeH="0" baseline="0" dirty="0" err="1" smtClean="0">
                <a:ln>
                  <a:noFill/>
                </a:ln>
                <a:effectLst/>
                <a:latin typeface="Times New Roman" panose="02020603050405020304" pitchFamily="18" charset="0"/>
                <a:cs typeface="Times New Roman" panose="02020603050405020304" pitchFamily="18" charset="0"/>
              </a:rPr>
              <a:t>Carbody</a:t>
            </a:r>
            <a:r>
              <a:rPr kumimoji="0" lang="en-US" altLang="en-US" sz="14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Sedan</a:t>
            </a:r>
          </a:p>
          <a:p>
            <a:pPr marL="0" lvl="0" indent="0" algn="just" eaLnBrk="0" fontAlgn="base" hangingPunct="0">
              <a:lnSpc>
                <a:spcPct val="100000"/>
              </a:lnSpc>
              <a:spcBef>
                <a:spcPct val="0"/>
              </a:spcBef>
              <a:spcAft>
                <a:spcPct val="0"/>
              </a:spcAft>
              <a:buFontTx/>
              <a:buChar char="•"/>
            </a:pPr>
            <a:r>
              <a:rPr kumimoji="0" lang="en-US" altLang="en-US" sz="1400" b="1" i="0" u="none" strike="noStrike" cap="none" normalizeH="0" baseline="0" dirty="0" err="1" smtClean="0">
                <a:ln>
                  <a:noFill/>
                </a:ln>
                <a:effectLst/>
                <a:latin typeface="Times New Roman" panose="02020603050405020304" pitchFamily="18" charset="0"/>
                <a:cs typeface="Times New Roman" panose="02020603050405020304" pitchFamily="18" charset="0"/>
              </a:rPr>
              <a:t>fueltype</a:t>
            </a:r>
            <a:r>
              <a:rPr kumimoji="0" lang="en-US" altLang="en-US" sz="14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gas</a:t>
            </a:r>
          </a:p>
          <a:p>
            <a:pPr marL="0" lvl="0" indent="0" algn="just" eaLnBrk="0" fontAlgn="base" hangingPunct="0">
              <a:lnSpc>
                <a:spcPct val="100000"/>
              </a:lnSpc>
              <a:spcBef>
                <a:spcPct val="0"/>
              </a:spcBef>
              <a:spcAft>
                <a:spcPct val="0"/>
              </a:spcAft>
              <a:buFontTx/>
              <a:buChar char="•"/>
            </a:pPr>
            <a:r>
              <a:rPr kumimoji="0" lang="en-US" altLang="en-US" sz="1400" b="1" i="0" u="none" strike="noStrike" cap="none" normalizeH="0" baseline="0" dirty="0" smtClean="0">
                <a:ln>
                  <a:noFill/>
                </a:ln>
                <a:effectLst/>
                <a:latin typeface="Times New Roman" panose="02020603050405020304" pitchFamily="18" charset="0"/>
                <a:cs typeface="Times New Roman" panose="02020603050405020304" pitchFamily="18" charset="0"/>
              </a:rPr>
              <a:t>aspiration:</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standard</a:t>
            </a:r>
          </a:p>
          <a:p>
            <a:pPr marL="0" lvl="0" indent="0" algn="just" eaLnBrk="0" fontAlgn="base" hangingPunct="0">
              <a:lnSpc>
                <a:spcPct val="100000"/>
              </a:lnSpc>
              <a:spcBef>
                <a:spcPct val="0"/>
              </a:spcBef>
              <a:spcAft>
                <a:spcPct val="0"/>
              </a:spcAft>
              <a:buFontTx/>
              <a:buChar char="•"/>
            </a:pPr>
            <a:r>
              <a:rPr kumimoji="0" lang="en-US" altLang="en-US" sz="1400" b="1" i="0" u="none" strike="noStrike" cap="none" normalizeH="0" baseline="0" dirty="0" err="1" smtClean="0">
                <a:ln>
                  <a:noFill/>
                </a:ln>
                <a:effectLst/>
                <a:latin typeface="Times New Roman" panose="02020603050405020304" pitchFamily="18" charset="0"/>
                <a:cs typeface="Times New Roman" panose="02020603050405020304" pitchFamily="18" charset="0"/>
              </a:rPr>
              <a:t>doornumbers</a:t>
            </a:r>
            <a:r>
              <a:rPr kumimoji="0" lang="en-US" altLang="en-US" sz="14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four</a:t>
            </a:r>
          </a:p>
          <a:p>
            <a:pPr marL="0" lvl="0" indent="0" algn="just" eaLnBrk="0" fontAlgn="base" hangingPunct="0">
              <a:lnSpc>
                <a:spcPct val="100000"/>
              </a:lnSpc>
              <a:spcBef>
                <a:spcPct val="0"/>
              </a:spcBef>
              <a:spcAft>
                <a:spcPct val="0"/>
              </a:spcAft>
              <a:buFontTx/>
              <a:buChar char="•"/>
            </a:pPr>
            <a:r>
              <a:rPr kumimoji="0" lang="en-US" altLang="en-US" sz="1400" b="1" i="0" u="none" strike="noStrike" cap="none" normalizeH="0" baseline="0" dirty="0" err="1" smtClean="0">
                <a:ln>
                  <a:noFill/>
                </a:ln>
                <a:effectLst/>
                <a:latin typeface="Times New Roman" panose="02020603050405020304" pitchFamily="18" charset="0"/>
                <a:cs typeface="Times New Roman" panose="02020603050405020304" pitchFamily="18" charset="0"/>
              </a:rPr>
              <a:t>drivewheel</a:t>
            </a:r>
            <a:r>
              <a:rPr kumimoji="0" lang="en-US" altLang="en-US" sz="14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forward</a:t>
            </a:r>
          </a:p>
          <a:p>
            <a:pPr marL="0" lvl="0" indent="0" algn="just" eaLnBrk="0" fontAlgn="base" hangingPunct="0">
              <a:lnSpc>
                <a:spcPct val="100000"/>
              </a:lnSpc>
              <a:spcBef>
                <a:spcPct val="0"/>
              </a:spcBef>
              <a:spcAft>
                <a:spcPct val="0"/>
              </a:spcAft>
              <a:buFontTx/>
              <a:buChar char="•"/>
            </a:pPr>
            <a:r>
              <a:rPr kumimoji="0" lang="en-US" altLang="en-US" sz="1400" b="1" i="0" u="none" strike="noStrike" cap="none" normalizeH="0" baseline="0" dirty="0" smtClean="0">
                <a:ln>
                  <a:noFill/>
                </a:ln>
                <a:effectLst/>
                <a:latin typeface="Times New Roman" panose="02020603050405020304" pitchFamily="18" charset="0"/>
                <a:cs typeface="Times New Roman" panose="02020603050405020304" pitchFamily="18" charset="0"/>
              </a:rPr>
              <a:t>engine location:</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front</a:t>
            </a:r>
          </a:p>
          <a:p>
            <a:pPr marL="0" lvl="0" indent="0" algn="just" eaLnBrk="0" fontAlgn="base" hangingPunct="0">
              <a:lnSpc>
                <a:spcPct val="100000"/>
              </a:lnSpc>
              <a:spcBef>
                <a:spcPct val="0"/>
              </a:spcBef>
              <a:spcAft>
                <a:spcPct val="0"/>
              </a:spcAft>
              <a:buFontTx/>
              <a:buChar char="•"/>
            </a:pPr>
            <a:r>
              <a:rPr kumimoji="0" lang="en-US" altLang="en-US" sz="1400" b="1" i="0" u="none" strike="noStrike" cap="none" normalizeH="0" baseline="0" dirty="0" smtClean="0">
                <a:ln>
                  <a:noFill/>
                </a:ln>
                <a:effectLst/>
                <a:latin typeface="Times New Roman" panose="02020603050405020304" pitchFamily="18" charset="0"/>
                <a:cs typeface="Times New Roman" panose="02020603050405020304" pitchFamily="18" charset="0"/>
              </a:rPr>
              <a:t>engine type:</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smtClean="0">
                <a:ln>
                  <a:noFill/>
                </a:ln>
                <a:effectLst/>
                <a:latin typeface="Times New Roman" panose="02020603050405020304" pitchFamily="18" charset="0"/>
                <a:cs typeface="Times New Roman" panose="02020603050405020304" pitchFamily="18" charset="0"/>
              </a:rPr>
              <a:t>ohc</a:t>
            </a:r>
            <a:endPar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FontTx/>
              <a:buChar char="•"/>
            </a:pPr>
            <a:r>
              <a:rPr kumimoji="0" lang="en-US" altLang="en-US" sz="1400" b="1" i="0" u="none" strike="noStrike" cap="none" normalizeH="0" baseline="0" dirty="0" err="1" smtClean="0">
                <a:ln>
                  <a:noFill/>
                </a:ln>
                <a:effectLst/>
                <a:latin typeface="Times New Roman" panose="02020603050405020304" pitchFamily="18" charset="0"/>
                <a:cs typeface="Times New Roman" panose="02020603050405020304" pitchFamily="18" charset="0"/>
              </a:rPr>
              <a:t>cylinderNumber</a:t>
            </a:r>
            <a:r>
              <a:rPr kumimoji="0" lang="en-US" altLang="en-US" sz="14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four</a:t>
            </a:r>
          </a:p>
          <a:p>
            <a:pPr marL="0" lvl="0" indent="0" algn="just" eaLnBrk="0" fontAlgn="base" hangingPunct="0">
              <a:lnSpc>
                <a:spcPct val="100000"/>
              </a:lnSpc>
              <a:spcBef>
                <a:spcPct val="0"/>
              </a:spcBef>
              <a:spcAft>
                <a:spcPct val="0"/>
              </a:spcAft>
              <a:buFontTx/>
              <a:buChar char="•"/>
            </a:pPr>
            <a:r>
              <a:rPr kumimoji="0" lang="en-US" altLang="en-US" sz="1400" b="1" i="0" u="none" strike="noStrike" cap="none" normalizeH="0" baseline="0" dirty="0" err="1" smtClean="0">
                <a:ln>
                  <a:noFill/>
                </a:ln>
                <a:effectLst/>
                <a:latin typeface="Times New Roman" panose="02020603050405020304" pitchFamily="18" charset="0"/>
                <a:cs typeface="Times New Roman" panose="02020603050405020304" pitchFamily="18" charset="0"/>
              </a:rPr>
              <a:t>fuelSystem</a:t>
            </a: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smtClean="0">
                <a:ln>
                  <a:noFill/>
                </a:ln>
                <a:effectLst/>
                <a:latin typeface="Times New Roman" panose="02020603050405020304" pitchFamily="18" charset="0"/>
                <a:cs typeface="Times New Roman" panose="02020603050405020304" pitchFamily="18" charset="0"/>
              </a:rPr>
              <a:t>mpfi</a:t>
            </a:r>
            <a:endPar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1400" b="0" i="0" u="none" strike="noStrike" cap="none" normalizeH="0" baseline="0" dirty="0" smtClean="0">
                <a:ln>
                  <a:noFill/>
                </a:ln>
                <a:effectLst/>
                <a:latin typeface="Times New Roman" panose="02020603050405020304" pitchFamily="18" charset="0"/>
                <a:cs typeface="Times New Roman" panose="02020603050405020304" pitchFamily="18" charset="0"/>
              </a:rPr>
              <a:t>This can be used to make the appropriate changes in design, features and the price offered to the customer.</a:t>
            </a: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endParaRPr lang="en-IN" sz="500" dirty="0"/>
          </a:p>
        </p:txBody>
      </p:sp>
    </p:spTree>
    <p:extLst>
      <p:ext uri="{BB962C8B-B14F-4D97-AF65-F5344CB8AC3E}">
        <p14:creationId xmlns:p14="http://schemas.microsoft.com/office/powerpoint/2010/main" val="2299508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906886"/>
          </a:xfrm>
        </p:spPr>
        <p:txBody>
          <a:bodyPr>
            <a:normAutofit/>
          </a:bodyPr>
          <a:lstStyle/>
          <a:p>
            <a:r>
              <a:rPr lang="en-IN" sz="2800" b="1" dirty="0" smtClean="0">
                <a:latin typeface="Times New Roman" panose="02020603050405020304" pitchFamily="18" charset="0"/>
                <a:cs typeface="Times New Roman" panose="02020603050405020304" pitchFamily="18" charset="0"/>
              </a:rPr>
              <a:t>Abstract:</a:t>
            </a:r>
            <a:r>
              <a:rPr lang="en-IN" sz="28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 Chinese automobile company </a:t>
            </a:r>
            <a:r>
              <a:rPr lang="en-IN" sz="2400" dirty="0" err="1" smtClean="0">
                <a:latin typeface="Times New Roman" panose="02020603050405020304" pitchFamily="18" charset="0"/>
                <a:cs typeface="Times New Roman" panose="02020603050405020304" pitchFamily="18" charset="0"/>
              </a:rPr>
              <a:t>Geely</a:t>
            </a:r>
            <a:r>
              <a:rPr lang="en-IN" sz="2400" dirty="0" smtClean="0">
                <a:latin typeface="Times New Roman" panose="02020603050405020304" pitchFamily="18" charset="0"/>
                <a:cs typeface="Times New Roman" panose="02020603050405020304" pitchFamily="18" charset="0"/>
              </a:rPr>
              <a:t> Auto aspires to enter the US market by setting up their manufacturing unit there and producing cars locally to give competition to their US and European counterparts.</a:t>
            </a:r>
            <a:br>
              <a:rPr lang="en-IN" sz="2400" dirty="0" smtClean="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We are required to model the price of cars with the available independent variables and that will be used by the management to understand how exactly the prices vary with the independent variables. This will help them and they can accordingly manipulate the design of the cars, the business strategy etc. to</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meet certain price levels. Further, the model will be a good way for management to understand the pricing dynamics of a new market.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616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1122363"/>
            <a:ext cx="9144000" cy="912499"/>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Data Understanding</a:t>
            </a:r>
            <a:endParaRPr lang="en-IN" b="1"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p:txBody>
          <a:bodyPr>
            <a:normAutofit fontScale="62500" lnSpcReduction="20000"/>
          </a:bodyPr>
          <a:lstStyle/>
          <a:p>
            <a:pPr algn="just"/>
            <a:r>
              <a:rPr lang="en-IN" dirty="0" smtClean="0">
                <a:latin typeface="Times New Roman" panose="02020603050405020304" pitchFamily="18" charset="0"/>
                <a:cs typeface="Times New Roman" panose="02020603050405020304" pitchFamily="18" charset="0"/>
              </a:rPr>
              <a:t>We needed to do EDA on the Data provided and we found out that there were no missing values in the data. Thus, the data was completely clean. </a:t>
            </a:r>
          </a:p>
          <a:p>
            <a:pPr algn="just"/>
            <a:r>
              <a:rPr lang="en-IN" dirty="0" smtClean="0">
                <a:latin typeface="Times New Roman" panose="02020603050405020304" pitchFamily="18" charset="0"/>
                <a:cs typeface="Times New Roman" panose="02020603050405020304" pitchFamily="18" charset="0"/>
              </a:rPr>
              <a:t>We decided to have only the Company Name as the variable for building our Model. </a:t>
            </a:r>
          </a:p>
          <a:p>
            <a:pPr algn="just"/>
            <a:r>
              <a:rPr lang="en-IN" dirty="0" smtClean="0">
                <a:latin typeface="Times New Roman" panose="02020603050405020304" pitchFamily="18" charset="0"/>
                <a:cs typeface="Times New Roman" panose="02020603050405020304" pitchFamily="18" charset="0"/>
              </a:rPr>
              <a:t>Looking at the Company Names, we found that there were the same names with different spellings so, we corrected it and merged all that data. </a:t>
            </a:r>
          </a:p>
        </p:txBody>
      </p:sp>
    </p:spTree>
    <p:extLst>
      <p:ext uri="{BB962C8B-B14F-4D97-AF65-F5344CB8AC3E}">
        <p14:creationId xmlns:p14="http://schemas.microsoft.com/office/powerpoint/2010/main" val="1321117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Data Understanding and Correction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712889"/>
            <a:ext cx="9601200" cy="4997003"/>
          </a:xfrm>
        </p:spPr>
        <p:txBody>
          <a:bodyPr>
            <a:noAutofit/>
          </a:bodyPr>
          <a:lstStyle/>
          <a:p>
            <a:pPr marL="0" indent="0" algn="just">
              <a:buNone/>
            </a:pPr>
            <a:r>
              <a:rPr lang="en-IN" sz="1600" dirty="0" smtClean="0">
                <a:latin typeface="Times New Roman" panose="02020603050405020304" pitchFamily="18" charset="0"/>
                <a:cs typeface="Times New Roman" panose="02020603050405020304" pitchFamily="18" charset="0"/>
              </a:rPr>
              <a:t>We made a </a:t>
            </a:r>
            <a:r>
              <a:rPr lang="en-IN" sz="1600" dirty="0" err="1" smtClean="0">
                <a:latin typeface="Times New Roman" panose="02020603050405020304" pitchFamily="18" charset="0"/>
                <a:cs typeface="Times New Roman" panose="02020603050405020304" pitchFamily="18" charset="0"/>
              </a:rPr>
              <a:t>heatmap</a:t>
            </a:r>
            <a:r>
              <a:rPr lang="en-IN" sz="1600" dirty="0" smtClean="0">
                <a:latin typeface="Times New Roman" panose="02020603050405020304" pitchFamily="18" charset="0"/>
                <a:cs typeface="Times New Roman" panose="02020603050405020304" pitchFamily="18" charset="0"/>
              </a:rPr>
              <a:t> so that we </a:t>
            </a:r>
            <a:r>
              <a:rPr lang="en-IN" sz="1600" dirty="0">
                <a:latin typeface="Times New Roman" panose="02020603050405020304" pitchFamily="18" charset="0"/>
                <a:cs typeface="Times New Roman" panose="02020603050405020304" pitchFamily="18" charset="0"/>
              </a:rPr>
              <a:t>can have a general sense of which features are related to price. We can spot some features which has some kind of positive relationships going on with the dependent price variable </a:t>
            </a:r>
            <a:r>
              <a:rPr lang="en-IN" sz="1600" dirty="0" smtClean="0">
                <a:latin typeface="Times New Roman" panose="02020603050405020304" pitchFamily="18" charset="0"/>
                <a:cs typeface="Times New Roman" panose="02020603050405020304" pitchFamily="18" charset="0"/>
              </a:rPr>
              <a:t>like</a:t>
            </a:r>
            <a:endParaRPr lang="en-IN" sz="1600" dirty="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wheelbase</a:t>
            </a:r>
            <a:endParaRPr lang="en-IN" sz="1600" dirty="0">
              <a:latin typeface="Times New Roman" panose="02020603050405020304" pitchFamily="18" charset="0"/>
              <a:cs typeface="Times New Roman" panose="02020603050405020304" pitchFamily="18" charset="0"/>
            </a:endParaRPr>
          </a:p>
          <a:p>
            <a:pPr algn="just"/>
            <a:r>
              <a:rPr lang="en-IN" sz="1600" dirty="0" err="1" smtClean="0">
                <a:latin typeface="Times New Roman" panose="02020603050405020304" pitchFamily="18" charset="0"/>
                <a:cs typeface="Times New Roman" panose="02020603050405020304" pitchFamily="18" charset="0"/>
              </a:rPr>
              <a:t>carlength</a:t>
            </a:r>
            <a:endParaRPr lang="en-IN" sz="1600" dirty="0">
              <a:latin typeface="Times New Roman" panose="02020603050405020304" pitchFamily="18" charset="0"/>
              <a:cs typeface="Times New Roman" panose="02020603050405020304" pitchFamily="18" charset="0"/>
            </a:endParaRPr>
          </a:p>
          <a:p>
            <a:pPr algn="just"/>
            <a:r>
              <a:rPr lang="en-IN" sz="1600" dirty="0" err="1" smtClean="0">
                <a:latin typeface="Times New Roman" panose="02020603050405020304" pitchFamily="18" charset="0"/>
                <a:cs typeface="Times New Roman" panose="02020603050405020304" pitchFamily="18" charset="0"/>
              </a:rPr>
              <a:t>carwidth</a:t>
            </a:r>
            <a:endParaRPr lang="en-IN" sz="1600" dirty="0">
              <a:latin typeface="Times New Roman" panose="02020603050405020304" pitchFamily="18" charset="0"/>
              <a:cs typeface="Times New Roman" panose="02020603050405020304" pitchFamily="18" charset="0"/>
            </a:endParaRPr>
          </a:p>
          <a:p>
            <a:pPr algn="just"/>
            <a:r>
              <a:rPr lang="en-IN" sz="1600" dirty="0" err="1" smtClean="0">
                <a:latin typeface="Times New Roman" panose="02020603050405020304" pitchFamily="18" charset="0"/>
                <a:cs typeface="Times New Roman" panose="02020603050405020304" pitchFamily="18" charset="0"/>
              </a:rPr>
              <a:t>curbweight</a:t>
            </a:r>
            <a:endParaRPr lang="en-IN" sz="1600" dirty="0">
              <a:latin typeface="Times New Roman" panose="02020603050405020304" pitchFamily="18" charset="0"/>
              <a:cs typeface="Times New Roman" panose="02020603050405020304" pitchFamily="18" charset="0"/>
            </a:endParaRPr>
          </a:p>
          <a:p>
            <a:pPr algn="just"/>
            <a:r>
              <a:rPr lang="en-IN" sz="1600" dirty="0" err="1" smtClean="0">
                <a:latin typeface="Times New Roman" panose="02020603050405020304" pitchFamily="18" charset="0"/>
                <a:cs typeface="Times New Roman" panose="02020603050405020304" pitchFamily="18" charset="0"/>
              </a:rPr>
              <a:t>enginesize</a:t>
            </a:r>
            <a:endParaRPr lang="en-IN" sz="1600" dirty="0">
              <a:latin typeface="Times New Roman" panose="02020603050405020304" pitchFamily="18" charset="0"/>
              <a:cs typeface="Times New Roman" panose="02020603050405020304" pitchFamily="18" charset="0"/>
            </a:endParaRPr>
          </a:p>
          <a:p>
            <a:pPr algn="just"/>
            <a:r>
              <a:rPr lang="en-IN" sz="1600" dirty="0" err="1" smtClean="0">
                <a:latin typeface="Times New Roman" panose="02020603050405020304" pitchFamily="18" charset="0"/>
                <a:cs typeface="Times New Roman" panose="02020603050405020304" pitchFamily="18" charset="0"/>
              </a:rPr>
              <a:t>boreratio</a:t>
            </a:r>
            <a:endParaRPr lang="en-IN" sz="1600" dirty="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Horsepower</a:t>
            </a:r>
          </a:p>
          <a:p>
            <a:pPr marL="0" indent="0" algn="just">
              <a:buNone/>
            </a:pPr>
            <a:r>
              <a:rPr lang="en-IN" sz="1400" dirty="0">
                <a:latin typeface="Times New Roman" panose="02020603050405020304" pitchFamily="18" charset="0"/>
                <a:cs typeface="Times New Roman" panose="02020603050405020304" pitchFamily="18" charset="0"/>
              </a:rPr>
              <a:t/>
            </a:r>
            <a:br>
              <a:rPr lang="en-IN" sz="14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However, there are also a few variables showing a negative relationship with price variable like,</a:t>
            </a:r>
          </a:p>
          <a:p>
            <a:pPr algn="just"/>
            <a:r>
              <a:rPr lang="en-IN" sz="1600" dirty="0" err="1" smtClean="0">
                <a:latin typeface="Times New Roman" panose="02020603050405020304" pitchFamily="18" charset="0"/>
                <a:cs typeface="Times New Roman" panose="02020603050405020304" pitchFamily="18" charset="0"/>
              </a:rPr>
              <a:t>citympg</a:t>
            </a:r>
            <a:endParaRPr lang="en-IN" sz="1600" dirty="0">
              <a:latin typeface="Times New Roman" panose="02020603050405020304" pitchFamily="18" charset="0"/>
              <a:cs typeface="Times New Roman" panose="02020603050405020304" pitchFamily="18" charset="0"/>
            </a:endParaRPr>
          </a:p>
          <a:p>
            <a:pPr algn="just"/>
            <a:r>
              <a:rPr lang="en-IN" sz="1600" dirty="0" err="1" smtClean="0">
                <a:latin typeface="Times New Roman" panose="02020603050405020304" pitchFamily="18" charset="0"/>
                <a:cs typeface="Times New Roman" panose="02020603050405020304" pitchFamily="18" charset="0"/>
              </a:rPr>
              <a:t>highwaympg</a:t>
            </a:r>
            <a:endParaRPr lang="en-IN" sz="1600" dirty="0">
              <a:latin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1884252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0926" y="1957588"/>
            <a:ext cx="10515600" cy="4623515"/>
          </a:xfrm>
        </p:spPr>
        <p:txBody>
          <a:bodyPr>
            <a:normAutofit/>
          </a:bodyPr>
          <a:lstStyle/>
          <a:p>
            <a:r>
              <a:rPr lang="en-IN" sz="2000" dirty="0" smtClean="0">
                <a:latin typeface="Times New Roman" panose="02020603050405020304" pitchFamily="18" charset="0"/>
                <a:cs typeface="Times New Roman" panose="02020603050405020304" pitchFamily="18" charset="0"/>
              </a:rPr>
              <a:t>Also, at this state itself we see there is some obvious multicollinearity going on between predictor variables:</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err="1" smtClean="0">
                <a:latin typeface="Times New Roman" panose="02020603050405020304" pitchFamily="18" charset="0"/>
                <a:cs typeface="Times New Roman" panose="02020603050405020304" pitchFamily="18" charset="0"/>
              </a:rPr>
              <a:t>carlength</a:t>
            </a:r>
            <a:r>
              <a:rPr lang="en-IN" sz="2000" dirty="0" smtClean="0">
                <a:latin typeface="Times New Roman" panose="02020603050405020304" pitchFamily="18" charset="0"/>
                <a:cs typeface="Times New Roman" panose="02020603050405020304" pitchFamily="18" charset="0"/>
              </a:rPr>
              <a:t> with wheelbase, </a:t>
            </a:r>
            <a:r>
              <a:rPr lang="en-IN" sz="2000" dirty="0" err="1" smtClean="0">
                <a:latin typeface="Times New Roman" panose="02020603050405020304" pitchFamily="18" charset="0"/>
                <a:cs typeface="Times New Roman" panose="02020603050405020304" pitchFamily="18" charset="0"/>
              </a:rPr>
              <a:t>carwidth</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curbweight</a:t>
            </a: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err="1" smtClean="0">
                <a:latin typeface="Times New Roman" panose="02020603050405020304" pitchFamily="18" charset="0"/>
                <a:cs typeface="Times New Roman" panose="02020603050405020304" pitchFamily="18" charset="0"/>
              </a:rPr>
              <a:t>curbweight</a:t>
            </a:r>
            <a:r>
              <a:rPr lang="en-IN" sz="2000" dirty="0" smtClean="0">
                <a:latin typeface="Times New Roman" panose="02020603050405020304" pitchFamily="18" charset="0"/>
                <a:cs typeface="Times New Roman" panose="02020603050405020304" pitchFamily="18" charset="0"/>
              </a:rPr>
              <a:t> with </a:t>
            </a:r>
            <a:r>
              <a:rPr lang="en-IN" sz="2000" dirty="0" err="1" smtClean="0">
                <a:latin typeface="Times New Roman" panose="02020603050405020304" pitchFamily="18" charset="0"/>
                <a:cs typeface="Times New Roman" panose="02020603050405020304" pitchFamily="18" charset="0"/>
              </a:rPr>
              <a:t>enginesize</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carlength</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carwidth</a:t>
            </a:r>
            <a:r>
              <a:rPr lang="en-IN" sz="2000" dirty="0" smtClean="0">
                <a:latin typeface="Times New Roman" panose="02020603050405020304" pitchFamily="18" charset="0"/>
                <a:cs typeface="Times New Roman" panose="02020603050405020304" pitchFamily="18" charset="0"/>
              </a:rPr>
              <a:t>, wheelbase</a:t>
            </a:r>
            <a:br>
              <a:rPr lang="en-IN" sz="2000" dirty="0" smtClean="0">
                <a:latin typeface="Times New Roman" panose="02020603050405020304" pitchFamily="18" charset="0"/>
                <a:cs typeface="Times New Roman" panose="02020603050405020304" pitchFamily="18" charset="0"/>
              </a:rPr>
            </a:br>
            <a:r>
              <a:rPr lang="en-IN" sz="2000" dirty="0" err="1" smtClean="0">
                <a:latin typeface="Times New Roman" panose="02020603050405020304" pitchFamily="18" charset="0"/>
                <a:cs typeface="Times New Roman" panose="02020603050405020304" pitchFamily="18" charset="0"/>
              </a:rPr>
              <a:t>enginesize</a:t>
            </a:r>
            <a:r>
              <a:rPr lang="en-IN" sz="2000" dirty="0" smtClean="0">
                <a:latin typeface="Times New Roman" panose="02020603050405020304" pitchFamily="18" charset="0"/>
                <a:cs typeface="Times New Roman" panose="02020603050405020304" pitchFamily="18" charset="0"/>
              </a:rPr>
              <a:t> with horsepower, </a:t>
            </a:r>
            <a:r>
              <a:rPr lang="en-IN" sz="2000" dirty="0" err="1" smtClean="0">
                <a:latin typeface="Times New Roman" panose="02020603050405020304" pitchFamily="18" charset="0"/>
                <a:cs typeface="Times New Roman" panose="02020603050405020304" pitchFamily="18" charset="0"/>
              </a:rPr>
              <a:t>crubweight</a:t>
            </a:r>
            <a:r>
              <a:rPr lang="en-IN" sz="2000" dirty="0" smtClean="0">
                <a:latin typeface="Times New Roman" panose="02020603050405020304" pitchFamily="18" charset="0"/>
                <a:cs typeface="Times New Roman" panose="02020603050405020304" pitchFamily="18" charset="0"/>
              </a:rPr>
              <a:t> and </a:t>
            </a:r>
            <a:r>
              <a:rPr lang="en-IN" sz="2000" dirty="0" err="1" smtClean="0">
                <a:latin typeface="Times New Roman" panose="02020603050405020304" pitchFamily="18" charset="0"/>
                <a:cs typeface="Times New Roman" panose="02020603050405020304" pitchFamily="18" charset="0"/>
              </a:rPr>
              <a:t>dimestions</a:t>
            </a:r>
            <a:r>
              <a:rPr lang="en-IN" sz="2000" dirty="0" smtClean="0">
                <a:latin typeface="Times New Roman" panose="02020603050405020304" pitchFamily="18" charset="0"/>
                <a:cs typeface="Times New Roman" panose="02020603050405020304" pitchFamily="18" charset="0"/>
              </a:rPr>
              <a:t> of car</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highway and city mpg's are highly correlated with a </a:t>
            </a:r>
            <a:r>
              <a:rPr lang="en-IN" sz="2000" dirty="0" err="1" smtClean="0">
                <a:latin typeface="Times New Roman" panose="02020603050405020304" pitchFamily="18" charset="0"/>
                <a:cs typeface="Times New Roman" panose="02020603050405020304" pitchFamily="18" charset="0"/>
              </a:rPr>
              <a:t>pearson</a:t>
            </a:r>
            <a:r>
              <a:rPr lang="en-IN" sz="2000" dirty="0" smtClean="0">
                <a:latin typeface="Times New Roman" panose="02020603050405020304" pitchFamily="18" charset="0"/>
                <a:cs typeface="Times New Roman" panose="02020603050405020304" pitchFamily="18" charset="0"/>
              </a:rPr>
              <a:t> r </a:t>
            </a:r>
            <a:r>
              <a:rPr lang="en-IN" sz="2000" dirty="0" err="1" smtClean="0">
                <a:latin typeface="Times New Roman" panose="02020603050405020304" pitchFamily="18" charset="0"/>
                <a:cs typeface="Times New Roman" panose="02020603050405020304" pitchFamily="18" charset="0"/>
              </a:rPr>
              <a:t>cofficieant</a:t>
            </a:r>
            <a:r>
              <a:rPr lang="en-IN" sz="2000" dirty="0" smtClean="0">
                <a:latin typeface="Times New Roman" panose="02020603050405020304" pitchFamily="18" charset="0"/>
                <a:cs typeface="Times New Roman" panose="02020603050405020304" pitchFamily="18" charset="0"/>
              </a:rPr>
              <a:t> of 0.97. </a:t>
            </a:r>
            <a:br>
              <a:rPr lang="en-IN" sz="2000"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We might choose to drop anyone of these.</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906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584" y="183450"/>
            <a:ext cx="10071278" cy="6552548"/>
          </a:xfrm>
          <a:prstGeom prst="rect">
            <a:avLst/>
          </a:prstGeom>
        </p:spPr>
      </p:pic>
    </p:spTree>
    <p:extLst>
      <p:ext uri="{BB962C8B-B14F-4D97-AF65-F5344CB8AC3E}">
        <p14:creationId xmlns:p14="http://schemas.microsoft.com/office/powerpoint/2010/main" val="3071441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2948"/>
          </a:xfrm>
        </p:spPr>
        <p:txBody>
          <a:bodyPr>
            <a:noAutofit/>
          </a:bodyPr>
          <a:lstStyle/>
          <a:p>
            <a:r>
              <a:rPr lang="en-IN" sz="2000" dirty="0" smtClean="0">
                <a:latin typeface="Times New Roman" panose="02020603050405020304" pitchFamily="18" charset="0"/>
                <a:cs typeface="Times New Roman" panose="02020603050405020304" pitchFamily="18" charset="0"/>
              </a:rPr>
              <a:t>After the Heat Map, we defined all the variables as labels and plotted bar graphs between all the </a:t>
            </a:r>
            <a:r>
              <a:rPr lang="en-IN" sz="2000" dirty="0" err="1" smtClean="0">
                <a:latin typeface="Times New Roman" panose="02020603050405020304" pitchFamily="18" charset="0"/>
                <a:cs typeface="Times New Roman" panose="02020603050405020304" pitchFamily="18" charset="0"/>
              </a:rPr>
              <a:t>relationary</a:t>
            </a:r>
            <a:r>
              <a:rPr lang="en-IN" sz="2000" dirty="0" smtClean="0">
                <a:latin typeface="Times New Roman" panose="02020603050405020304" pitchFamily="18" charset="0"/>
                <a:cs typeface="Times New Roman" panose="02020603050405020304" pitchFamily="18" charset="0"/>
              </a:rPr>
              <a:t> labels. </a:t>
            </a:r>
            <a:br>
              <a:rPr lang="en-IN" sz="2000"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With the help of that, We identified some </a:t>
            </a:r>
            <a:r>
              <a:rPr lang="en-IN" sz="2000" dirty="0">
                <a:latin typeface="Times New Roman" panose="02020603050405020304" pitchFamily="18" charset="0"/>
                <a:cs typeface="Times New Roman" panose="02020603050405020304" pitchFamily="18" charset="0"/>
              </a:rPr>
              <a:t>of the car </a:t>
            </a:r>
            <a:r>
              <a:rPr lang="en-IN" sz="2000" b="1" dirty="0">
                <a:latin typeface="Times New Roman" panose="02020603050405020304" pitchFamily="18" charset="0"/>
                <a:cs typeface="Times New Roman" panose="02020603050405020304" pitchFamily="18" charset="0"/>
              </a:rPr>
              <a:t>features that are predominant</a:t>
            </a:r>
            <a:r>
              <a:rPr lang="en-IN" sz="2000" dirty="0">
                <a:latin typeface="Times New Roman" panose="02020603050405020304" pitchFamily="18" charset="0"/>
                <a:cs typeface="Times New Roman" panose="02020603050405020304" pitchFamily="18" charset="0"/>
              </a:rPr>
              <a:t> in the US Automobile Market, </a:t>
            </a:r>
            <a:r>
              <a:rPr lang="en-IN" sz="2000" dirty="0" err="1">
                <a:latin typeface="Times New Roman" panose="02020603050405020304" pitchFamily="18" charset="0"/>
                <a:cs typeface="Times New Roman" panose="02020603050405020304" pitchFamily="18" charset="0"/>
              </a:rPr>
              <a:t>Geely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Automotives</a:t>
            </a:r>
            <a:r>
              <a:rPr lang="en-IN" sz="2000" dirty="0">
                <a:latin typeface="Times New Roman" panose="02020603050405020304" pitchFamily="18" charset="0"/>
                <a:cs typeface="Times New Roman" panose="02020603050405020304" pitchFamily="18" charset="0"/>
              </a:rPr>
              <a:t> can consider these facts to full fill the market dominant needs and make the needed changes to their manufacturing line. These features are</a:t>
            </a:r>
            <a:r>
              <a:rPr lang="en-IN" sz="2000" dirty="0" smtClean="0">
                <a:latin typeface="Times New Roman" panose="02020603050405020304" pitchFamily="18" charset="0"/>
                <a:cs typeface="Times New Roman" panose="02020603050405020304" pitchFamily="18" charset="0"/>
              </a:rPr>
              <a:t>:</a:t>
            </a:r>
            <a:br>
              <a:rPr lang="en-IN" sz="2000"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b="1" dirty="0" err="1">
                <a:latin typeface="Times New Roman" panose="02020603050405020304" pitchFamily="18" charset="0"/>
                <a:cs typeface="Times New Roman" panose="02020603050405020304" pitchFamily="18" charset="0"/>
              </a:rPr>
              <a:t>symboling</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moderate (0,1)</a:t>
            </a:r>
            <a:br>
              <a:rPr lang="en-IN" sz="2000" dirty="0">
                <a:latin typeface="Times New Roman" panose="02020603050405020304" pitchFamily="18" charset="0"/>
                <a:cs typeface="Times New Roman" panose="02020603050405020304" pitchFamily="18" charset="0"/>
              </a:rPr>
            </a:br>
            <a:r>
              <a:rPr lang="en-IN" sz="2000" b="1" dirty="0" err="1">
                <a:latin typeface="Times New Roman" panose="02020603050405020304" pitchFamily="18" charset="0"/>
                <a:cs typeface="Times New Roman" panose="02020603050405020304" pitchFamily="18" charset="0"/>
              </a:rPr>
              <a:t>Carbody</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Sedan</a:t>
            </a:r>
            <a:br>
              <a:rPr lang="en-IN" sz="2000" dirty="0">
                <a:latin typeface="Times New Roman" panose="02020603050405020304" pitchFamily="18" charset="0"/>
                <a:cs typeface="Times New Roman" panose="02020603050405020304" pitchFamily="18" charset="0"/>
              </a:rPr>
            </a:br>
            <a:r>
              <a:rPr lang="en-IN" sz="2000" b="1" dirty="0" err="1">
                <a:latin typeface="Times New Roman" panose="02020603050405020304" pitchFamily="18" charset="0"/>
                <a:cs typeface="Times New Roman" panose="02020603050405020304" pitchFamily="18" charset="0"/>
              </a:rPr>
              <a:t>fueltype</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gas</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aspiration:</a:t>
            </a:r>
            <a:r>
              <a:rPr lang="en-IN" sz="2000" dirty="0">
                <a:latin typeface="Times New Roman" panose="02020603050405020304" pitchFamily="18" charset="0"/>
                <a:cs typeface="Times New Roman" panose="02020603050405020304" pitchFamily="18" charset="0"/>
              </a:rPr>
              <a:t> standard</a:t>
            </a:r>
            <a:br>
              <a:rPr lang="en-IN" sz="2000" dirty="0">
                <a:latin typeface="Times New Roman" panose="02020603050405020304" pitchFamily="18" charset="0"/>
                <a:cs typeface="Times New Roman" panose="02020603050405020304" pitchFamily="18" charset="0"/>
              </a:rPr>
            </a:br>
            <a:r>
              <a:rPr lang="en-IN" sz="2000" b="1" dirty="0" err="1">
                <a:latin typeface="Times New Roman" panose="02020603050405020304" pitchFamily="18" charset="0"/>
                <a:cs typeface="Times New Roman" panose="02020603050405020304" pitchFamily="18" charset="0"/>
              </a:rPr>
              <a:t>doornumbers</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four</a:t>
            </a:r>
            <a:br>
              <a:rPr lang="en-IN" sz="2000" dirty="0">
                <a:latin typeface="Times New Roman" panose="02020603050405020304" pitchFamily="18" charset="0"/>
                <a:cs typeface="Times New Roman" panose="02020603050405020304" pitchFamily="18" charset="0"/>
              </a:rPr>
            </a:br>
            <a:r>
              <a:rPr lang="en-IN" sz="2000" b="1" dirty="0" err="1">
                <a:latin typeface="Times New Roman" panose="02020603050405020304" pitchFamily="18" charset="0"/>
                <a:cs typeface="Times New Roman" panose="02020603050405020304" pitchFamily="18" charset="0"/>
              </a:rPr>
              <a:t>drivewheel</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forward</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engine location:</a:t>
            </a:r>
            <a:r>
              <a:rPr lang="en-IN" sz="2000" dirty="0">
                <a:latin typeface="Times New Roman" panose="02020603050405020304" pitchFamily="18" charset="0"/>
                <a:cs typeface="Times New Roman" panose="02020603050405020304" pitchFamily="18" charset="0"/>
              </a:rPr>
              <a:t> front</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engine type: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ohc</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b="1" dirty="0" err="1">
                <a:latin typeface="Times New Roman" panose="02020603050405020304" pitchFamily="18" charset="0"/>
                <a:cs typeface="Times New Roman" panose="02020603050405020304" pitchFamily="18" charset="0"/>
              </a:rPr>
              <a:t>cylinderNumber</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four</a:t>
            </a:r>
            <a:br>
              <a:rPr lang="en-IN" sz="2000" dirty="0">
                <a:latin typeface="Times New Roman" panose="02020603050405020304" pitchFamily="18" charset="0"/>
                <a:cs typeface="Times New Roman" panose="02020603050405020304" pitchFamily="18" charset="0"/>
              </a:rPr>
            </a:br>
            <a:r>
              <a:rPr lang="en-IN" sz="2000" b="1" dirty="0" err="1">
                <a:latin typeface="Times New Roman" panose="02020603050405020304" pitchFamily="18" charset="0"/>
                <a:cs typeface="Times New Roman" panose="02020603050405020304" pitchFamily="18" charset="0"/>
              </a:rPr>
              <a:t>fuelSystem</a:t>
            </a:r>
            <a:r>
              <a:rPr lang="en-IN" sz="2000" dirty="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mpfi</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We </a:t>
            </a:r>
            <a:r>
              <a:rPr lang="en-IN" sz="2000" dirty="0" smtClean="0">
                <a:latin typeface="Times New Roman" panose="02020603050405020304" pitchFamily="18" charset="0"/>
                <a:cs typeface="Times New Roman" panose="02020603050405020304" pitchFamily="18" charset="0"/>
              </a:rPr>
              <a:t>saw that</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TOYOTA</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was </a:t>
            </a:r>
            <a:r>
              <a:rPr lang="en-IN" sz="2000" dirty="0">
                <a:latin typeface="Times New Roman" panose="02020603050405020304" pitchFamily="18" charset="0"/>
                <a:cs typeface="Times New Roman" panose="02020603050405020304" pitchFamily="18" charset="0"/>
              </a:rPr>
              <a:t>the most popular company in America at 15.6% </a:t>
            </a:r>
            <a:r>
              <a:rPr lang="en-IN" sz="2000" dirty="0" smtClean="0">
                <a:latin typeface="Times New Roman" panose="02020603050405020304" pitchFamily="18" charset="0"/>
                <a:cs typeface="Times New Roman" panose="02020603050405020304" pitchFamily="18" charset="0"/>
              </a:rPr>
              <a:t>followed </a:t>
            </a:r>
            <a:r>
              <a:rPr lang="en-IN" sz="2000" dirty="0">
                <a:latin typeface="Times New Roman" panose="02020603050405020304" pitchFamily="18" charset="0"/>
                <a:cs typeface="Times New Roman" panose="02020603050405020304" pitchFamily="18" charset="0"/>
              </a:rPr>
              <a:t>by </a:t>
            </a:r>
            <a:r>
              <a:rPr lang="en-IN" sz="2000" b="1" dirty="0">
                <a:latin typeface="Times New Roman" panose="02020603050405020304" pitchFamily="18" charset="0"/>
                <a:cs typeface="Times New Roman" panose="02020603050405020304" pitchFamily="18" charset="0"/>
              </a:rPr>
              <a:t>Nissan</a:t>
            </a:r>
            <a:r>
              <a:rPr lang="en-IN" sz="2000" dirty="0">
                <a:latin typeface="Times New Roman" panose="02020603050405020304" pitchFamily="18" charset="0"/>
                <a:cs typeface="Times New Roman" panose="02020603050405020304" pitchFamily="18" charset="0"/>
              </a:rPr>
              <a:t> and </a:t>
            </a:r>
            <a:r>
              <a:rPr lang="en-IN" sz="2000" b="1" dirty="0" smtClean="0">
                <a:latin typeface="Times New Roman" panose="02020603050405020304" pitchFamily="18" charset="0"/>
                <a:cs typeface="Times New Roman" panose="02020603050405020304" pitchFamily="18" charset="0"/>
              </a:rPr>
              <a:t>Mazda.</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158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90199"/>
          </a:xfrm>
        </p:spPr>
        <p:txBody>
          <a:bodyPr>
            <a:normAutofit fontScale="90000"/>
          </a:bodyPr>
          <a:lstStyle/>
          <a:p>
            <a:r>
              <a:rPr lang="en-IN" sz="2000" dirty="0" smtClean="0">
                <a:latin typeface="Times New Roman" panose="02020603050405020304" pitchFamily="18" charset="0"/>
                <a:cs typeface="Times New Roman" panose="02020603050405020304" pitchFamily="18" charset="0"/>
              </a:rPr>
              <a:t>After that we plotted Boxplots and found out the Average price of U.S. cars.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Average US car price: 13276.710570731706 </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The Top Prices for Companies are:</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Jaguar- </a:t>
            </a:r>
            <a:r>
              <a:rPr lang="en-IN" sz="2000" dirty="0">
                <a:latin typeface="Times New Roman" panose="02020603050405020304" pitchFamily="18" charset="0"/>
                <a:cs typeface="Times New Roman" panose="02020603050405020304" pitchFamily="18" charset="0"/>
              </a:rPr>
              <a:t>34600.000000 </a:t>
            </a: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Buick- 33647.000000</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Porsche- </a:t>
            </a:r>
            <a:r>
              <a:rPr lang="en-IN" sz="2000" dirty="0">
                <a:latin typeface="Times New Roman" panose="02020603050405020304" pitchFamily="18" charset="0"/>
                <a:cs typeface="Times New Roman" panose="02020603050405020304" pitchFamily="18" charset="0"/>
              </a:rPr>
              <a:t>31400.500000 </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BMW- </a:t>
            </a:r>
            <a:r>
              <a:rPr lang="en-IN" sz="2000" dirty="0">
                <a:latin typeface="Times New Roman" panose="02020603050405020304" pitchFamily="18" charset="0"/>
                <a:cs typeface="Times New Roman" panose="02020603050405020304" pitchFamily="18" charset="0"/>
              </a:rPr>
              <a:t>26118.750000 </a:t>
            </a: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Volvo- 18063.181818</a:t>
            </a:r>
            <a:r>
              <a:rPr lang="en-IN" sz="1600" dirty="0" smtClean="0"/>
              <a:t/>
            </a:r>
            <a:br>
              <a:rPr lang="en-IN" sz="1600" dirty="0" smtClean="0"/>
            </a:br>
            <a:r>
              <a:rPr lang="en-IN" sz="1600" dirty="0"/>
              <a:t/>
            </a:r>
            <a:br>
              <a:rPr lang="en-IN" sz="1600" dirty="0"/>
            </a:br>
            <a:endParaRPr lang="en-IN"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928" y="3155324"/>
            <a:ext cx="6166143" cy="3196327"/>
          </a:xfrm>
          <a:prstGeom prst="rect">
            <a:avLst/>
          </a:prstGeom>
        </p:spPr>
      </p:pic>
    </p:spTree>
    <p:extLst>
      <p:ext uri="{BB962C8B-B14F-4D97-AF65-F5344CB8AC3E}">
        <p14:creationId xmlns:p14="http://schemas.microsoft.com/office/powerpoint/2010/main" val="161857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224270" y="502276"/>
            <a:ext cx="6443730" cy="1101614"/>
          </a:xfrm>
        </p:spPr>
        <p:txBody>
          <a:bodyPr/>
          <a:lstStyle/>
          <a:p>
            <a:r>
              <a:rPr lang="en-IN" sz="4400" b="1" dirty="0" smtClean="0">
                <a:latin typeface="Times New Roman" panose="02020603050405020304" pitchFamily="18" charset="0"/>
                <a:cs typeface="Times New Roman" panose="02020603050405020304" pitchFamily="18" charset="0"/>
              </a:rPr>
              <a:t>Outlier’s Treatment</a:t>
            </a:r>
            <a:endParaRPr lang="en-IN" sz="4400" b="1"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a:xfrm>
            <a:off x="1524000" y="2137893"/>
            <a:ext cx="9144000" cy="4353059"/>
          </a:xfrm>
        </p:spPr>
        <p:txBody>
          <a:bodyPr>
            <a:normAutofit/>
          </a:bodyPr>
          <a:lstStyle/>
          <a:p>
            <a:pPr algn="just"/>
            <a:r>
              <a:rPr lang="en-IN" dirty="0" smtClean="0"/>
              <a:t>In this, we </a:t>
            </a:r>
            <a:r>
              <a:rPr lang="en-IN" dirty="0"/>
              <a:t>see Compression ratio , price, horsepower have skewed </a:t>
            </a:r>
            <a:r>
              <a:rPr lang="en-IN" dirty="0" smtClean="0"/>
              <a:t>distribution with each other. </a:t>
            </a:r>
          </a:p>
          <a:p>
            <a:endParaRPr lang="en-IN" dirty="0"/>
          </a:p>
          <a:p>
            <a:endParaRPr lang="en-IN" dirty="0"/>
          </a:p>
          <a:p>
            <a:endParaRPr lang="en-IN" dirty="0" smtClean="0"/>
          </a:p>
          <a:p>
            <a:endParaRPr lang="en-IN" dirty="0"/>
          </a:p>
          <a:p>
            <a:endParaRPr lang="en-IN" dirty="0" smtClean="0"/>
          </a:p>
          <a:p>
            <a:pPr algn="just"/>
            <a:r>
              <a:rPr lang="en-IN" dirty="0" smtClean="0">
                <a:latin typeface="Times New Roman" panose="02020603050405020304" pitchFamily="18" charset="0"/>
                <a:cs typeface="Times New Roman" panose="02020603050405020304" pitchFamily="18" charset="0"/>
              </a:rPr>
              <a:t>From </a:t>
            </a:r>
            <a:r>
              <a:rPr lang="en-IN" dirty="0">
                <a:latin typeface="Times New Roman" panose="02020603050405020304" pitchFamily="18" charset="0"/>
                <a:cs typeface="Times New Roman" panose="02020603050405020304" pitchFamily="18" charset="0"/>
              </a:rPr>
              <a:t>each of these variables we take out </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value lying farther than 90% for compression due to fact it is most skewed and 95% for those which are </a:t>
            </a:r>
            <a:r>
              <a:rPr lang="en-IN" dirty="0" err="1">
                <a:latin typeface="Times New Roman" panose="02020603050405020304" pitchFamily="18" charset="0"/>
                <a:cs typeface="Times New Roman" panose="02020603050405020304" pitchFamily="18" charset="0"/>
              </a:rPr>
              <a:t>slighly</a:t>
            </a:r>
            <a:r>
              <a:rPr lang="en-IN" dirty="0">
                <a:latin typeface="Times New Roman" panose="02020603050405020304" pitchFamily="18" charset="0"/>
                <a:cs typeface="Times New Roman" panose="02020603050405020304" pitchFamily="18" charset="0"/>
              </a:rPr>
              <a:t> less </a:t>
            </a:r>
            <a:r>
              <a:rPr lang="en-IN" dirty="0" smtClean="0">
                <a:latin typeface="Times New Roman" panose="02020603050405020304" pitchFamily="18" charset="0"/>
                <a:cs typeface="Times New Roman" panose="02020603050405020304" pitchFamily="18" charset="0"/>
              </a:rPr>
              <a:t>skewed.</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581" y="3086784"/>
            <a:ext cx="5491168" cy="1704156"/>
          </a:xfrm>
          <a:prstGeom prst="rect">
            <a:avLst/>
          </a:prstGeom>
        </p:spPr>
      </p:pic>
    </p:spTree>
    <p:extLst>
      <p:ext uri="{BB962C8B-B14F-4D97-AF65-F5344CB8AC3E}">
        <p14:creationId xmlns:p14="http://schemas.microsoft.com/office/powerpoint/2010/main" val="1473510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62</TotalTime>
  <Words>404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Franklin Gothic Book</vt:lpstr>
      <vt:lpstr>Roboto</vt:lpstr>
      <vt:lpstr>Times New Roman</vt:lpstr>
      <vt:lpstr>Crop</vt:lpstr>
      <vt:lpstr>Case Study: 3</vt:lpstr>
      <vt:lpstr>Abstract: A Chinese automobile company Geely Auto aspires to enter the US market by setting up their manufacturing unit there and producing cars locally to give competition to their US and European counterparts.    We are required to model the price of cars with the available independent variables and that will be used by the management to understand how exactly the prices vary with the independent variables. This will help them and they can accordingly manipulate the design of the cars, the business strategy etc. to meet certain price levels. Further, the model will be a good way for management to understand the pricing dynamics of a new market.</vt:lpstr>
      <vt:lpstr>Data Understanding</vt:lpstr>
      <vt:lpstr>Data Understanding and Correction</vt:lpstr>
      <vt:lpstr>Also, at this state itself we see there is some obvious multicollinearity going on between predictor variables:  carlength with wheelbase, carwidth, curbweight curbweight with enginesize, carlength, carwidth, wheelbase enginesize with horsepower, crubweight and dimestions of car highway and city mpg's are highly correlated with a pearson r cofficieant of 0.97.   We might choose to drop anyone of these.  </vt:lpstr>
      <vt:lpstr>PowerPoint Presentation</vt:lpstr>
      <vt:lpstr>After the Heat Map, we defined all the variables as labels and plotted bar graphs between all the relationary labels.   With the help of that, We identified some of the car features that are predominant in the US Automobile Market, Geely Automotives can consider these facts to full fill the market dominant needs and make the needed changes to their manufacturing line. These features are:  symboling: moderate (0,1) Carbody: Sedan fueltype: gas aspiration: standard doornumbers: four drivewheel: forward engine location: front engine type: ohc cylinderNumber: four fuelSystem: mpfi  We saw that TOYOTA  was the most popular company in America at 15.6% followed by Nissan and Mazda. </vt:lpstr>
      <vt:lpstr>After that we plotted Boxplots and found out the Average price of U.S. cars.   Average US car price: 13276.710570731706  The Top Prices for Companies are:  Jaguar- 34600.000000  Buick- 33647.000000 Porsche- 31400.500000  BMW- 26118.750000  Volvo- 18063.181818  </vt:lpstr>
      <vt:lpstr>Outlier’s Treatment</vt:lpstr>
      <vt:lpstr>Linear and Logistic Regression</vt:lpstr>
      <vt:lpstr>Training Model</vt:lpstr>
      <vt:lpstr>Suggestions We would give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3</dc:title>
  <dc:creator>Shaurya Gulati</dc:creator>
  <cp:lastModifiedBy>Shaurya Gulati</cp:lastModifiedBy>
  <cp:revision>9</cp:revision>
  <dcterms:created xsi:type="dcterms:W3CDTF">2020-04-12T17:05:23Z</dcterms:created>
  <dcterms:modified xsi:type="dcterms:W3CDTF">2020-04-12T18:08:06Z</dcterms:modified>
</cp:coreProperties>
</file>