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4" r:id="rId1"/>
  </p:sldMasterIdLst>
  <p:sldIdLst>
    <p:sldId id="256" r:id="rId2"/>
    <p:sldId id="265" r:id="rId3"/>
    <p:sldId id="258" r:id="rId4"/>
    <p:sldId id="259" r:id="rId5"/>
    <p:sldId id="260" r:id="rId6"/>
    <p:sldId id="261" r:id="rId7"/>
    <p:sldId id="262" r:id="rId8"/>
    <p:sldId id="264" r:id="rId9"/>
    <p:sldId id="267" r:id="rId10"/>
    <p:sldId id="269" r:id="rId11"/>
    <p:sldId id="270"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2BDF5DA-BAF0-4DF3-9011-D3518489810C}" type="datetimeFigureOut">
              <a:rPr lang="en-IN" smtClean="0"/>
              <a:t>31-10-2023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6DEFB905-430F-454F-ADF8-0D99BFF00404}" type="slidenum">
              <a:rPr lang="en-IN" smtClean="0"/>
              <a:t>‹#›</a:t>
            </a:fld>
            <a:endParaRPr lang="en-IN"/>
          </a:p>
        </p:txBody>
      </p:sp>
    </p:spTree>
    <p:extLst>
      <p:ext uri="{BB962C8B-B14F-4D97-AF65-F5344CB8AC3E}">
        <p14:creationId xmlns:p14="http://schemas.microsoft.com/office/powerpoint/2010/main" val="2084559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BDF5DA-BAF0-4DF3-9011-D3518489810C}"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EFB905-430F-454F-ADF8-0D99BFF00404}" type="slidenum">
              <a:rPr lang="en-IN" smtClean="0"/>
              <a:t>‹#›</a:t>
            </a:fld>
            <a:endParaRPr lang="en-IN"/>
          </a:p>
        </p:txBody>
      </p:sp>
    </p:spTree>
    <p:extLst>
      <p:ext uri="{BB962C8B-B14F-4D97-AF65-F5344CB8AC3E}">
        <p14:creationId xmlns:p14="http://schemas.microsoft.com/office/powerpoint/2010/main" val="266453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2BDF5DA-BAF0-4DF3-9011-D3518489810C}" type="datetimeFigureOut">
              <a:rPr lang="en-IN" smtClean="0"/>
              <a:t>31-10-2023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DEFB905-430F-454F-ADF8-0D99BFF00404}" type="slidenum">
              <a:rPr lang="en-IN" smtClean="0"/>
              <a:t>‹#›</a:t>
            </a:fld>
            <a:endParaRPr lang="en-IN"/>
          </a:p>
        </p:txBody>
      </p:sp>
    </p:spTree>
    <p:extLst>
      <p:ext uri="{BB962C8B-B14F-4D97-AF65-F5344CB8AC3E}">
        <p14:creationId xmlns:p14="http://schemas.microsoft.com/office/powerpoint/2010/main" val="32243844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2BDF5DA-BAF0-4DF3-9011-D3518489810C}" type="datetimeFigureOut">
              <a:rPr lang="en-IN" smtClean="0"/>
              <a:t>31-10-2023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DEFB905-430F-454F-ADF8-0D99BFF00404}"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7196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2BDF5DA-BAF0-4DF3-9011-D3518489810C}" type="datetimeFigureOut">
              <a:rPr lang="en-IN" smtClean="0"/>
              <a:t>31-10-2023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DEFB905-430F-454F-ADF8-0D99BFF00404}" type="slidenum">
              <a:rPr lang="en-IN" smtClean="0"/>
              <a:t>‹#›</a:t>
            </a:fld>
            <a:endParaRPr lang="en-IN"/>
          </a:p>
        </p:txBody>
      </p:sp>
    </p:spTree>
    <p:extLst>
      <p:ext uri="{BB962C8B-B14F-4D97-AF65-F5344CB8AC3E}">
        <p14:creationId xmlns:p14="http://schemas.microsoft.com/office/powerpoint/2010/main" val="2819041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2BDF5DA-BAF0-4DF3-9011-D3518489810C}" type="datetimeFigureOut">
              <a:rPr lang="en-IN" smtClean="0"/>
              <a:t>31-10-2023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EFB905-430F-454F-ADF8-0D99BFF00404}" type="slidenum">
              <a:rPr lang="en-IN" smtClean="0"/>
              <a:t>‹#›</a:t>
            </a:fld>
            <a:endParaRPr lang="en-IN"/>
          </a:p>
        </p:txBody>
      </p:sp>
    </p:spTree>
    <p:extLst>
      <p:ext uri="{BB962C8B-B14F-4D97-AF65-F5344CB8AC3E}">
        <p14:creationId xmlns:p14="http://schemas.microsoft.com/office/powerpoint/2010/main" val="2454965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2BDF5DA-BAF0-4DF3-9011-D3518489810C}" type="datetimeFigureOut">
              <a:rPr lang="en-IN" smtClean="0"/>
              <a:t>31-10-2023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EFB905-430F-454F-ADF8-0D99BFF00404}" type="slidenum">
              <a:rPr lang="en-IN" smtClean="0"/>
              <a:t>‹#›</a:t>
            </a:fld>
            <a:endParaRPr lang="en-IN"/>
          </a:p>
        </p:txBody>
      </p:sp>
    </p:spTree>
    <p:extLst>
      <p:ext uri="{BB962C8B-B14F-4D97-AF65-F5344CB8AC3E}">
        <p14:creationId xmlns:p14="http://schemas.microsoft.com/office/powerpoint/2010/main" val="40332163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BDF5DA-BAF0-4DF3-9011-D3518489810C}"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EFB905-430F-454F-ADF8-0D99BFF00404}" type="slidenum">
              <a:rPr lang="en-IN" smtClean="0"/>
              <a:t>‹#›</a:t>
            </a:fld>
            <a:endParaRPr lang="en-IN"/>
          </a:p>
        </p:txBody>
      </p:sp>
    </p:spTree>
    <p:extLst>
      <p:ext uri="{BB962C8B-B14F-4D97-AF65-F5344CB8AC3E}">
        <p14:creationId xmlns:p14="http://schemas.microsoft.com/office/powerpoint/2010/main" val="41190514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2BDF5DA-BAF0-4DF3-9011-D3518489810C}" type="datetimeFigureOut">
              <a:rPr lang="en-IN" smtClean="0"/>
              <a:t>31-10-2023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6DEFB905-430F-454F-ADF8-0D99BFF00404}" type="slidenum">
              <a:rPr lang="en-IN" smtClean="0"/>
              <a:t>‹#›</a:t>
            </a:fld>
            <a:endParaRPr lang="en-IN"/>
          </a:p>
        </p:txBody>
      </p:sp>
    </p:spTree>
    <p:extLst>
      <p:ext uri="{BB962C8B-B14F-4D97-AF65-F5344CB8AC3E}">
        <p14:creationId xmlns:p14="http://schemas.microsoft.com/office/powerpoint/2010/main" val="532175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BDF5DA-BAF0-4DF3-9011-D3518489810C}"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EFB905-430F-454F-ADF8-0D99BFF00404}" type="slidenum">
              <a:rPr lang="en-IN" smtClean="0"/>
              <a:t>‹#›</a:t>
            </a:fld>
            <a:endParaRPr lang="en-IN"/>
          </a:p>
        </p:txBody>
      </p:sp>
    </p:spTree>
    <p:extLst>
      <p:ext uri="{BB962C8B-B14F-4D97-AF65-F5344CB8AC3E}">
        <p14:creationId xmlns:p14="http://schemas.microsoft.com/office/powerpoint/2010/main" val="775355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2BDF5DA-BAF0-4DF3-9011-D3518489810C}" type="datetimeFigureOut">
              <a:rPr lang="en-IN" smtClean="0"/>
              <a:t>31-10-2023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6DEFB905-430F-454F-ADF8-0D99BFF00404}" type="slidenum">
              <a:rPr lang="en-IN" smtClean="0"/>
              <a:t>‹#›</a:t>
            </a:fld>
            <a:endParaRPr lang="en-IN"/>
          </a:p>
        </p:txBody>
      </p:sp>
    </p:spTree>
    <p:extLst>
      <p:ext uri="{BB962C8B-B14F-4D97-AF65-F5344CB8AC3E}">
        <p14:creationId xmlns:p14="http://schemas.microsoft.com/office/powerpoint/2010/main" val="1416725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BDF5DA-BAF0-4DF3-9011-D3518489810C}"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EFB905-430F-454F-ADF8-0D99BFF00404}" type="slidenum">
              <a:rPr lang="en-IN" smtClean="0"/>
              <a:t>‹#›</a:t>
            </a:fld>
            <a:endParaRPr lang="en-IN"/>
          </a:p>
        </p:txBody>
      </p:sp>
    </p:spTree>
    <p:extLst>
      <p:ext uri="{BB962C8B-B14F-4D97-AF65-F5344CB8AC3E}">
        <p14:creationId xmlns:p14="http://schemas.microsoft.com/office/powerpoint/2010/main" val="1905779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BDF5DA-BAF0-4DF3-9011-D3518489810C}" type="datetimeFigureOut">
              <a:rPr lang="en-IN" smtClean="0"/>
              <a:t>31-10-2023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EFB905-430F-454F-ADF8-0D99BFF00404}" type="slidenum">
              <a:rPr lang="en-IN" smtClean="0"/>
              <a:t>‹#›</a:t>
            </a:fld>
            <a:endParaRPr lang="en-IN"/>
          </a:p>
        </p:txBody>
      </p:sp>
    </p:spTree>
    <p:extLst>
      <p:ext uri="{BB962C8B-B14F-4D97-AF65-F5344CB8AC3E}">
        <p14:creationId xmlns:p14="http://schemas.microsoft.com/office/powerpoint/2010/main" val="2402207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BDF5DA-BAF0-4DF3-9011-D3518489810C}" type="datetimeFigureOut">
              <a:rPr lang="en-IN" smtClean="0"/>
              <a:t>31-10-2023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EFB905-430F-454F-ADF8-0D99BFF00404}" type="slidenum">
              <a:rPr lang="en-IN" smtClean="0"/>
              <a:t>‹#›</a:t>
            </a:fld>
            <a:endParaRPr lang="en-IN"/>
          </a:p>
        </p:txBody>
      </p:sp>
    </p:spTree>
    <p:extLst>
      <p:ext uri="{BB962C8B-B14F-4D97-AF65-F5344CB8AC3E}">
        <p14:creationId xmlns:p14="http://schemas.microsoft.com/office/powerpoint/2010/main" val="54861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BDF5DA-BAF0-4DF3-9011-D3518489810C}" type="datetimeFigureOut">
              <a:rPr lang="en-IN" smtClean="0"/>
              <a:t>31-10-2023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EFB905-430F-454F-ADF8-0D99BFF00404}" type="slidenum">
              <a:rPr lang="en-IN" smtClean="0"/>
              <a:t>‹#›</a:t>
            </a:fld>
            <a:endParaRPr lang="en-IN"/>
          </a:p>
        </p:txBody>
      </p:sp>
    </p:spTree>
    <p:extLst>
      <p:ext uri="{BB962C8B-B14F-4D97-AF65-F5344CB8AC3E}">
        <p14:creationId xmlns:p14="http://schemas.microsoft.com/office/powerpoint/2010/main" val="816545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BDF5DA-BAF0-4DF3-9011-D3518489810C}"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EFB905-430F-454F-ADF8-0D99BFF00404}" type="slidenum">
              <a:rPr lang="en-IN" smtClean="0"/>
              <a:t>‹#›</a:t>
            </a:fld>
            <a:endParaRPr lang="en-IN"/>
          </a:p>
        </p:txBody>
      </p:sp>
    </p:spTree>
    <p:extLst>
      <p:ext uri="{BB962C8B-B14F-4D97-AF65-F5344CB8AC3E}">
        <p14:creationId xmlns:p14="http://schemas.microsoft.com/office/powerpoint/2010/main" val="2787644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BDF5DA-BAF0-4DF3-9011-D3518489810C}"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EFB905-430F-454F-ADF8-0D99BFF00404}" type="slidenum">
              <a:rPr lang="en-IN" smtClean="0"/>
              <a:t>‹#›</a:t>
            </a:fld>
            <a:endParaRPr lang="en-IN"/>
          </a:p>
        </p:txBody>
      </p:sp>
    </p:spTree>
    <p:extLst>
      <p:ext uri="{BB962C8B-B14F-4D97-AF65-F5344CB8AC3E}">
        <p14:creationId xmlns:p14="http://schemas.microsoft.com/office/powerpoint/2010/main" val="176977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2BDF5DA-BAF0-4DF3-9011-D3518489810C}" type="datetimeFigureOut">
              <a:rPr lang="en-IN" smtClean="0"/>
              <a:t>31-10-2023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EFB905-430F-454F-ADF8-0D99BFF00404}" type="slidenum">
              <a:rPr lang="en-IN" smtClean="0"/>
              <a:t>‹#›</a:t>
            </a:fld>
            <a:endParaRPr lang="en-IN"/>
          </a:p>
        </p:txBody>
      </p:sp>
    </p:spTree>
    <p:extLst>
      <p:ext uri="{BB962C8B-B14F-4D97-AF65-F5344CB8AC3E}">
        <p14:creationId xmlns:p14="http://schemas.microsoft.com/office/powerpoint/2010/main" val="506874245"/>
      </p:ext>
    </p:extLst>
  </p:cSld>
  <p:clrMap bg1="dk1" tx1="lt1" bg2="dk2" tx2="lt2" accent1="accent1" accent2="accent2" accent3="accent3" accent4="accent4" accent5="accent5" accent6="accent6" hlink="hlink" folHlink="folHlink"/>
  <p:sldLayoutIdLst>
    <p:sldLayoutId id="2147484035" r:id="rId1"/>
    <p:sldLayoutId id="2147484036" r:id="rId2"/>
    <p:sldLayoutId id="2147484037" r:id="rId3"/>
    <p:sldLayoutId id="2147484038" r:id="rId4"/>
    <p:sldLayoutId id="2147484039" r:id="rId5"/>
    <p:sldLayoutId id="2147484040" r:id="rId6"/>
    <p:sldLayoutId id="2147484041" r:id="rId7"/>
    <p:sldLayoutId id="2147484042" r:id="rId8"/>
    <p:sldLayoutId id="2147484043" r:id="rId9"/>
    <p:sldLayoutId id="2147484044" r:id="rId10"/>
    <p:sldLayoutId id="2147484045" r:id="rId11"/>
    <p:sldLayoutId id="2147484046" r:id="rId12"/>
    <p:sldLayoutId id="2147484047" r:id="rId13"/>
    <p:sldLayoutId id="2147484048" r:id="rId14"/>
    <p:sldLayoutId id="2147484049" r:id="rId15"/>
    <p:sldLayoutId id="2147484050" r:id="rId16"/>
    <p:sldLayoutId id="214748405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6D538-303A-1307-72BB-5139A3A4FAA9}"/>
              </a:ext>
            </a:extLst>
          </p:cNvPr>
          <p:cNvSpPr>
            <a:spLocks noGrp="1"/>
          </p:cNvSpPr>
          <p:nvPr>
            <p:ph type="ctrTitle"/>
          </p:nvPr>
        </p:nvSpPr>
        <p:spPr>
          <a:xfrm>
            <a:off x="1196671" y="2492905"/>
            <a:ext cx="9448800" cy="1825096"/>
          </a:xfrm>
        </p:spPr>
        <p:txBody>
          <a:bodyPr>
            <a:normAutofit fontScale="90000"/>
          </a:bodyPr>
          <a:lstStyle/>
          <a:p>
            <a:r>
              <a:rPr lang="en-IN" dirty="0">
                <a:latin typeface="Algerian" panose="04020705040A02060702" pitchFamily="82" charset="0"/>
              </a:rPr>
              <a:t>ARTIFICIAL</a:t>
            </a:r>
            <a:br>
              <a:rPr lang="en-IN" dirty="0">
                <a:latin typeface="Algerian" panose="04020705040A02060702" pitchFamily="82" charset="0"/>
              </a:rPr>
            </a:br>
            <a:r>
              <a:rPr lang="en-IN" dirty="0">
                <a:latin typeface="Algerian" panose="04020705040A02060702" pitchFamily="82" charset="0"/>
              </a:rPr>
              <a:t> INTELLIGENCE </a:t>
            </a:r>
            <a:br>
              <a:rPr lang="en-IN" dirty="0">
                <a:latin typeface="Algerian" panose="04020705040A02060702" pitchFamily="82" charset="0"/>
              </a:rPr>
            </a:br>
            <a:endParaRPr lang="en-IN" dirty="0">
              <a:latin typeface="Algerian" panose="04020705040A02060702" pitchFamily="82" charset="0"/>
            </a:endParaRPr>
          </a:p>
        </p:txBody>
      </p:sp>
      <p:sp>
        <p:nvSpPr>
          <p:cNvPr id="3" name="Subtitle 2">
            <a:extLst>
              <a:ext uri="{FF2B5EF4-FFF2-40B4-BE49-F238E27FC236}">
                <a16:creationId xmlns:a16="http://schemas.microsoft.com/office/drawing/2014/main" id="{ED77671E-37E6-D0A3-EE79-A516B4C8F72D}"/>
              </a:ext>
            </a:extLst>
          </p:cNvPr>
          <p:cNvSpPr>
            <a:spLocks noGrp="1"/>
          </p:cNvSpPr>
          <p:nvPr>
            <p:ph type="subTitle" idx="1"/>
          </p:nvPr>
        </p:nvSpPr>
        <p:spPr>
          <a:xfrm>
            <a:off x="1296063" y="3632201"/>
            <a:ext cx="9524337" cy="685800"/>
          </a:xfrm>
        </p:spPr>
        <p:txBody>
          <a:bodyPr>
            <a:normAutofit lnSpcReduction="10000"/>
          </a:bodyPr>
          <a:lstStyle/>
          <a:p>
            <a:r>
              <a:rPr lang="en-IN" sz="4400" dirty="0">
                <a:latin typeface="Algerian" panose="04020705040A02060702" pitchFamily="82" charset="0"/>
              </a:rPr>
              <a:t>Phase-I  project</a:t>
            </a:r>
          </a:p>
        </p:txBody>
      </p:sp>
    </p:spTree>
    <p:extLst>
      <p:ext uri="{BB962C8B-B14F-4D97-AF65-F5344CB8AC3E}">
        <p14:creationId xmlns:p14="http://schemas.microsoft.com/office/powerpoint/2010/main" val="1680976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0AB98C-D1EE-3414-D907-76C8B611B25B}"/>
              </a:ext>
            </a:extLst>
          </p:cNvPr>
          <p:cNvSpPr txBox="1"/>
          <p:nvPr/>
        </p:nvSpPr>
        <p:spPr>
          <a:xfrm>
            <a:off x="1663810" y="344579"/>
            <a:ext cx="9531625" cy="6709529"/>
          </a:xfrm>
          <a:prstGeom prst="rect">
            <a:avLst/>
          </a:prstGeom>
          <a:noFill/>
        </p:spPr>
        <p:txBody>
          <a:bodyPr wrap="square">
            <a:spAutoFit/>
          </a:bodyPr>
          <a:lstStyle/>
          <a:p>
            <a:r>
              <a:rPr lang="en-IN" sz="2000" dirty="0"/>
              <a:t>3</a:t>
            </a:r>
            <a:r>
              <a:rPr lang="en-IN" sz="2000" dirty="0">
                <a:solidFill>
                  <a:srgbClr val="FF0000"/>
                </a:solidFill>
                <a:latin typeface="Algerian" panose="04020705040A02060702" pitchFamily="82" charset="0"/>
              </a:rPr>
              <a:t>. Is the query related to customer service?:</a:t>
            </a:r>
          </a:p>
          <a:p>
            <a:r>
              <a:rPr lang="en-IN" sz="1400" dirty="0"/>
              <a:t>   - The chatbot checks if the user's query pertains to customer service.</a:t>
            </a:r>
          </a:p>
          <a:p>
            <a:endParaRPr lang="en-IN" sz="1400" dirty="0"/>
          </a:p>
          <a:p>
            <a:r>
              <a:rPr lang="en-IN" dirty="0"/>
              <a:t>   </a:t>
            </a:r>
            <a:r>
              <a:rPr lang="en-IN" sz="1400" dirty="0"/>
              <a:t>- If yes:</a:t>
            </a:r>
          </a:p>
          <a:p>
            <a:r>
              <a:rPr lang="en-IN" sz="1400" dirty="0"/>
              <a:t>     - Provide customer service assistance</a:t>
            </a:r>
          </a:p>
          <a:p>
            <a:r>
              <a:rPr lang="en-IN" sz="1400" dirty="0"/>
              <a:t>       - The chatbot assists the user with their customer service-related inquiry, which may include answering questions, providing support, or directing them to relevant resources.</a:t>
            </a:r>
          </a:p>
          <a:p>
            <a:endParaRPr lang="en-IN" sz="1400" dirty="0"/>
          </a:p>
          <a:p>
            <a:r>
              <a:rPr lang="en-IN" sz="1400" dirty="0"/>
              <a:t>   - If no:</a:t>
            </a:r>
          </a:p>
          <a:p>
            <a:r>
              <a:rPr lang="en-IN" sz="1400" dirty="0"/>
              <a:t>     - Is the query related to diabetes prediction?</a:t>
            </a:r>
          </a:p>
          <a:p>
            <a:r>
              <a:rPr lang="en-IN" sz="1400" dirty="0"/>
              <a:t>       - The chatbot further evaluates if the user's query is related to diabetes prediction.</a:t>
            </a:r>
          </a:p>
          <a:p>
            <a:endParaRPr lang="en-IN" dirty="0"/>
          </a:p>
          <a:p>
            <a:r>
              <a:rPr lang="en-IN" dirty="0"/>
              <a:t>       </a:t>
            </a:r>
            <a:r>
              <a:rPr lang="en-IN" sz="1400" dirty="0"/>
              <a:t>- If yes:</a:t>
            </a:r>
          </a:p>
          <a:p>
            <a:r>
              <a:rPr lang="en-IN" sz="1400" dirty="0"/>
              <a:t>         - Collect user data for prediction</a:t>
            </a:r>
          </a:p>
          <a:p>
            <a:r>
              <a:rPr lang="en-IN" sz="1400" dirty="0"/>
              <a:t>           - The chatbot prompts the user to provide relevant data for diabetes prediction, such as age, weight, family history, etc.</a:t>
            </a:r>
          </a:p>
          <a:p>
            <a:endParaRPr lang="en-IN" sz="1400" dirty="0"/>
          </a:p>
          <a:p>
            <a:r>
              <a:rPr lang="en-IN" sz="1400" dirty="0"/>
              <a:t>         - Run diabetes prediction model</a:t>
            </a:r>
          </a:p>
          <a:p>
            <a:r>
              <a:rPr lang="en-IN" sz="1400" dirty="0"/>
              <a:t>           - The chatbot uses a diabetes prediction model to </a:t>
            </a:r>
            <a:r>
              <a:rPr lang="en-IN" sz="1400" dirty="0" err="1"/>
              <a:t>analyze</a:t>
            </a:r>
            <a:r>
              <a:rPr lang="en-IN" sz="1400" dirty="0"/>
              <a:t> the user's data and generate a prediction result.</a:t>
            </a:r>
          </a:p>
          <a:p>
            <a:endParaRPr lang="en-IN" sz="1400" dirty="0"/>
          </a:p>
          <a:p>
            <a:r>
              <a:rPr lang="en-IN" sz="1400" dirty="0"/>
              <a:t>         - Display prediction result and recommendations</a:t>
            </a:r>
          </a:p>
          <a:p>
            <a:r>
              <a:rPr lang="en-IN" sz="1400" dirty="0"/>
              <a:t>           - The chatbot presents the prediction result (e.g., likelihood of developing diabetes) to the user and provides recommendations or suggestions based on the outcome.</a:t>
            </a:r>
          </a:p>
          <a:p>
            <a:endParaRPr lang="en-IN" sz="1400" dirty="0"/>
          </a:p>
          <a:p>
            <a:r>
              <a:rPr lang="en-IN" sz="1400" dirty="0"/>
              <a:t>       - If no:</a:t>
            </a:r>
          </a:p>
          <a:p>
            <a:r>
              <a:rPr lang="en-IN" sz="1400" dirty="0"/>
              <a:t>         - Provide general information or direct to resources</a:t>
            </a:r>
          </a:p>
          <a:p>
            <a:r>
              <a:rPr lang="en-IN" sz="1400" dirty="0"/>
              <a:t>           - If the query is not related to either customer service or diabetes prediction, the chatbot can offer general information on various topics or guide the user to relevant external resources.</a:t>
            </a:r>
          </a:p>
        </p:txBody>
      </p:sp>
    </p:spTree>
    <p:extLst>
      <p:ext uri="{BB962C8B-B14F-4D97-AF65-F5344CB8AC3E}">
        <p14:creationId xmlns:p14="http://schemas.microsoft.com/office/powerpoint/2010/main" val="367502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AAE866-C342-13FD-7051-5ECFDCD29AEC}"/>
              </a:ext>
            </a:extLst>
          </p:cNvPr>
          <p:cNvSpPr txBox="1"/>
          <p:nvPr/>
        </p:nvSpPr>
        <p:spPr>
          <a:xfrm>
            <a:off x="1345759" y="1748627"/>
            <a:ext cx="9054547" cy="3816429"/>
          </a:xfrm>
          <a:prstGeom prst="rect">
            <a:avLst/>
          </a:prstGeom>
          <a:noFill/>
        </p:spPr>
        <p:txBody>
          <a:bodyPr wrap="square">
            <a:spAutoFit/>
          </a:bodyPr>
          <a:lstStyle/>
          <a:p>
            <a:r>
              <a:rPr lang="en-IN" sz="2400" dirty="0">
                <a:solidFill>
                  <a:srgbClr val="FF0000"/>
                </a:solidFill>
                <a:latin typeface="Algerian" panose="04020705040A02060702" pitchFamily="82" charset="0"/>
              </a:rPr>
              <a:t>4. User provides feedback or interacts further</a:t>
            </a:r>
            <a:r>
              <a:rPr lang="en-IN" sz="3200" dirty="0">
                <a:solidFill>
                  <a:srgbClr val="FF0000"/>
                </a:solidFill>
                <a:latin typeface="Algerian" panose="04020705040A02060702" pitchFamily="82" charset="0"/>
              </a:rPr>
              <a:t>:</a:t>
            </a:r>
          </a:p>
          <a:p>
            <a:r>
              <a:rPr lang="en-IN" dirty="0"/>
              <a:t>   - After receiving a response from the chatbot, the user may provide feedback, ask follow-up questions, or engage in further interaction.</a:t>
            </a:r>
          </a:p>
          <a:p>
            <a:endParaRPr lang="en-IN" dirty="0"/>
          </a:p>
          <a:p>
            <a:r>
              <a:rPr lang="en-IN" sz="2400" dirty="0">
                <a:solidFill>
                  <a:srgbClr val="FF0000"/>
                </a:solidFill>
                <a:latin typeface="Algerian" panose="04020705040A02060702" pitchFamily="82" charset="0"/>
              </a:rPr>
              <a:t>5. Continuous improvement and updates:</a:t>
            </a:r>
          </a:p>
          <a:p>
            <a:r>
              <a:rPr lang="en-IN" dirty="0"/>
              <a:t>   - This step involves ongoing enhancements to the chatbot's capabilities based on user feedback and evolving user needs. It may include refining NLP models, expanding the range of services the chatbot can provide, and improving its responses over time.</a:t>
            </a:r>
          </a:p>
          <a:p>
            <a:endParaRPr lang="en-IN" dirty="0"/>
          </a:p>
          <a:p>
            <a:r>
              <a:rPr lang="en-IN" sz="2400" dirty="0">
                <a:solidFill>
                  <a:srgbClr val="FF0000"/>
                </a:solidFill>
                <a:latin typeface="Algerian" panose="04020705040A02060702" pitchFamily="82" charset="0"/>
              </a:rPr>
              <a:t>6.END:</a:t>
            </a:r>
          </a:p>
          <a:p>
            <a:r>
              <a:rPr lang="en-IN" dirty="0"/>
              <a:t>   - This marks the end of the interaction between the user and the chatbot.</a:t>
            </a:r>
          </a:p>
        </p:txBody>
      </p:sp>
    </p:spTree>
    <p:extLst>
      <p:ext uri="{BB962C8B-B14F-4D97-AF65-F5344CB8AC3E}">
        <p14:creationId xmlns:p14="http://schemas.microsoft.com/office/powerpoint/2010/main" val="3358410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E1635-8A76-E0C6-8B1A-A7DCC30C894A}"/>
              </a:ext>
            </a:extLst>
          </p:cNvPr>
          <p:cNvSpPr>
            <a:spLocks noGrp="1"/>
          </p:cNvSpPr>
          <p:nvPr>
            <p:ph type="title"/>
          </p:nvPr>
        </p:nvSpPr>
        <p:spPr/>
        <p:txBody>
          <a:bodyPr>
            <a:normAutofit/>
          </a:bodyPr>
          <a:lstStyle/>
          <a:p>
            <a:pPr algn="l"/>
            <a:r>
              <a:rPr lang="en-IN" sz="3600" dirty="0">
                <a:solidFill>
                  <a:srgbClr val="FF0000"/>
                </a:solidFill>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E248542B-F66D-053E-C4F5-8C69C1C2713A}"/>
              </a:ext>
            </a:extLst>
          </p:cNvPr>
          <p:cNvSpPr>
            <a:spLocks noGrp="1"/>
          </p:cNvSpPr>
          <p:nvPr>
            <p:ph idx="1"/>
          </p:nvPr>
        </p:nvSpPr>
        <p:spPr>
          <a:xfrm>
            <a:off x="1630016" y="2194561"/>
            <a:ext cx="7601447" cy="2606040"/>
          </a:xfrm>
        </p:spPr>
        <p:txBody>
          <a:bodyPr>
            <a:normAutofit/>
          </a:bodyPr>
          <a:lstStyle/>
          <a:p>
            <a:pPr marL="0" indent="0" algn="ctr">
              <a:buNone/>
            </a:pPr>
            <a:r>
              <a:rPr lang="en-IN" sz="2800" dirty="0">
                <a:latin typeface="+mj-lt"/>
              </a:rPr>
              <a:t>The solution abstract ,flow chart and flowchart explanations are described for given problem is described.</a:t>
            </a:r>
          </a:p>
        </p:txBody>
      </p:sp>
    </p:spTree>
    <p:extLst>
      <p:ext uri="{BB962C8B-B14F-4D97-AF65-F5344CB8AC3E}">
        <p14:creationId xmlns:p14="http://schemas.microsoft.com/office/powerpoint/2010/main" val="746327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50A11-AE03-01DA-C0D9-A839261C21D1}"/>
              </a:ext>
            </a:extLst>
          </p:cNvPr>
          <p:cNvSpPr>
            <a:spLocks noGrp="1"/>
          </p:cNvSpPr>
          <p:nvPr>
            <p:ph type="title"/>
          </p:nvPr>
        </p:nvSpPr>
        <p:spPr/>
        <p:txBody>
          <a:bodyPr>
            <a:normAutofit/>
          </a:bodyPr>
          <a:lstStyle/>
          <a:p>
            <a:pPr algn="ctr"/>
            <a:r>
              <a:rPr lang="en-IN" sz="1600" dirty="0">
                <a:solidFill>
                  <a:schemeClr val="accent1"/>
                </a:solidFill>
                <a:latin typeface="Algerian" panose="04020705040A02060702" pitchFamily="82" charset="0"/>
              </a:rPr>
              <a:t>Creating an AI-powered chatbot for exceptional customer service and an AI-powered diabetes prediction system is a complex </a:t>
            </a:r>
            <a:r>
              <a:rPr lang="en-IN" sz="1600" dirty="0" err="1">
                <a:solidFill>
                  <a:schemeClr val="accent1"/>
                </a:solidFill>
                <a:latin typeface="Algerian" panose="04020705040A02060702" pitchFamily="82" charset="0"/>
              </a:rPr>
              <a:t>endeavor</a:t>
            </a:r>
            <a:r>
              <a:rPr lang="en-IN" sz="1600" dirty="0">
                <a:solidFill>
                  <a:schemeClr val="accent1"/>
                </a:solidFill>
                <a:latin typeface="Algerian" panose="04020705040A02060702" pitchFamily="82" charset="0"/>
              </a:rPr>
              <a:t>. While I can't provide an actual flowchart in this text-based format, I can give you a solution abstract and describe the high-level flow for such a system.</a:t>
            </a:r>
            <a:br>
              <a:rPr lang="en-IN" sz="1600" dirty="0">
                <a:solidFill>
                  <a:schemeClr val="accent1"/>
                </a:solidFill>
                <a:latin typeface="Algerian" panose="04020705040A02060702" pitchFamily="82" charset="0"/>
              </a:rPr>
            </a:br>
            <a:endParaRPr lang="en-IN" sz="1600" dirty="0">
              <a:solidFill>
                <a:schemeClr val="accent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59DC2F2B-A142-A574-A472-0B0AF2A9DA7C}"/>
              </a:ext>
            </a:extLst>
          </p:cNvPr>
          <p:cNvSpPr>
            <a:spLocks noGrp="1"/>
          </p:cNvSpPr>
          <p:nvPr>
            <p:ph idx="1"/>
          </p:nvPr>
        </p:nvSpPr>
        <p:spPr/>
        <p:txBody>
          <a:bodyPr/>
          <a:lstStyle/>
          <a:p>
            <a:r>
              <a:rPr lang="en-IN" b="1" dirty="0">
                <a:solidFill>
                  <a:srgbClr val="FF0000"/>
                </a:solidFill>
                <a:latin typeface="Algerian" panose="04020705040A02060702" pitchFamily="82" charset="0"/>
              </a:rPr>
              <a:t>Solution Abstract</a:t>
            </a:r>
            <a:r>
              <a:rPr lang="en-IN" sz="3200" b="1" dirty="0">
                <a:solidFill>
                  <a:schemeClr val="tx1">
                    <a:lumMod val="75000"/>
                  </a:schemeClr>
                </a:solidFill>
                <a:latin typeface="Algerian" panose="04020705040A02060702" pitchFamily="82" charset="0"/>
              </a:rPr>
              <a:t>:</a:t>
            </a:r>
          </a:p>
          <a:p>
            <a:endParaRPr lang="en-IN" dirty="0"/>
          </a:p>
          <a:p>
            <a:r>
              <a:rPr lang="en-IN" dirty="0"/>
              <a:t>The proposed solution involves the development of a Python-based chatbot that serves two main purposes: providing exceptional customer service and offering an AI-powered diabetes prediction system. The chatbot is designed to enhance the user experience by addressing user queries and concerns promptly and providing personalized health insights related to diabetes risk.</a:t>
            </a:r>
          </a:p>
          <a:p>
            <a:endParaRPr lang="en-IN" dirty="0"/>
          </a:p>
        </p:txBody>
      </p:sp>
    </p:spTree>
    <p:extLst>
      <p:ext uri="{BB962C8B-B14F-4D97-AF65-F5344CB8AC3E}">
        <p14:creationId xmlns:p14="http://schemas.microsoft.com/office/powerpoint/2010/main" val="671613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131976-0A5A-6D40-7C3B-984089FEA6FC}"/>
              </a:ext>
            </a:extLst>
          </p:cNvPr>
          <p:cNvSpPr txBox="1"/>
          <p:nvPr/>
        </p:nvSpPr>
        <p:spPr>
          <a:xfrm>
            <a:off x="1232453" y="2390090"/>
            <a:ext cx="9310977" cy="2954655"/>
          </a:xfrm>
          <a:prstGeom prst="rect">
            <a:avLst/>
          </a:prstGeom>
          <a:noFill/>
        </p:spPr>
        <p:txBody>
          <a:bodyPr wrap="square">
            <a:spAutoFit/>
          </a:bodyPr>
          <a:lstStyle/>
          <a:p>
            <a:r>
              <a:rPr lang="en-IN" dirty="0"/>
              <a:t>Below is a high-level flowchart illustrating the key components and interactions within the system:</a:t>
            </a:r>
          </a:p>
          <a:p>
            <a:endParaRPr lang="en-IN" dirty="0"/>
          </a:p>
          <a:p>
            <a:r>
              <a:rPr lang="en-IN" dirty="0"/>
              <a:t>1. </a:t>
            </a:r>
            <a:r>
              <a:rPr lang="en-IN" sz="3200" dirty="0">
                <a:solidFill>
                  <a:srgbClr val="FF0000"/>
                </a:solidFill>
                <a:latin typeface="Algerian" panose="04020705040A02060702" pitchFamily="82" charset="0"/>
              </a:rPr>
              <a:t>User Interaction</a:t>
            </a:r>
            <a:r>
              <a:rPr lang="en-IN" sz="3200" dirty="0">
                <a:latin typeface="Algerian" panose="04020705040A02060702" pitchFamily="82" charset="0"/>
              </a:rPr>
              <a:t>:</a:t>
            </a:r>
          </a:p>
          <a:p>
            <a:r>
              <a:rPr lang="en-IN" dirty="0"/>
              <a:t>   - Users interact with the chatbot through a web or app interface.</a:t>
            </a:r>
          </a:p>
          <a:p>
            <a:endParaRPr lang="en-IN" dirty="0"/>
          </a:p>
          <a:p>
            <a:r>
              <a:rPr lang="en-IN" dirty="0"/>
              <a:t>2. </a:t>
            </a:r>
            <a:r>
              <a:rPr lang="en-IN" sz="2800" dirty="0">
                <a:solidFill>
                  <a:srgbClr val="FF0000"/>
                </a:solidFill>
                <a:latin typeface="Algerian" panose="04020705040A02060702" pitchFamily="82" charset="0"/>
              </a:rPr>
              <a:t>Natural Language Processing (NLP)</a:t>
            </a:r>
            <a:r>
              <a:rPr lang="en-IN" sz="2800" dirty="0">
                <a:latin typeface="Algerian" panose="04020705040A02060702" pitchFamily="82" charset="0"/>
              </a:rPr>
              <a:t>:</a:t>
            </a:r>
          </a:p>
          <a:p>
            <a:r>
              <a:rPr lang="en-IN" dirty="0"/>
              <a:t>   - User queries and messages are processed by the NLP engine, which is responsible for understanding the user's intent and extracting relevant information.</a:t>
            </a:r>
          </a:p>
        </p:txBody>
      </p:sp>
    </p:spTree>
    <p:extLst>
      <p:ext uri="{BB962C8B-B14F-4D97-AF65-F5344CB8AC3E}">
        <p14:creationId xmlns:p14="http://schemas.microsoft.com/office/powerpoint/2010/main" val="4034638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83B0FB-B436-E936-B0CE-EC0585AF4BBA}"/>
              </a:ext>
            </a:extLst>
          </p:cNvPr>
          <p:cNvSpPr txBox="1"/>
          <p:nvPr/>
        </p:nvSpPr>
        <p:spPr>
          <a:xfrm>
            <a:off x="2170706" y="1555766"/>
            <a:ext cx="8484041" cy="4893647"/>
          </a:xfrm>
          <a:prstGeom prst="rect">
            <a:avLst/>
          </a:prstGeom>
          <a:noFill/>
        </p:spPr>
        <p:txBody>
          <a:bodyPr wrap="square">
            <a:spAutoFit/>
          </a:bodyPr>
          <a:lstStyle/>
          <a:p>
            <a:r>
              <a:rPr lang="en-IN" dirty="0"/>
              <a:t>3. </a:t>
            </a:r>
            <a:r>
              <a:rPr lang="en-IN" sz="3200" dirty="0">
                <a:solidFill>
                  <a:srgbClr val="FF0000"/>
                </a:solidFill>
                <a:latin typeface="Algerian" panose="04020705040A02060702" pitchFamily="82" charset="0"/>
              </a:rPr>
              <a:t>Customer Service Functionality</a:t>
            </a:r>
            <a:r>
              <a:rPr lang="en-IN" sz="3200" dirty="0">
                <a:solidFill>
                  <a:schemeClr val="tx1">
                    <a:lumMod val="75000"/>
                  </a:schemeClr>
                </a:solidFill>
                <a:latin typeface="Algerian" panose="04020705040A02060702" pitchFamily="82" charset="0"/>
              </a:rPr>
              <a:t>:</a:t>
            </a:r>
          </a:p>
          <a:p>
            <a:r>
              <a:rPr lang="en-IN" dirty="0"/>
              <a:t>   - If the user's query pertains to customer service, the chatbot provides assistance, answers questions, and directs users to appropriate resources or support channels.</a:t>
            </a:r>
          </a:p>
          <a:p>
            <a:r>
              <a:rPr lang="en-IN" dirty="0"/>
              <a:t>   - Responses may include FAQs, troubleshooting steps, or links to relevant help articles.</a:t>
            </a:r>
          </a:p>
          <a:p>
            <a:endParaRPr lang="en-IN" dirty="0"/>
          </a:p>
          <a:p>
            <a:r>
              <a:rPr lang="en-IN" dirty="0"/>
              <a:t>4</a:t>
            </a:r>
            <a:r>
              <a:rPr lang="en-IN" sz="3200" dirty="0">
                <a:solidFill>
                  <a:schemeClr val="accent1"/>
                </a:solidFill>
                <a:latin typeface="Algerian" panose="04020705040A02060702" pitchFamily="82" charset="0"/>
              </a:rPr>
              <a:t>. Diabetes Prediction Functionality</a:t>
            </a:r>
            <a:r>
              <a:rPr lang="en-IN" sz="3200" dirty="0">
                <a:solidFill>
                  <a:schemeClr val="tx1">
                    <a:lumMod val="75000"/>
                  </a:schemeClr>
                </a:solidFill>
                <a:latin typeface="Algerian" panose="04020705040A02060702" pitchFamily="82" charset="0"/>
              </a:rPr>
              <a:t>:</a:t>
            </a:r>
          </a:p>
          <a:p>
            <a:r>
              <a:rPr lang="en-IN" dirty="0"/>
              <a:t>   - If the user expresses interest in diabetes prediction or health-related queries, the chatbot triggers the diabetes prediction system.</a:t>
            </a:r>
          </a:p>
          <a:p>
            <a:endParaRPr lang="en-IN" dirty="0"/>
          </a:p>
          <a:p>
            <a:r>
              <a:rPr lang="en-IN" dirty="0"/>
              <a:t>5. </a:t>
            </a:r>
            <a:r>
              <a:rPr lang="en-IN" sz="3200" dirty="0">
                <a:solidFill>
                  <a:srgbClr val="FF0000"/>
                </a:solidFill>
                <a:latin typeface="Algerian" panose="04020705040A02060702" pitchFamily="82" charset="0"/>
              </a:rPr>
              <a:t>Data Collection</a:t>
            </a:r>
            <a:r>
              <a:rPr lang="en-IN" sz="3200" dirty="0">
                <a:latin typeface="Algerian" panose="04020705040A02060702" pitchFamily="82" charset="0"/>
              </a:rPr>
              <a:t>:</a:t>
            </a:r>
          </a:p>
          <a:p>
            <a:r>
              <a:rPr lang="en-IN" dirty="0"/>
              <a:t>   - The chatbot collects relevant user data, which may include age, gender, family history, lifestyle factors, and medical history, necessary for diabetes risk assessment.</a:t>
            </a:r>
          </a:p>
        </p:txBody>
      </p:sp>
    </p:spTree>
    <p:extLst>
      <p:ext uri="{BB962C8B-B14F-4D97-AF65-F5344CB8AC3E}">
        <p14:creationId xmlns:p14="http://schemas.microsoft.com/office/powerpoint/2010/main" val="4010644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492230-B4DA-3E69-904D-4F697506C007}"/>
              </a:ext>
            </a:extLst>
          </p:cNvPr>
          <p:cNvSpPr txBox="1"/>
          <p:nvPr/>
        </p:nvSpPr>
        <p:spPr>
          <a:xfrm>
            <a:off x="1892410" y="1396739"/>
            <a:ext cx="8116294" cy="5170646"/>
          </a:xfrm>
          <a:prstGeom prst="rect">
            <a:avLst/>
          </a:prstGeom>
          <a:noFill/>
        </p:spPr>
        <p:txBody>
          <a:bodyPr wrap="square">
            <a:spAutoFit/>
          </a:bodyPr>
          <a:lstStyle/>
          <a:p>
            <a:r>
              <a:rPr lang="en-IN" dirty="0"/>
              <a:t>6</a:t>
            </a:r>
            <a:r>
              <a:rPr lang="en-IN" sz="3200" dirty="0">
                <a:latin typeface="Algerian" panose="04020705040A02060702" pitchFamily="82" charset="0"/>
              </a:rPr>
              <a:t>. </a:t>
            </a:r>
            <a:r>
              <a:rPr lang="en-IN" sz="3200" dirty="0">
                <a:solidFill>
                  <a:srgbClr val="FF0000"/>
                </a:solidFill>
                <a:latin typeface="Algerian" panose="04020705040A02060702" pitchFamily="82" charset="0"/>
              </a:rPr>
              <a:t>Machine Learning Model</a:t>
            </a:r>
            <a:r>
              <a:rPr lang="en-IN" sz="3200" dirty="0">
                <a:latin typeface="Algerian" panose="04020705040A02060702" pitchFamily="82" charset="0"/>
              </a:rPr>
              <a:t>:</a:t>
            </a:r>
          </a:p>
          <a:p>
            <a:r>
              <a:rPr lang="en-IN" dirty="0"/>
              <a:t>   - The collected user data is processed by the diabetes prediction model, which utilizes machine learning algorithms to predict the likelihood of the user developing diabetes.</a:t>
            </a:r>
          </a:p>
          <a:p>
            <a:endParaRPr lang="en-IN" dirty="0"/>
          </a:p>
          <a:p>
            <a:r>
              <a:rPr lang="en-IN" dirty="0"/>
              <a:t>7. </a:t>
            </a:r>
            <a:r>
              <a:rPr lang="en-IN" sz="3200" dirty="0">
                <a:solidFill>
                  <a:srgbClr val="FF0000"/>
                </a:solidFill>
                <a:latin typeface="Algerian" panose="04020705040A02060702" pitchFamily="82" charset="0"/>
              </a:rPr>
              <a:t>Prediction </a:t>
            </a:r>
            <a:r>
              <a:rPr lang="en-IN" sz="3200" dirty="0" err="1">
                <a:solidFill>
                  <a:srgbClr val="FF0000"/>
                </a:solidFill>
                <a:latin typeface="Algerian" panose="04020705040A02060702" pitchFamily="82" charset="0"/>
              </a:rPr>
              <a:t>ResulT</a:t>
            </a:r>
            <a:r>
              <a:rPr lang="en-IN" sz="3200" dirty="0">
                <a:latin typeface="Algerian" panose="04020705040A02060702" pitchFamily="82" charset="0"/>
              </a:rPr>
              <a:t>:</a:t>
            </a:r>
          </a:p>
          <a:p>
            <a:r>
              <a:rPr lang="en-IN" dirty="0"/>
              <a:t>   - The prediction model provides a diabetes risk assessment, which is communicated to the user in a user-friendly manner.</a:t>
            </a:r>
          </a:p>
          <a:p>
            <a:r>
              <a:rPr lang="en-IN" dirty="0"/>
              <a:t>   - The chatbot may provide personalized recommendations for preventive measures, such as lifestyle changes or medical consultations.</a:t>
            </a:r>
          </a:p>
          <a:p>
            <a:endParaRPr lang="en-IN" dirty="0"/>
          </a:p>
          <a:p>
            <a:r>
              <a:rPr lang="en-IN" dirty="0"/>
              <a:t>8. </a:t>
            </a:r>
            <a:r>
              <a:rPr lang="en-IN" sz="3200" dirty="0">
                <a:solidFill>
                  <a:srgbClr val="FF0000"/>
                </a:solidFill>
                <a:latin typeface="Algerian" panose="04020705040A02060702" pitchFamily="82" charset="0"/>
              </a:rPr>
              <a:t>User Feedback and Interaction</a:t>
            </a:r>
            <a:r>
              <a:rPr lang="en-IN" sz="3200" dirty="0">
                <a:solidFill>
                  <a:schemeClr val="tx1">
                    <a:lumMod val="75000"/>
                  </a:schemeClr>
                </a:solidFill>
                <a:latin typeface="Algerian" panose="04020705040A02060702" pitchFamily="82" charset="0"/>
              </a:rPr>
              <a:t>:</a:t>
            </a:r>
          </a:p>
          <a:p>
            <a:r>
              <a:rPr lang="en-IN" dirty="0"/>
              <a:t>   - Users can interact with the chatbot to seek clarification, ask follow-up questions, or provide feedback on the predictions and recommendations.</a:t>
            </a:r>
          </a:p>
        </p:txBody>
      </p:sp>
    </p:spTree>
    <p:extLst>
      <p:ext uri="{BB962C8B-B14F-4D97-AF65-F5344CB8AC3E}">
        <p14:creationId xmlns:p14="http://schemas.microsoft.com/office/powerpoint/2010/main" val="1215341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06326D-9BAE-95AC-979C-CD66D8F05E67}"/>
              </a:ext>
            </a:extLst>
          </p:cNvPr>
          <p:cNvSpPr txBox="1"/>
          <p:nvPr/>
        </p:nvSpPr>
        <p:spPr>
          <a:xfrm>
            <a:off x="1590261" y="2089237"/>
            <a:ext cx="8197794" cy="3293209"/>
          </a:xfrm>
          <a:prstGeom prst="rect">
            <a:avLst/>
          </a:prstGeom>
          <a:noFill/>
        </p:spPr>
        <p:txBody>
          <a:bodyPr wrap="square">
            <a:spAutoFit/>
          </a:bodyPr>
          <a:lstStyle/>
          <a:p>
            <a:r>
              <a:rPr lang="en-IN" dirty="0"/>
              <a:t>9. </a:t>
            </a:r>
            <a:r>
              <a:rPr lang="en-IN" sz="3200" dirty="0">
                <a:solidFill>
                  <a:srgbClr val="FF0000"/>
                </a:solidFill>
                <a:latin typeface="Algerian" panose="04020705040A02060702" pitchFamily="82" charset="0"/>
              </a:rPr>
              <a:t>Continuous Improvement</a:t>
            </a:r>
            <a:r>
              <a:rPr lang="en-IN" sz="3200" dirty="0"/>
              <a:t>:</a:t>
            </a:r>
          </a:p>
          <a:p>
            <a:r>
              <a:rPr lang="en-IN" dirty="0"/>
              <a:t>   - User interactions and feedback are continuously </a:t>
            </a:r>
            <a:r>
              <a:rPr lang="en-IN" dirty="0" err="1"/>
              <a:t>analyzed</a:t>
            </a:r>
            <a:r>
              <a:rPr lang="en-IN" dirty="0"/>
              <a:t> to improve the chatbot's performance and prediction accuracy.</a:t>
            </a:r>
          </a:p>
          <a:p>
            <a:r>
              <a:rPr lang="en-IN" dirty="0"/>
              <a:t>   - The machine learning model is periodically updated with new data to enhance its predictive capabilities.</a:t>
            </a:r>
          </a:p>
          <a:p>
            <a:endParaRPr lang="en-IN" dirty="0"/>
          </a:p>
          <a:p>
            <a:r>
              <a:rPr lang="en-IN" dirty="0"/>
              <a:t>10. </a:t>
            </a:r>
            <a:r>
              <a:rPr lang="en-IN" sz="3200" dirty="0">
                <a:solidFill>
                  <a:srgbClr val="FF0000"/>
                </a:solidFill>
                <a:latin typeface="Algerian" panose="04020705040A02060702" pitchFamily="82" charset="0"/>
              </a:rPr>
              <a:t>Data Privacy and Security</a:t>
            </a:r>
            <a:r>
              <a:rPr lang="en-IN" sz="3200" dirty="0"/>
              <a:t>:</a:t>
            </a:r>
          </a:p>
          <a:p>
            <a:r>
              <a:rPr lang="en-IN" dirty="0"/>
              <a:t>    - Throughout the process, strict data privacy and security measures are maintained to protect user information and ensure compliance with relevant regulations.</a:t>
            </a:r>
          </a:p>
        </p:txBody>
      </p:sp>
    </p:spTree>
    <p:extLst>
      <p:ext uri="{BB962C8B-B14F-4D97-AF65-F5344CB8AC3E}">
        <p14:creationId xmlns:p14="http://schemas.microsoft.com/office/powerpoint/2010/main" val="61385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9447F6-C2DF-E479-F307-ED652E6FBA2E}"/>
              </a:ext>
            </a:extLst>
          </p:cNvPr>
          <p:cNvSpPr txBox="1"/>
          <p:nvPr/>
        </p:nvSpPr>
        <p:spPr>
          <a:xfrm>
            <a:off x="1399429" y="2043559"/>
            <a:ext cx="8362784" cy="3016210"/>
          </a:xfrm>
          <a:prstGeom prst="rect">
            <a:avLst/>
          </a:prstGeom>
          <a:noFill/>
        </p:spPr>
        <p:txBody>
          <a:bodyPr wrap="square">
            <a:spAutoFit/>
          </a:bodyPr>
          <a:lstStyle/>
          <a:p>
            <a:r>
              <a:rPr lang="en-IN" dirty="0"/>
              <a:t>11</a:t>
            </a:r>
            <a:r>
              <a:rPr lang="en-IN" sz="3200" dirty="0">
                <a:solidFill>
                  <a:srgbClr val="FF0000"/>
                </a:solidFill>
              </a:rPr>
              <a:t>. </a:t>
            </a:r>
            <a:r>
              <a:rPr lang="en-IN" sz="3200" dirty="0">
                <a:solidFill>
                  <a:srgbClr val="FF0000"/>
                </a:solidFill>
                <a:latin typeface="Algerian" panose="04020705040A02060702" pitchFamily="82" charset="0"/>
              </a:rPr>
              <a:t>Legal and Ethical Considerations</a:t>
            </a:r>
            <a:r>
              <a:rPr lang="en-IN" sz="3200" dirty="0"/>
              <a:t>:</a:t>
            </a:r>
          </a:p>
          <a:p>
            <a:r>
              <a:rPr lang="en-IN" dirty="0"/>
              <a:t>    - Legal and ethical guidelines are adhered to, and disclaimers are provided to users regarding the limitations of the chatbot's medical predictions.</a:t>
            </a:r>
          </a:p>
          <a:p>
            <a:endParaRPr lang="en-IN" dirty="0"/>
          </a:p>
          <a:p>
            <a:r>
              <a:rPr lang="en-IN" dirty="0"/>
              <a:t>12. </a:t>
            </a:r>
            <a:r>
              <a:rPr lang="en-IN" sz="3200" dirty="0">
                <a:solidFill>
                  <a:srgbClr val="FF0000"/>
                </a:solidFill>
                <a:latin typeface="Algerian" panose="04020705040A02060702" pitchFamily="82" charset="0"/>
              </a:rPr>
              <a:t>Maintenance and Updates</a:t>
            </a:r>
            <a:r>
              <a:rPr lang="en-IN" sz="3200" dirty="0"/>
              <a:t>:</a:t>
            </a:r>
          </a:p>
          <a:p>
            <a:r>
              <a:rPr lang="en-IN" dirty="0"/>
              <a:t>    - Regular maintenance and updates are performed to keep the chatbot and the prediction model up-to-date with the latest medical knowledge and user needs.</a:t>
            </a:r>
          </a:p>
        </p:txBody>
      </p:sp>
    </p:spTree>
    <p:extLst>
      <p:ext uri="{BB962C8B-B14F-4D97-AF65-F5344CB8AC3E}">
        <p14:creationId xmlns:p14="http://schemas.microsoft.com/office/powerpoint/2010/main" val="1295128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8A845-DB30-9A7D-7787-8547164F51E7}"/>
              </a:ext>
            </a:extLst>
          </p:cNvPr>
          <p:cNvSpPr>
            <a:spLocks noGrp="1"/>
          </p:cNvSpPr>
          <p:nvPr>
            <p:ph type="title"/>
          </p:nvPr>
        </p:nvSpPr>
        <p:spPr/>
        <p:txBody>
          <a:bodyPr/>
          <a:lstStyle/>
          <a:p>
            <a:pPr algn="ctr"/>
            <a:r>
              <a:rPr lang="en-IN" dirty="0">
                <a:solidFill>
                  <a:schemeClr val="accent1"/>
                </a:solidFill>
                <a:latin typeface="Algerian" panose="04020705040A02060702" pitchFamily="82" charset="0"/>
              </a:rPr>
              <a:t>Flow chart</a:t>
            </a:r>
          </a:p>
        </p:txBody>
      </p:sp>
      <p:pic>
        <p:nvPicPr>
          <p:cNvPr id="5" name="Content Placeholder 4">
            <a:extLst>
              <a:ext uri="{FF2B5EF4-FFF2-40B4-BE49-F238E27FC236}">
                <a16:creationId xmlns:a16="http://schemas.microsoft.com/office/drawing/2014/main" id="{14C1A34C-B8B1-84CE-109E-80DB3C1254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2057401"/>
            <a:ext cx="10820400" cy="4486521"/>
          </a:xfrm>
        </p:spPr>
      </p:pic>
    </p:spTree>
    <p:extLst>
      <p:ext uri="{BB962C8B-B14F-4D97-AF65-F5344CB8AC3E}">
        <p14:creationId xmlns:p14="http://schemas.microsoft.com/office/powerpoint/2010/main" val="2401011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C7AB7-181F-EED7-BF5D-1E2DFD1E0863}"/>
              </a:ext>
            </a:extLst>
          </p:cNvPr>
          <p:cNvSpPr>
            <a:spLocks noGrp="1"/>
          </p:cNvSpPr>
          <p:nvPr>
            <p:ph type="title"/>
          </p:nvPr>
        </p:nvSpPr>
        <p:spPr/>
        <p:txBody>
          <a:bodyPr/>
          <a:lstStyle/>
          <a:p>
            <a:pPr algn="l"/>
            <a:r>
              <a:rPr lang="en-IN" dirty="0">
                <a:solidFill>
                  <a:srgbClr val="FF0000"/>
                </a:solidFill>
                <a:latin typeface="Algerian" panose="04020705040A02060702" pitchFamily="82" charset="0"/>
              </a:rPr>
              <a:t>Flow chart explanation:</a:t>
            </a:r>
          </a:p>
        </p:txBody>
      </p:sp>
      <p:sp>
        <p:nvSpPr>
          <p:cNvPr id="3" name="Content Placeholder 2">
            <a:extLst>
              <a:ext uri="{FF2B5EF4-FFF2-40B4-BE49-F238E27FC236}">
                <a16:creationId xmlns:a16="http://schemas.microsoft.com/office/drawing/2014/main" id="{CF34112C-AC46-03AC-B316-58351A4F46A2}"/>
              </a:ext>
            </a:extLst>
          </p:cNvPr>
          <p:cNvSpPr>
            <a:spLocks noGrp="1"/>
          </p:cNvSpPr>
          <p:nvPr>
            <p:ph idx="1"/>
          </p:nvPr>
        </p:nvSpPr>
        <p:spPr/>
        <p:txBody>
          <a:bodyPr/>
          <a:lstStyle/>
          <a:p>
            <a:pPr marL="0" indent="0">
              <a:buNone/>
            </a:pPr>
            <a:r>
              <a:rPr lang="en-IN" dirty="0"/>
              <a:t>1.</a:t>
            </a:r>
            <a:r>
              <a:rPr lang="en-IN" dirty="0">
                <a:solidFill>
                  <a:srgbClr val="FF0000"/>
                </a:solidFill>
                <a:latin typeface="Algerian" panose="04020705040A02060702" pitchFamily="82" charset="0"/>
              </a:rPr>
              <a:t>start</a:t>
            </a:r>
            <a:r>
              <a:rPr lang="en-IN" dirty="0"/>
              <a:t> </a:t>
            </a:r>
          </a:p>
          <a:p>
            <a:pPr marL="0" indent="0">
              <a:buNone/>
            </a:pPr>
            <a:r>
              <a:rPr lang="en-US" dirty="0"/>
              <a:t>2.</a:t>
            </a:r>
            <a:r>
              <a:rPr lang="en-US" dirty="0">
                <a:solidFill>
                  <a:schemeClr val="accent1"/>
                </a:solidFill>
                <a:latin typeface="Algerian" panose="04020705040A02060702" pitchFamily="82" charset="0"/>
              </a:rPr>
              <a:t>User interacts with the chatbot:</a:t>
            </a:r>
          </a:p>
          <a:p>
            <a:pPr marL="0" indent="0">
              <a:buNone/>
            </a:pPr>
            <a:r>
              <a:rPr lang="en-US" dirty="0">
                <a:solidFill>
                  <a:schemeClr val="accent1"/>
                </a:solidFill>
                <a:latin typeface="Algerian" panose="04020705040A02060702" pitchFamily="82" charset="0"/>
              </a:rPr>
              <a:t> </a:t>
            </a:r>
            <a:r>
              <a:rPr lang="en-US" dirty="0">
                <a:latin typeface="+mj-lt"/>
              </a:rPr>
              <a:t>This is the initial interaction where the user engages with the chatbot by sending a message or query</a:t>
            </a:r>
            <a:r>
              <a:rPr lang="en-US" dirty="0">
                <a:solidFill>
                  <a:schemeClr val="accent1"/>
                </a:solidFill>
                <a:latin typeface="Algerian" panose="04020705040A02060702" pitchFamily="82" charset="0"/>
              </a:rPr>
              <a:t>.</a:t>
            </a:r>
          </a:p>
          <a:p>
            <a:pPr marL="0" indent="0">
              <a:buNone/>
            </a:pPr>
            <a:r>
              <a:rPr lang="en-IN" dirty="0">
                <a:latin typeface="Algerian" panose="04020705040A02060702" pitchFamily="82" charset="0"/>
              </a:rPr>
              <a:t>3.</a:t>
            </a:r>
            <a:r>
              <a:rPr lang="en-US" dirty="0">
                <a:solidFill>
                  <a:schemeClr val="accent1"/>
                </a:solidFill>
                <a:latin typeface="Algerian" panose="04020705040A02060702" pitchFamily="82" charset="0"/>
              </a:rPr>
              <a:t> NLP processing:</a:t>
            </a:r>
          </a:p>
          <a:p>
            <a:pPr marL="0" indent="0">
              <a:buNone/>
            </a:pPr>
            <a:r>
              <a:rPr lang="en-US" dirty="0">
                <a:solidFill>
                  <a:schemeClr val="accent1"/>
                </a:solidFill>
                <a:latin typeface="Algerian" panose="04020705040A02060702" pitchFamily="82" charset="0"/>
              </a:rPr>
              <a:t>   </a:t>
            </a:r>
            <a:r>
              <a:rPr lang="en-US" dirty="0">
                <a:latin typeface="+mj-lt"/>
              </a:rPr>
              <a:t>- Natural Language Processing (NLP) techniques are used to understand and analyze the user's input. NLP helps in extracting the user's intent and relevant information from their message</a:t>
            </a:r>
            <a:r>
              <a:rPr lang="en-US" dirty="0">
                <a:solidFill>
                  <a:schemeClr val="accent1"/>
                </a:solidFill>
                <a:latin typeface="Algerian" panose="04020705040A02060702" pitchFamily="82" charset="0"/>
              </a:rPr>
              <a:t>.</a:t>
            </a:r>
            <a:endParaRPr lang="en-IN" dirty="0">
              <a:solidFill>
                <a:schemeClr val="accent1"/>
              </a:solidFill>
              <a:latin typeface="Algerian" panose="04020705040A02060702" pitchFamily="82" charset="0"/>
            </a:endParaRPr>
          </a:p>
        </p:txBody>
      </p:sp>
    </p:spTree>
    <p:extLst>
      <p:ext uri="{BB962C8B-B14F-4D97-AF65-F5344CB8AC3E}">
        <p14:creationId xmlns:p14="http://schemas.microsoft.com/office/powerpoint/2010/main" val="361195294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104</TotalTime>
  <Words>994</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Algerian</vt:lpstr>
      <vt:lpstr>Arial</vt:lpstr>
      <vt:lpstr>Century Gothic</vt:lpstr>
      <vt:lpstr>Vapor Trail</vt:lpstr>
      <vt:lpstr>ARTIFICIAL  INTELLIGENCE  </vt:lpstr>
      <vt:lpstr>Creating an AI-powered chatbot for exceptional customer service and an AI-powered diabetes prediction system is a complex endeavor. While I can't provide an actual flowchart in this text-based format, I can give you a solution abstract and describe the high-level flow for such a system. </vt:lpstr>
      <vt:lpstr>PowerPoint Presentation</vt:lpstr>
      <vt:lpstr>PowerPoint Presentation</vt:lpstr>
      <vt:lpstr>PowerPoint Presentation</vt:lpstr>
      <vt:lpstr>PowerPoint Presentation</vt:lpstr>
      <vt:lpstr>PowerPoint Presentation</vt:lpstr>
      <vt:lpstr>Flow chart</vt:lpstr>
      <vt:lpstr>Flow chart explanation: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madhu mitha</dc:creator>
  <cp:lastModifiedBy>madhu mitha</cp:lastModifiedBy>
  <cp:revision>2</cp:revision>
  <dcterms:created xsi:type="dcterms:W3CDTF">2023-09-26T15:56:12Z</dcterms:created>
  <dcterms:modified xsi:type="dcterms:W3CDTF">2023-10-31T10:09:31Z</dcterms:modified>
</cp:coreProperties>
</file>