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7284700" cy="9721850"/>
  <p:notesSz cx="17284700" cy="972185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59" autoAdjust="0"/>
  </p:normalViewPr>
  <p:slideViewPr>
    <p:cSldViewPr>
      <p:cViewPr>
        <p:scale>
          <a:sx n="50" d="100"/>
          <a:sy n="50" d="100"/>
        </p:scale>
        <p:origin x="-66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image" Target="../media/image96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image" Target="../media/image9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BCF83-7988-4D8F-9DAD-3DCFBF81E4C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278059-BA0D-4D59-89D4-AEF15026B0AC}">
      <dgm:prSet phldrT="[Текст]" custT="1"/>
      <dgm:spPr/>
      <dgm:t>
        <a:bodyPr/>
        <a:lstStyle/>
        <a:p>
          <a:r>
            <a:rPr lang="uz-Cyrl-UZ" sz="1100" b="1" dirty="0" smtClean="0"/>
            <a:t>Туманнинг таъминотчи корхоналари</a:t>
          </a:r>
        </a:p>
        <a:p>
          <a:r>
            <a:rPr lang="uz-Cyrl-UZ" sz="1100" b="1" dirty="0" smtClean="0"/>
            <a:t>(Уруғ –кўчат, техника Агроном)</a:t>
          </a:r>
          <a:endParaRPr lang="ru-RU" sz="1100" b="1" dirty="0"/>
        </a:p>
      </dgm:t>
    </dgm:pt>
    <dgm:pt modelId="{7420F003-056F-4E79-821C-26338DACDFEE}" type="parTrans" cxnId="{23F9A4B9-CEAE-42C5-999A-20A65DDE1A90}">
      <dgm:prSet/>
      <dgm:spPr/>
      <dgm:t>
        <a:bodyPr/>
        <a:lstStyle/>
        <a:p>
          <a:endParaRPr lang="ru-RU" sz="3200"/>
        </a:p>
      </dgm:t>
    </dgm:pt>
    <dgm:pt modelId="{64D3BD7F-75D8-4449-BCA8-EE6ABCC5D5B4}" type="sibTrans" cxnId="{23F9A4B9-CEAE-42C5-999A-20A65DDE1A90}">
      <dgm:prSet/>
      <dgm:spPr/>
      <dgm:t>
        <a:bodyPr/>
        <a:lstStyle/>
        <a:p>
          <a:endParaRPr lang="ru-RU" sz="3200"/>
        </a:p>
      </dgm:t>
    </dgm:pt>
    <dgm:pt modelId="{901C95A5-884B-4782-9FB7-CE0B32AC6C00}" type="asst">
      <dgm:prSet phldrT="[Текст]" custT="1"/>
      <dgm:spPr/>
      <dgm:t>
        <a:bodyPr/>
        <a:lstStyle/>
        <a:p>
          <a:r>
            <a:rPr lang="uz-Cyrl-UZ" sz="1100" b="1" dirty="0" smtClean="0"/>
            <a:t>Аҳоли</a:t>
          </a:r>
        </a:p>
        <a:p>
          <a:r>
            <a:rPr lang="uz-Cyrl-UZ" sz="1100" b="1" dirty="0" smtClean="0"/>
            <a:t> томорқа</a:t>
          </a:r>
          <a:endParaRPr lang="ru-RU" sz="1100" b="1" dirty="0"/>
        </a:p>
      </dgm:t>
    </dgm:pt>
    <dgm:pt modelId="{8FD8EA6A-898F-45F1-8ED9-C0E4165F97E6}" type="parTrans" cxnId="{C6008D98-C3FD-4544-A9EE-A819745F8350}">
      <dgm:prSet/>
      <dgm:spPr/>
      <dgm:t>
        <a:bodyPr/>
        <a:lstStyle/>
        <a:p>
          <a:endParaRPr lang="ru-RU" sz="3200"/>
        </a:p>
      </dgm:t>
    </dgm:pt>
    <dgm:pt modelId="{4B473B4C-A91F-4FF0-972C-F02C6C039435}" type="sibTrans" cxnId="{C6008D98-C3FD-4544-A9EE-A819745F8350}">
      <dgm:prSet/>
      <dgm:spPr/>
      <dgm:t>
        <a:bodyPr/>
        <a:lstStyle/>
        <a:p>
          <a:endParaRPr lang="ru-RU" sz="3200"/>
        </a:p>
      </dgm:t>
    </dgm:pt>
    <dgm:pt modelId="{EA5E61D6-DE2E-44F6-82C7-14C3577FF026}">
      <dgm:prSet phldrT="[Текст]" custT="1"/>
      <dgm:spPr/>
      <dgm:t>
        <a:bodyPr/>
        <a:lstStyle/>
        <a:p>
          <a:r>
            <a:rPr lang="uz-Cyrl-UZ" sz="1000" b="1" i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“Агромир” МЧЖ</a:t>
          </a:r>
          <a:endParaRPr lang="ru-RU" sz="1000" dirty="0"/>
        </a:p>
      </dgm:t>
    </dgm:pt>
    <dgm:pt modelId="{5BEC6D02-1904-45D6-A8DA-AB19BA6BD659}" type="parTrans" cxnId="{2519D91E-3748-42D0-9BEF-F5B775FB24BC}">
      <dgm:prSet/>
      <dgm:spPr/>
      <dgm:t>
        <a:bodyPr/>
        <a:lstStyle/>
        <a:p>
          <a:endParaRPr lang="ru-RU" sz="3200"/>
        </a:p>
      </dgm:t>
    </dgm:pt>
    <dgm:pt modelId="{42A3B42B-7298-4600-BFA7-F31C15E54FCC}" type="sibTrans" cxnId="{2519D91E-3748-42D0-9BEF-F5B775FB24BC}">
      <dgm:prSet/>
      <dgm:spPr/>
      <dgm:t>
        <a:bodyPr/>
        <a:lstStyle/>
        <a:p>
          <a:endParaRPr lang="ru-RU"/>
        </a:p>
      </dgm:t>
    </dgm:pt>
    <dgm:pt modelId="{2C709728-DCC7-4CB9-9343-954FC655ED19}">
      <dgm:prSet phldrT="[Текст]" custT="1"/>
      <dgm:spPr/>
      <dgm:t>
        <a:bodyPr/>
        <a:lstStyle/>
        <a:p>
          <a:r>
            <a:rPr lang="uz-Cyrl-UZ" sz="1000" b="1" i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“Азам Азамат Агро” ф/х</a:t>
          </a:r>
          <a:endParaRPr lang="ru-RU" sz="1000" dirty="0"/>
        </a:p>
      </dgm:t>
    </dgm:pt>
    <dgm:pt modelId="{F284D43B-AACB-4D14-854F-ED55A8E44721}" type="parTrans" cxnId="{3FDCB81B-F532-4AD8-9271-D6D06D034ECC}">
      <dgm:prSet/>
      <dgm:spPr/>
      <dgm:t>
        <a:bodyPr/>
        <a:lstStyle/>
        <a:p>
          <a:endParaRPr lang="ru-RU" sz="3200"/>
        </a:p>
      </dgm:t>
    </dgm:pt>
    <dgm:pt modelId="{24E2BD1F-5B83-440C-BC1C-945F8D5903A9}" type="sibTrans" cxnId="{3FDCB81B-F532-4AD8-9271-D6D06D034ECC}">
      <dgm:prSet/>
      <dgm:spPr/>
      <dgm:t>
        <a:bodyPr/>
        <a:lstStyle/>
        <a:p>
          <a:endParaRPr lang="ru-RU" sz="3200"/>
        </a:p>
      </dgm:t>
    </dgm:pt>
    <dgm:pt modelId="{6A9241B8-E694-464A-B601-B27EA6E4083B}">
      <dgm:prSet phldrT="[Текст]" custT="1"/>
      <dgm:spPr/>
      <dgm:t>
        <a:bodyPr/>
        <a:lstStyle/>
        <a:p>
          <a:r>
            <a:rPr lang="uz-Cyrl-UZ" sz="1000" b="1" i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“Рустамов Темур Александрович” ф/х</a:t>
          </a:r>
          <a:endParaRPr lang="ru-RU" sz="1000" dirty="0"/>
        </a:p>
      </dgm:t>
    </dgm:pt>
    <dgm:pt modelId="{AE56632C-AFAE-4AED-9648-0859AC1D49CD}" type="parTrans" cxnId="{40F1D10C-ED23-47B8-A0DD-DD6DA48C9637}">
      <dgm:prSet/>
      <dgm:spPr/>
      <dgm:t>
        <a:bodyPr/>
        <a:lstStyle/>
        <a:p>
          <a:endParaRPr lang="ru-RU" sz="3200"/>
        </a:p>
      </dgm:t>
    </dgm:pt>
    <dgm:pt modelId="{71B6B7DB-22A2-4CB6-8BC9-8B30B6E3E59E}" type="sibTrans" cxnId="{40F1D10C-ED23-47B8-A0DD-DD6DA48C9637}">
      <dgm:prSet/>
      <dgm:spPr/>
      <dgm:t>
        <a:bodyPr/>
        <a:lstStyle/>
        <a:p>
          <a:endParaRPr lang="ru-RU" sz="3200"/>
        </a:p>
      </dgm:t>
    </dgm:pt>
    <dgm:pt modelId="{8882175B-02A1-4889-B3AE-47CFA34E49B9}">
      <dgm:prSet custT="1"/>
      <dgm:spPr/>
      <dgm:t>
        <a:bodyPr/>
        <a:lstStyle/>
        <a:p>
          <a:r>
            <a:rPr lang="uz-Cyrl-UZ" sz="1000" i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“</a:t>
          </a:r>
          <a:r>
            <a:rPr lang="uz-Cyrl-UZ" sz="1000" b="1" i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Шавкат Убайдов” ф/х</a:t>
          </a:r>
          <a:endParaRPr lang="ru-RU" sz="1000" dirty="0"/>
        </a:p>
      </dgm:t>
    </dgm:pt>
    <dgm:pt modelId="{29BD4FE7-CAF8-495B-A36E-3E016C67BAEA}" type="parTrans" cxnId="{28F6C3FF-356C-47DC-9AD8-6C690E0A98D4}">
      <dgm:prSet/>
      <dgm:spPr/>
      <dgm:t>
        <a:bodyPr/>
        <a:lstStyle/>
        <a:p>
          <a:endParaRPr lang="ru-RU" sz="3200"/>
        </a:p>
      </dgm:t>
    </dgm:pt>
    <dgm:pt modelId="{21E10BF3-205E-4286-8EBE-9BB8A8F59CA0}" type="sibTrans" cxnId="{28F6C3FF-356C-47DC-9AD8-6C690E0A98D4}">
      <dgm:prSet/>
      <dgm:spPr/>
      <dgm:t>
        <a:bodyPr/>
        <a:lstStyle/>
        <a:p>
          <a:endParaRPr lang="ru-RU" sz="3200"/>
        </a:p>
      </dgm:t>
    </dgm:pt>
    <dgm:pt modelId="{83EE0A67-4F5D-4B1B-B68C-ECDF6AC182A3}">
      <dgm:prSet custT="1"/>
      <dgm:spPr/>
      <dgm:t>
        <a:bodyPr/>
        <a:lstStyle/>
        <a:p>
          <a:r>
            <a:rPr lang="uz-Cyrl-UZ" sz="1000" b="1" i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Сам Фрут” АЖ Х/К </a:t>
          </a:r>
          <a:endParaRPr lang="ru-RU" sz="1000" dirty="0"/>
        </a:p>
      </dgm:t>
    </dgm:pt>
    <dgm:pt modelId="{E94A5196-664D-4C6B-8BAB-D08986657C7C}" type="parTrans" cxnId="{E9389DD5-B4D3-4A9B-8E8C-3CD299EC8FCB}">
      <dgm:prSet/>
      <dgm:spPr/>
      <dgm:t>
        <a:bodyPr/>
        <a:lstStyle/>
        <a:p>
          <a:endParaRPr lang="ru-RU" sz="3200"/>
        </a:p>
      </dgm:t>
    </dgm:pt>
    <dgm:pt modelId="{086C104A-B1C4-4E30-BB3E-844D3E241A40}" type="sibTrans" cxnId="{E9389DD5-B4D3-4A9B-8E8C-3CD299EC8FCB}">
      <dgm:prSet/>
      <dgm:spPr/>
      <dgm:t>
        <a:bodyPr/>
        <a:lstStyle/>
        <a:p>
          <a:endParaRPr lang="ru-RU" sz="3200"/>
        </a:p>
      </dgm:t>
    </dgm:pt>
    <dgm:pt modelId="{7E711D83-7D28-424A-9CBC-5097D04E4797}">
      <dgm:prSet custT="1"/>
      <dgm:spPr/>
      <dgm:t>
        <a:bodyPr/>
        <a:lstStyle/>
        <a:p>
          <a:r>
            <a:rPr lang="uz-Cyrl-UZ" sz="1000" b="1" i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“Мароқанд фруит гарденс” МЧЖ </a:t>
          </a:r>
          <a:endParaRPr lang="ru-RU" sz="1000" dirty="0"/>
        </a:p>
      </dgm:t>
    </dgm:pt>
    <dgm:pt modelId="{A5F67FE9-BF6E-45ED-A9D9-B90BDDD2BDCB}" type="parTrans" cxnId="{5B29421C-92A7-40F4-B13E-D316733CC894}">
      <dgm:prSet/>
      <dgm:spPr/>
      <dgm:t>
        <a:bodyPr/>
        <a:lstStyle/>
        <a:p>
          <a:endParaRPr lang="ru-RU" sz="3200"/>
        </a:p>
      </dgm:t>
    </dgm:pt>
    <dgm:pt modelId="{1F22A399-A93A-44B0-A466-7AA7B981FA3F}" type="sibTrans" cxnId="{5B29421C-92A7-40F4-B13E-D316733CC894}">
      <dgm:prSet/>
      <dgm:spPr/>
      <dgm:t>
        <a:bodyPr/>
        <a:lstStyle/>
        <a:p>
          <a:endParaRPr lang="ru-RU" sz="3200"/>
        </a:p>
      </dgm:t>
    </dgm:pt>
    <dgm:pt modelId="{A4CE56AC-C6F4-4ACE-A729-29426FFD03EC}" type="asst">
      <dgm:prSet phldrT="[Текст]"/>
      <dgm:spPr/>
      <dgm:t>
        <a:bodyPr/>
        <a:lstStyle/>
        <a:p>
          <a:r>
            <a:rPr lang="uz-Cyrl-UZ" b="1" dirty="0" smtClean="0"/>
            <a:t>Деҳқон хўжаликлари</a:t>
          </a:r>
          <a:endParaRPr lang="ru-RU" b="1" dirty="0"/>
        </a:p>
      </dgm:t>
    </dgm:pt>
    <dgm:pt modelId="{CA0027D2-0879-4CB5-994F-7074ACB5BB89}" type="parTrans" cxnId="{7AA6D693-9D71-48F4-91A3-96019D736A98}">
      <dgm:prSet/>
      <dgm:spPr/>
      <dgm:t>
        <a:bodyPr/>
        <a:lstStyle/>
        <a:p>
          <a:endParaRPr lang="ru-RU"/>
        </a:p>
      </dgm:t>
    </dgm:pt>
    <dgm:pt modelId="{C7DEF9F1-2928-43D5-8137-F3CCC3548511}" type="sibTrans" cxnId="{7AA6D693-9D71-48F4-91A3-96019D736A98}">
      <dgm:prSet/>
      <dgm:spPr/>
      <dgm:t>
        <a:bodyPr/>
        <a:lstStyle/>
        <a:p>
          <a:endParaRPr lang="ru-RU"/>
        </a:p>
      </dgm:t>
    </dgm:pt>
    <dgm:pt modelId="{2E453BC2-0AB1-47D6-8F0B-D29F81398097}" type="pres">
      <dgm:prSet presAssocID="{F7ABCF83-7988-4D8F-9DAD-3DCFBF81E4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E58D025-E2FD-4E54-AD28-45FFC6AE874D}" type="pres">
      <dgm:prSet presAssocID="{24278059-BA0D-4D59-89D4-AEF15026B0AC}" presName="hierRoot1" presStyleCnt="0">
        <dgm:presLayoutVars>
          <dgm:hierBranch val="init"/>
        </dgm:presLayoutVars>
      </dgm:prSet>
      <dgm:spPr/>
    </dgm:pt>
    <dgm:pt modelId="{557B8E9D-AB2E-4224-BDDB-3E090DE41A3D}" type="pres">
      <dgm:prSet presAssocID="{24278059-BA0D-4D59-89D4-AEF15026B0AC}" presName="rootComposite1" presStyleCnt="0"/>
      <dgm:spPr/>
    </dgm:pt>
    <dgm:pt modelId="{0E929F7B-CF90-4D9C-9A42-98D88377B06A}" type="pres">
      <dgm:prSet presAssocID="{24278059-BA0D-4D59-89D4-AEF15026B0AC}" presName="rootText1" presStyleLbl="node0" presStyleIdx="0" presStyleCnt="1" custScaleY="58517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69BA3E-0B20-42CA-9891-0C025E263674}" type="pres">
      <dgm:prSet presAssocID="{24278059-BA0D-4D59-89D4-AEF15026B0A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1A2ABBE-BF8E-471C-9AD6-2AC3FA2B8B9D}" type="pres">
      <dgm:prSet presAssocID="{24278059-BA0D-4D59-89D4-AEF15026B0AC}" presName="hierChild2" presStyleCnt="0"/>
      <dgm:spPr/>
    </dgm:pt>
    <dgm:pt modelId="{6E017500-EA77-4864-BD4D-C8543F8AB2FD}" type="pres">
      <dgm:prSet presAssocID="{5BEC6D02-1904-45D6-A8DA-AB19BA6BD659}" presName="Name64" presStyleLbl="parChTrans1D2" presStyleIdx="0" presStyleCnt="8"/>
      <dgm:spPr/>
      <dgm:t>
        <a:bodyPr/>
        <a:lstStyle/>
        <a:p>
          <a:endParaRPr lang="ru-RU"/>
        </a:p>
      </dgm:t>
    </dgm:pt>
    <dgm:pt modelId="{5C1E33EF-339C-4390-947D-F7189ABA05BC}" type="pres">
      <dgm:prSet presAssocID="{EA5E61D6-DE2E-44F6-82C7-14C3577FF026}" presName="hierRoot2" presStyleCnt="0">
        <dgm:presLayoutVars>
          <dgm:hierBranch val="init"/>
        </dgm:presLayoutVars>
      </dgm:prSet>
      <dgm:spPr/>
    </dgm:pt>
    <dgm:pt modelId="{B68C02A7-7677-480E-855C-655CE30233A8}" type="pres">
      <dgm:prSet presAssocID="{EA5E61D6-DE2E-44F6-82C7-14C3577FF026}" presName="rootComposite" presStyleCnt="0"/>
      <dgm:spPr/>
    </dgm:pt>
    <dgm:pt modelId="{39D1FC5C-1D14-4E35-8E97-51DB227B2F2E}" type="pres">
      <dgm:prSet presAssocID="{EA5E61D6-DE2E-44F6-82C7-14C3577FF026}" presName="rootText" presStyleLbl="node2" presStyleIdx="0" presStyleCnt="6" custScaleX="207226" custLinFactNeighborY="37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1F9DE9-F147-4E3E-879A-52BD20A94A18}" type="pres">
      <dgm:prSet presAssocID="{EA5E61D6-DE2E-44F6-82C7-14C3577FF026}" presName="rootConnector" presStyleLbl="node2" presStyleIdx="0" presStyleCnt="6"/>
      <dgm:spPr/>
      <dgm:t>
        <a:bodyPr/>
        <a:lstStyle/>
        <a:p>
          <a:endParaRPr lang="ru-RU"/>
        </a:p>
      </dgm:t>
    </dgm:pt>
    <dgm:pt modelId="{4D92C1D0-FCDD-4B08-83DF-7EA2081F2CA5}" type="pres">
      <dgm:prSet presAssocID="{EA5E61D6-DE2E-44F6-82C7-14C3577FF026}" presName="hierChild4" presStyleCnt="0"/>
      <dgm:spPr/>
    </dgm:pt>
    <dgm:pt modelId="{A8B93007-912C-4700-B5DF-0DD7CCC99371}" type="pres">
      <dgm:prSet presAssocID="{EA5E61D6-DE2E-44F6-82C7-14C3577FF026}" presName="hierChild5" presStyleCnt="0"/>
      <dgm:spPr/>
    </dgm:pt>
    <dgm:pt modelId="{052A0CB7-4EE4-4445-8288-A3D1C15C5967}" type="pres">
      <dgm:prSet presAssocID="{F284D43B-AACB-4D14-854F-ED55A8E44721}" presName="Name64" presStyleLbl="parChTrans1D2" presStyleIdx="1" presStyleCnt="8"/>
      <dgm:spPr/>
      <dgm:t>
        <a:bodyPr/>
        <a:lstStyle/>
        <a:p>
          <a:endParaRPr lang="ru-RU"/>
        </a:p>
      </dgm:t>
    </dgm:pt>
    <dgm:pt modelId="{4BA937A8-1693-4100-8CE0-D99D1A76B48E}" type="pres">
      <dgm:prSet presAssocID="{2C709728-DCC7-4CB9-9343-954FC655ED19}" presName="hierRoot2" presStyleCnt="0">
        <dgm:presLayoutVars>
          <dgm:hierBranch val="init"/>
        </dgm:presLayoutVars>
      </dgm:prSet>
      <dgm:spPr/>
    </dgm:pt>
    <dgm:pt modelId="{4F971331-340A-44EA-AC91-F210ECB50824}" type="pres">
      <dgm:prSet presAssocID="{2C709728-DCC7-4CB9-9343-954FC655ED19}" presName="rootComposite" presStyleCnt="0"/>
      <dgm:spPr/>
    </dgm:pt>
    <dgm:pt modelId="{28A17EDF-CC62-4323-AB6B-558C9D2DF6AE}" type="pres">
      <dgm:prSet presAssocID="{2C709728-DCC7-4CB9-9343-954FC655ED19}" presName="rootText" presStyleLbl="node2" presStyleIdx="1" presStyleCnt="6" custScaleX="207226" custLinFactNeighborY="37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593023-A472-48C0-929D-027D07C7D85A}" type="pres">
      <dgm:prSet presAssocID="{2C709728-DCC7-4CB9-9343-954FC655ED19}" presName="rootConnector" presStyleLbl="node2" presStyleIdx="1" presStyleCnt="6"/>
      <dgm:spPr/>
      <dgm:t>
        <a:bodyPr/>
        <a:lstStyle/>
        <a:p>
          <a:endParaRPr lang="ru-RU"/>
        </a:p>
      </dgm:t>
    </dgm:pt>
    <dgm:pt modelId="{15F89674-70DA-4707-B5E9-18BE9AB4652A}" type="pres">
      <dgm:prSet presAssocID="{2C709728-DCC7-4CB9-9343-954FC655ED19}" presName="hierChild4" presStyleCnt="0"/>
      <dgm:spPr/>
    </dgm:pt>
    <dgm:pt modelId="{FA5C4DCC-3B0D-48F2-8A95-15BFD8E13129}" type="pres">
      <dgm:prSet presAssocID="{2C709728-DCC7-4CB9-9343-954FC655ED19}" presName="hierChild5" presStyleCnt="0"/>
      <dgm:spPr/>
    </dgm:pt>
    <dgm:pt modelId="{5680842A-1177-4792-A7D4-9EC84CF60F21}" type="pres">
      <dgm:prSet presAssocID="{AE56632C-AFAE-4AED-9648-0859AC1D49CD}" presName="Name64" presStyleLbl="parChTrans1D2" presStyleIdx="2" presStyleCnt="8"/>
      <dgm:spPr/>
      <dgm:t>
        <a:bodyPr/>
        <a:lstStyle/>
        <a:p>
          <a:endParaRPr lang="ru-RU"/>
        </a:p>
      </dgm:t>
    </dgm:pt>
    <dgm:pt modelId="{2E6A4164-1D51-4976-A4F4-D9A7B4E52BFC}" type="pres">
      <dgm:prSet presAssocID="{6A9241B8-E694-464A-B601-B27EA6E4083B}" presName="hierRoot2" presStyleCnt="0">
        <dgm:presLayoutVars>
          <dgm:hierBranch val="init"/>
        </dgm:presLayoutVars>
      </dgm:prSet>
      <dgm:spPr/>
    </dgm:pt>
    <dgm:pt modelId="{27351D14-378C-477E-BA16-5289988FAC23}" type="pres">
      <dgm:prSet presAssocID="{6A9241B8-E694-464A-B601-B27EA6E4083B}" presName="rootComposite" presStyleCnt="0"/>
      <dgm:spPr/>
    </dgm:pt>
    <dgm:pt modelId="{5136A9ED-BA79-4EE2-987B-15AE373D3C45}" type="pres">
      <dgm:prSet presAssocID="{6A9241B8-E694-464A-B601-B27EA6E4083B}" presName="rootText" presStyleLbl="node2" presStyleIdx="2" presStyleCnt="6" custScaleX="207226" custScaleY="119619" custLinFactNeighborY="37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A71F05-E172-4A3F-8EEB-24745628F2EE}" type="pres">
      <dgm:prSet presAssocID="{6A9241B8-E694-464A-B601-B27EA6E4083B}" presName="rootConnector" presStyleLbl="node2" presStyleIdx="2" presStyleCnt="6"/>
      <dgm:spPr/>
      <dgm:t>
        <a:bodyPr/>
        <a:lstStyle/>
        <a:p>
          <a:endParaRPr lang="ru-RU"/>
        </a:p>
      </dgm:t>
    </dgm:pt>
    <dgm:pt modelId="{97E79451-4158-4B5C-AD3E-D5B3F6FBD5F4}" type="pres">
      <dgm:prSet presAssocID="{6A9241B8-E694-464A-B601-B27EA6E4083B}" presName="hierChild4" presStyleCnt="0"/>
      <dgm:spPr/>
    </dgm:pt>
    <dgm:pt modelId="{099BC181-D5B6-4CE1-B808-5025C7030097}" type="pres">
      <dgm:prSet presAssocID="{6A9241B8-E694-464A-B601-B27EA6E4083B}" presName="hierChild5" presStyleCnt="0"/>
      <dgm:spPr/>
    </dgm:pt>
    <dgm:pt modelId="{368AC334-1288-4F3C-801C-062D91F2FFFA}" type="pres">
      <dgm:prSet presAssocID="{29BD4FE7-CAF8-495B-A36E-3E016C67BAEA}" presName="Name64" presStyleLbl="parChTrans1D2" presStyleIdx="3" presStyleCnt="8"/>
      <dgm:spPr/>
      <dgm:t>
        <a:bodyPr/>
        <a:lstStyle/>
        <a:p>
          <a:endParaRPr lang="ru-RU"/>
        </a:p>
      </dgm:t>
    </dgm:pt>
    <dgm:pt modelId="{8203D82E-8F3A-43D1-9114-71FB093B66CE}" type="pres">
      <dgm:prSet presAssocID="{8882175B-02A1-4889-B3AE-47CFA34E49B9}" presName="hierRoot2" presStyleCnt="0">
        <dgm:presLayoutVars>
          <dgm:hierBranch val="init"/>
        </dgm:presLayoutVars>
      </dgm:prSet>
      <dgm:spPr/>
    </dgm:pt>
    <dgm:pt modelId="{71F938FD-0B60-4C78-A1B4-DFCD0AB2B4BA}" type="pres">
      <dgm:prSet presAssocID="{8882175B-02A1-4889-B3AE-47CFA34E49B9}" presName="rootComposite" presStyleCnt="0"/>
      <dgm:spPr/>
    </dgm:pt>
    <dgm:pt modelId="{07B8873D-33A6-49CE-BE3D-CB7648234D99}" type="pres">
      <dgm:prSet presAssocID="{8882175B-02A1-4889-B3AE-47CFA34E49B9}" presName="rootText" presStyleLbl="node2" presStyleIdx="3" presStyleCnt="6" custScaleX="207226" custLinFactNeighborY="37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22C22B-551E-4426-B348-4F4184243F2A}" type="pres">
      <dgm:prSet presAssocID="{8882175B-02A1-4889-B3AE-47CFA34E49B9}" presName="rootConnector" presStyleLbl="node2" presStyleIdx="3" presStyleCnt="6"/>
      <dgm:spPr/>
      <dgm:t>
        <a:bodyPr/>
        <a:lstStyle/>
        <a:p>
          <a:endParaRPr lang="ru-RU"/>
        </a:p>
      </dgm:t>
    </dgm:pt>
    <dgm:pt modelId="{C0F83E25-0ADC-4FAE-B63D-CCC73DE9C7D6}" type="pres">
      <dgm:prSet presAssocID="{8882175B-02A1-4889-B3AE-47CFA34E49B9}" presName="hierChild4" presStyleCnt="0"/>
      <dgm:spPr/>
    </dgm:pt>
    <dgm:pt modelId="{138FD6D6-DB9F-4C40-9B40-AD1A870D9429}" type="pres">
      <dgm:prSet presAssocID="{8882175B-02A1-4889-B3AE-47CFA34E49B9}" presName="hierChild5" presStyleCnt="0"/>
      <dgm:spPr/>
    </dgm:pt>
    <dgm:pt modelId="{96F2A72F-4FF3-4047-922B-C9DB82BA9A84}" type="pres">
      <dgm:prSet presAssocID="{E94A5196-664D-4C6B-8BAB-D08986657C7C}" presName="Name64" presStyleLbl="parChTrans1D2" presStyleIdx="4" presStyleCnt="8"/>
      <dgm:spPr/>
      <dgm:t>
        <a:bodyPr/>
        <a:lstStyle/>
        <a:p>
          <a:endParaRPr lang="ru-RU"/>
        </a:p>
      </dgm:t>
    </dgm:pt>
    <dgm:pt modelId="{E78F9333-997C-40BF-A73A-E71DBF268BCC}" type="pres">
      <dgm:prSet presAssocID="{83EE0A67-4F5D-4B1B-B68C-ECDF6AC182A3}" presName="hierRoot2" presStyleCnt="0">
        <dgm:presLayoutVars>
          <dgm:hierBranch val="init"/>
        </dgm:presLayoutVars>
      </dgm:prSet>
      <dgm:spPr/>
    </dgm:pt>
    <dgm:pt modelId="{F4670CB3-913A-47B7-B935-20FEE6BEFD36}" type="pres">
      <dgm:prSet presAssocID="{83EE0A67-4F5D-4B1B-B68C-ECDF6AC182A3}" presName="rootComposite" presStyleCnt="0"/>
      <dgm:spPr/>
    </dgm:pt>
    <dgm:pt modelId="{52483336-9B3F-40DA-9A6F-1F4961F1CEFC}" type="pres">
      <dgm:prSet presAssocID="{83EE0A67-4F5D-4B1B-B68C-ECDF6AC182A3}" presName="rootText" presStyleLbl="node2" presStyleIdx="4" presStyleCnt="6" custScaleX="207226" custLinFactNeighborY="37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4493FA-380B-47AC-9CD6-F62D2CC070B8}" type="pres">
      <dgm:prSet presAssocID="{83EE0A67-4F5D-4B1B-B68C-ECDF6AC182A3}" presName="rootConnector" presStyleLbl="node2" presStyleIdx="4" presStyleCnt="6"/>
      <dgm:spPr/>
      <dgm:t>
        <a:bodyPr/>
        <a:lstStyle/>
        <a:p>
          <a:endParaRPr lang="ru-RU"/>
        </a:p>
      </dgm:t>
    </dgm:pt>
    <dgm:pt modelId="{B5300BF2-AD7E-434D-9E23-69A61438E5BB}" type="pres">
      <dgm:prSet presAssocID="{83EE0A67-4F5D-4B1B-B68C-ECDF6AC182A3}" presName="hierChild4" presStyleCnt="0"/>
      <dgm:spPr/>
    </dgm:pt>
    <dgm:pt modelId="{01827B26-CCFA-477A-A60E-801EBAC77214}" type="pres">
      <dgm:prSet presAssocID="{83EE0A67-4F5D-4B1B-B68C-ECDF6AC182A3}" presName="hierChild5" presStyleCnt="0"/>
      <dgm:spPr/>
    </dgm:pt>
    <dgm:pt modelId="{39E756C0-6972-4C99-85D6-CC2713D91B46}" type="pres">
      <dgm:prSet presAssocID="{A5F67FE9-BF6E-45ED-A9D9-B90BDDD2BDCB}" presName="Name64" presStyleLbl="parChTrans1D2" presStyleIdx="5" presStyleCnt="8"/>
      <dgm:spPr/>
      <dgm:t>
        <a:bodyPr/>
        <a:lstStyle/>
        <a:p>
          <a:endParaRPr lang="ru-RU"/>
        </a:p>
      </dgm:t>
    </dgm:pt>
    <dgm:pt modelId="{35B07671-DDFB-406D-8647-FBDBC659711E}" type="pres">
      <dgm:prSet presAssocID="{7E711D83-7D28-424A-9CBC-5097D04E4797}" presName="hierRoot2" presStyleCnt="0">
        <dgm:presLayoutVars>
          <dgm:hierBranch val="init"/>
        </dgm:presLayoutVars>
      </dgm:prSet>
      <dgm:spPr/>
    </dgm:pt>
    <dgm:pt modelId="{25DCDA40-7290-4F3E-A052-BA4DE0C135D1}" type="pres">
      <dgm:prSet presAssocID="{7E711D83-7D28-424A-9CBC-5097D04E4797}" presName="rootComposite" presStyleCnt="0"/>
      <dgm:spPr/>
    </dgm:pt>
    <dgm:pt modelId="{6FA2D260-CAD0-4ED7-B335-8AD67E4EB85E}" type="pres">
      <dgm:prSet presAssocID="{7E711D83-7D28-424A-9CBC-5097D04E4797}" presName="rootText" presStyleLbl="node2" presStyleIdx="5" presStyleCnt="6" custScaleX="207226" custLinFactNeighborY="37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1A65D3-A025-43CD-BFD3-A3C85481EC4F}" type="pres">
      <dgm:prSet presAssocID="{7E711D83-7D28-424A-9CBC-5097D04E4797}" presName="rootConnector" presStyleLbl="node2" presStyleIdx="5" presStyleCnt="6"/>
      <dgm:spPr/>
      <dgm:t>
        <a:bodyPr/>
        <a:lstStyle/>
        <a:p>
          <a:endParaRPr lang="ru-RU"/>
        </a:p>
      </dgm:t>
    </dgm:pt>
    <dgm:pt modelId="{DD6FA074-B8BE-43D2-B5C4-52009C246D70}" type="pres">
      <dgm:prSet presAssocID="{7E711D83-7D28-424A-9CBC-5097D04E4797}" presName="hierChild4" presStyleCnt="0"/>
      <dgm:spPr/>
    </dgm:pt>
    <dgm:pt modelId="{341F6A2F-178D-418C-9410-534B8A1C0C2C}" type="pres">
      <dgm:prSet presAssocID="{7E711D83-7D28-424A-9CBC-5097D04E4797}" presName="hierChild5" presStyleCnt="0"/>
      <dgm:spPr/>
    </dgm:pt>
    <dgm:pt modelId="{7447DA08-13A7-4859-A42D-E6C5C39BD302}" type="pres">
      <dgm:prSet presAssocID="{24278059-BA0D-4D59-89D4-AEF15026B0AC}" presName="hierChild3" presStyleCnt="0"/>
      <dgm:spPr/>
    </dgm:pt>
    <dgm:pt modelId="{7D18DC51-2697-414F-B081-744A638DA438}" type="pres">
      <dgm:prSet presAssocID="{8FD8EA6A-898F-45F1-8ED9-C0E4165F97E6}" presName="Name115" presStyleLbl="parChTrans1D2" presStyleIdx="6" presStyleCnt="8"/>
      <dgm:spPr/>
      <dgm:t>
        <a:bodyPr/>
        <a:lstStyle/>
        <a:p>
          <a:endParaRPr lang="ru-RU"/>
        </a:p>
      </dgm:t>
    </dgm:pt>
    <dgm:pt modelId="{7B5D6E05-BFEA-4387-8E46-4854569100F0}" type="pres">
      <dgm:prSet presAssocID="{901C95A5-884B-4782-9FB7-CE0B32AC6C00}" presName="hierRoot3" presStyleCnt="0">
        <dgm:presLayoutVars>
          <dgm:hierBranch val="init"/>
        </dgm:presLayoutVars>
      </dgm:prSet>
      <dgm:spPr/>
    </dgm:pt>
    <dgm:pt modelId="{88431615-63F9-413D-9984-3B12A8DBC788}" type="pres">
      <dgm:prSet presAssocID="{901C95A5-884B-4782-9FB7-CE0B32AC6C00}" presName="rootComposite3" presStyleCnt="0"/>
      <dgm:spPr/>
    </dgm:pt>
    <dgm:pt modelId="{87085FCE-0868-463D-B981-C7267394972F}" type="pres">
      <dgm:prSet presAssocID="{901C95A5-884B-4782-9FB7-CE0B32AC6C00}" presName="rootText3" presStyleLbl="asst1" presStyleIdx="0" presStyleCnt="2" custScaleY="24867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7FA36D8-F9F7-4A70-B387-BFA1B23D618C}" type="pres">
      <dgm:prSet presAssocID="{901C95A5-884B-4782-9FB7-CE0B32AC6C00}" presName="rootConnector3" presStyleLbl="asst1" presStyleIdx="0" presStyleCnt="2"/>
      <dgm:spPr/>
      <dgm:t>
        <a:bodyPr/>
        <a:lstStyle/>
        <a:p>
          <a:endParaRPr lang="ru-RU"/>
        </a:p>
      </dgm:t>
    </dgm:pt>
    <dgm:pt modelId="{91B31C86-8E25-46E5-A1A8-7B93205F9E05}" type="pres">
      <dgm:prSet presAssocID="{901C95A5-884B-4782-9FB7-CE0B32AC6C00}" presName="hierChild6" presStyleCnt="0"/>
      <dgm:spPr/>
    </dgm:pt>
    <dgm:pt modelId="{936A380A-E363-4CDA-9C79-8D62E6BC7B5C}" type="pres">
      <dgm:prSet presAssocID="{901C95A5-884B-4782-9FB7-CE0B32AC6C00}" presName="hierChild7" presStyleCnt="0"/>
      <dgm:spPr/>
    </dgm:pt>
    <dgm:pt modelId="{F9C024C9-FF22-4D18-9C89-7B06208B180B}" type="pres">
      <dgm:prSet presAssocID="{CA0027D2-0879-4CB5-994F-7074ACB5BB89}" presName="Name115" presStyleLbl="parChTrans1D2" presStyleIdx="7" presStyleCnt="8"/>
      <dgm:spPr/>
      <dgm:t>
        <a:bodyPr/>
        <a:lstStyle/>
        <a:p>
          <a:endParaRPr lang="ru-RU"/>
        </a:p>
      </dgm:t>
    </dgm:pt>
    <dgm:pt modelId="{B2D88FD3-5F31-4C3B-B8BF-C715D95B22D4}" type="pres">
      <dgm:prSet presAssocID="{A4CE56AC-C6F4-4ACE-A729-29426FFD03EC}" presName="hierRoot3" presStyleCnt="0">
        <dgm:presLayoutVars>
          <dgm:hierBranch val="init"/>
        </dgm:presLayoutVars>
      </dgm:prSet>
      <dgm:spPr/>
    </dgm:pt>
    <dgm:pt modelId="{C0B0B2E5-2780-455A-9543-DF3CB43F1BCB}" type="pres">
      <dgm:prSet presAssocID="{A4CE56AC-C6F4-4ACE-A729-29426FFD03EC}" presName="rootComposite3" presStyleCnt="0"/>
      <dgm:spPr/>
    </dgm:pt>
    <dgm:pt modelId="{843C9F9B-758A-4A3A-BCB9-DCF71380AC84}" type="pres">
      <dgm:prSet presAssocID="{A4CE56AC-C6F4-4ACE-A729-29426FFD03EC}" presName="rootText3" presStyleLbl="asst1" presStyleIdx="1" presStyleCnt="2" custScaleY="24867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4F5BF6-CD2D-442E-A3C3-39FF0C677ED1}" type="pres">
      <dgm:prSet presAssocID="{A4CE56AC-C6F4-4ACE-A729-29426FFD03EC}" presName="rootConnector3" presStyleLbl="asst1" presStyleIdx="1" presStyleCnt="2"/>
      <dgm:spPr/>
      <dgm:t>
        <a:bodyPr/>
        <a:lstStyle/>
        <a:p>
          <a:endParaRPr lang="ru-RU"/>
        </a:p>
      </dgm:t>
    </dgm:pt>
    <dgm:pt modelId="{D92AD66F-BB3E-4D04-B9BB-0E2170CD126B}" type="pres">
      <dgm:prSet presAssocID="{A4CE56AC-C6F4-4ACE-A729-29426FFD03EC}" presName="hierChild6" presStyleCnt="0"/>
      <dgm:spPr/>
    </dgm:pt>
    <dgm:pt modelId="{35A673B5-83D4-454E-8EAC-CF8EF5FA5C40}" type="pres">
      <dgm:prSet presAssocID="{A4CE56AC-C6F4-4ACE-A729-29426FFD03EC}" presName="hierChild7" presStyleCnt="0"/>
      <dgm:spPr/>
    </dgm:pt>
  </dgm:ptLst>
  <dgm:cxnLst>
    <dgm:cxn modelId="{8AE0A9F3-B287-4FED-83E8-8586E41D9C88}" type="presOf" srcId="{901C95A5-884B-4782-9FB7-CE0B32AC6C00}" destId="{67FA36D8-F9F7-4A70-B387-BFA1B23D618C}" srcOrd="1" destOrd="0" presId="urn:microsoft.com/office/officeart/2009/3/layout/HorizontalOrganizationChart"/>
    <dgm:cxn modelId="{DBC0CEFE-8516-4FA3-A232-1B02CF4B5B25}" type="presOf" srcId="{AE56632C-AFAE-4AED-9648-0859AC1D49CD}" destId="{5680842A-1177-4792-A7D4-9EC84CF60F21}" srcOrd="0" destOrd="0" presId="urn:microsoft.com/office/officeart/2009/3/layout/HorizontalOrganizationChart"/>
    <dgm:cxn modelId="{B0A93FC2-42F1-4B84-A7A6-4F961A82024F}" type="presOf" srcId="{5BEC6D02-1904-45D6-A8DA-AB19BA6BD659}" destId="{6E017500-EA77-4864-BD4D-C8543F8AB2FD}" srcOrd="0" destOrd="0" presId="urn:microsoft.com/office/officeart/2009/3/layout/HorizontalOrganizationChart"/>
    <dgm:cxn modelId="{528FBA7E-BBF5-43E7-993A-BAC2424072AD}" type="presOf" srcId="{8882175B-02A1-4889-B3AE-47CFA34E49B9}" destId="{9222C22B-551E-4426-B348-4F4184243F2A}" srcOrd="1" destOrd="0" presId="urn:microsoft.com/office/officeart/2009/3/layout/HorizontalOrganizationChart"/>
    <dgm:cxn modelId="{AF501B8B-62EB-49B9-9F29-4577419885B2}" type="presOf" srcId="{83EE0A67-4F5D-4B1B-B68C-ECDF6AC182A3}" destId="{52483336-9B3F-40DA-9A6F-1F4961F1CEFC}" srcOrd="0" destOrd="0" presId="urn:microsoft.com/office/officeart/2009/3/layout/HorizontalOrganizationChart"/>
    <dgm:cxn modelId="{2D78CCA9-FABE-4323-AFC8-5AAF069F41CC}" type="presOf" srcId="{E94A5196-664D-4C6B-8BAB-D08986657C7C}" destId="{96F2A72F-4FF3-4047-922B-C9DB82BA9A84}" srcOrd="0" destOrd="0" presId="urn:microsoft.com/office/officeart/2009/3/layout/HorizontalOrganizationChart"/>
    <dgm:cxn modelId="{28F6C3FF-356C-47DC-9AD8-6C690E0A98D4}" srcId="{24278059-BA0D-4D59-89D4-AEF15026B0AC}" destId="{8882175B-02A1-4889-B3AE-47CFA34E49B9}" srcOrd="5" destOrd="0" parTransId="{29BD4FE7-CAF8-495B-A36E-3E016C67BAEA}" sibTransId="{21E10BF3-205E-4286-8EBE-9BB8A8F59CA0}"/>
    <dgm:cxn modelId="{5B29421C-92A7-40F4-B13E-D316733CC894}" srcId="{24278059-BA0D-4D59-89D4-AEF15026B0AC}" destId="{7E711D83-7D28-424A-9CBC-5097D04E4797}" srcOrd="7" destOrd="0" parTransId="{A5F67FE9-BF6E-45ED-A9D9-B90BDDD2BDCB}" sibTransId="{1F22A399-A93A-44B0-A466-7AA7B981FA3F}"/>
    <dgm:cxn modelId="{09833055-27B3-4479-92E1-8A5CAAA6A4BD}" type="presOf" srcId="{F7ABCF83-7988-4D8F-9DAD-3DCFBF81E4CB}" destId="{2E453BC2-0AB1-47D6-8F0B-D29F81398097}" srcOrd="0" destOrd="0" presId="urn:microsoft.com/office/officeart/2009/3/layout/HorizontalOrganizationChart"/>
    <dgm:cxn modelId="{CAF8B221-BD7B-4EF4-B6C0-37128E6BDB3B}" type="presOf" srcId="{8882175B-02A1-4889-B3AE-47CFA34E49B9}" destId="{07B8873D-33A6-49CE-BE3D-CB7648234D99}" srcOrd="0" destOrd="0" presId="urn:microsoft.com/office/officeart/2009/3/layout/HorizontalOrganizationChart"/>
    <dgm:cxn modelId="{08A07269-3EFF-4B0C-BC23-F7909191EEAA}" type="presOf" srcId="{7E711D83-7D28-424A-9CBC-5097D04E4797}" destId="{6FA2D260-CAD0-4ED7-B335-8AD67E4EB85E}" srcOrd="0" destOrd="0" presId="urn:microsoft.com/office/officeart/2009/3/layout/HorizontalOrganizationChart"/>
    <dgm:cxn modelId="{9F464CCA-94C3-49B7-ADBB-F4DA63AA7F4E}" type="presOf" srcId="{F284D43B-AACB-4D14-854F-ED55A8E44721}" destId="{052A0CB7-4EE4-4445-8288-A3D1C15C5967}" srcOrd="0" destOrd="0" presId="urn:microsoft.com/office/officeart/2009/3/layout/HorizontalOrganizationChart"/>
    <dgm:cxn modelId="{23F9A4B9-CEAE-42C5-999A-20A65DDE1A90}" srcId="{F7ABCF83-7988-4D8F-9DAD-3DCFBF81E4CB}" destId="{24278059-BA0D-4D59-89D4-AEF15026B0AC}" srcOrd="0" destOrd="0" parTransId="{7420F003-056F-4E79-821C-26338DACDFEE}" sibTransId="{64D3BD7F-75D8-4449-BCA8-EE6ABCC5D5B4}"/>
    <dgm:cxn modelId="{CC14F7EB-9E22-4E73-9DFA-50E0F1BEEF21}" type="presOf" srcId="{8FD8EA6A-898F-45F1-8ED9-C0E4165F97E6}" destId="{7D18DC51-2697-414F-B081-744A638DA438}" srcOrd="0" destOrd="0" presId="urn:microsoft.com/office/officeart/2009/3/layout/HorizontalOrganizationChart"/>
    <dgm:cxn modelId="{A1B570A8-7D1E-4A66-9EC5-4108F6FF0901}" type="presOf" srcId="{A5F67FE9-BF6E-45ED-A9D9-B90BDDD2BDCB}" destId="{39E756C0-6972-4C99-85D6-CC2713D91B46}" srcOrd="0" destOrd="0" presId="urn:microsoft.com/office/officeart/2009/3/layout/HorizontalOrganizationChart"/>
    <dgm:cxn modelId="{08248196-8051-4437-9CDF-F654DB5CE14C}" type="presOf" srcId="{7E711D83-7D28-424A-9CBC-5097D04E4797}" destId="{BE1A65D3-A025-43CD-BFD3-A3C85481EC4F}" srcOrd="1" destOrd="0" presId="urn:microsoft.com/office/officeart/2009/3/layout/HorizontalOrganizationChart"/>
    <dgm:cxn modelId="{27285413-9D84-4C12-99C5-9673C56CFFE2}" type="presOf" srcId="{A4CE56AC-C6F4-4ACE-A729-29426FFD03EC}" destId="{843C9F9B-758A-4A3A-BCB9-DCF71380AC84}" srcOrd="0" destOrd="0" presId="urn:microsoft.com/office/officeart/2009/3/layout/HorizontalOrganizationChart"/>
    <dgm:cxn modelId="{6DF35C51-354C-454A-A288-E412BEE57C3E}" type="presOf" srcId="{CA0027D2-0879-4CB5-994F-7074ACB5BB89}" destId="{F9C024C9-FF22-4D18-9C89-7B06208B180B}" srcOrd="0" destOrd="0" presId="urn:microsoft.com/office/officeart/2009/3/layout/HorizontalOrganizationChart"/>
    <dgm:cxn modelId="{DD31EDE6-21B2-46C8-BC30-48B72BE1A83B}" type="presOf" srcId="{2C709728-DCC7-4CB9-9343-954FC655ED19}" destId="{28A17EDF-CC62-4323-AB6B-558C9D2DF6AE}" srcOrd="0" destOrd="0" presId="urn:microsoft.com/office/officeart/2009/3/layout/HorizontalOrganizationChart"/>
    <dgm:cxn modelId="{0BACF11F-22F0-4424-9FED-9F15CB08AF9C}" type="presOf" srcId="{901C95A5-884B-4782-9FB7-CE0B32AC6C00}" destId="{87085FCE-0868-463D-B981-C7267394972F}" srcOrd="0" destOrd="0" presId="urn:microsoft.com/office/officeart/2009/3/layout/HorizontalOrganizationChart"/>
    <dgm:cxn modelId="{E9389DD5-B4D3-4A9B-8E8C-3CD299EC8FCB}" srcId="{24278059-BA0D-4D59-89D4-AEF15026B0AC}" destId="{83EE0A67-4F5D-4B1B-B68C-ECDF6AC182A3}" srcOrd="6" destOrd="0" parTransId="{E94A5196-664D-4C6B-8BAB-D08986657C7C}" sibTransId="{086C104A-B1C4-4E30-BB3E-844D3E241A40}"/>
    <dgm:cxn modelId="{6A7F5063-19B4-4F72-92CD-08DDD6C971B2}" type="presOf" srcId="{2C709728-DCC7-4CB9-9343-954FC655ED19}" destId="{8F593023-A472-48C0-929D-027D07C7D85A}" srcOrd="1" destOrd="0" presId="urn:microsoft.com/office/officeart/2009/3/layout/HorizontalOrganizationChart"/>
    <dgm:cxn modelId="{C6008D98-C3FD-4544-A9EE-A819745F8350}" srcId="{24278059-BA0D-4D59-89D4-AEF15026B0AC}" destId="{901C95A5-884B-4782-9FB7-CE0B32AC6C00}" srcOrd="0" destOrd="0" parTransId="{8FD8EA6A-898F-45F1-8ED9-C0E4165F97E6}" sibTransId="{4B473B4C-A91F-4FF0-972C-F02C6C039435}"/>
    <dgm:cxn modelId="{6A113A45-8BAF-4F19-AEA5-C0DDA1C3253F}" type="presOf" srcId="{EA5E61D6-DE2E-44F6-82C7-14C3577FF026}" destId="{39D1FC5C-1D14-4E35-8E97-51DB227B2F2E}" srcOrd="0" destOrd="0" presId="urn:microsoft.com/office/officeart/2009/3/layout/HorizontalOrganizationChart"/>
    <dgm:cxn modelId="{28A56B21-8472-4B99-A39C-5624735DE6FE}" type="presOf" srcId="{EA5E61D6-DE2E-44F6-82C7-14C3577FF026}" destId="{4A1F9DE9-F147-4E3E-879A-52BD20A94A18}" srcOrd="1" destOrd="0" presId="urn:microsoft.com/office/officeart/2009/3/layout/HorizontalOrganizationChart"/>
    <dgm:cxn modelId="{AB2C2E0A-1416-4E59-B962-307B20F920CA}" type="presOf" srcId="{24278059-BA0D-4D59-89D4-AEF15026B0AC}" destId="{0169BA3E-0B20-42CA-9891-0C025E263674}" srcOrd="1" destOrd="0" presId="urn:microsoft.com/office/officeart/2009/3/layout/HorizontalOrganizationChart"/>
    <dgm:cxn modelId="{A2A12C47-1641-46F7-8E3D-5C05072854DD}" type="presOf" srcId="{A4CE56AC-C6F4-4ACE-A729-29426FFD03EC}" destId="{DC4F5BF6-CD2D-442E-A3C3-39FF0C677ED1}" srcOrd="1" destOrd="0" presId="urn:microsoft.com/office/officeart/2009/3/layout/HorizontalOrganizationChart"/>
    <dgm:cxn modelId="{C02DEBE1-C1A3-4584-B893-AAC4C0D2BEA0}" type="presOf" srcId="{6A9241B8-E694-464A-B601-B27EA6E4083B}" destId="{5136A9ED-BA79-4EE2-987B-15AE373D3C45}" srcOrd="0" destOrd="0" presId="urn:microsoft.com/office/officeart/2009/3/layout/HorizontalOrganizationChart"/>
    <dgm:cxn modelId="{F51BD499-EDD1-4BCE-B8BB-2E1BA63EC7BB}" type="presOf" srcId="{83EE0A67-4F5D-4B1B-B68C-ECDF6AC182A3}" destId="{244493FA-380B-47AC-9CD6-F62D2CC070B8}" srcOrd="1" destOrd="0" presId="urn:microsoft.com/office/officeart/2009/3/layout/HorizontalOrganizationChart"/>
    <dgm:cxn modelId="{40F1D10C-ED23-47B8-A0DD-DD6DA48C9637}" srcId="{24278059-BA0D-4D59-89D4-AEF15026B0AC}" destId="{6A9241B8-E694-464A-B601-B27EA6E4083B}" srcOrd="4" destOrd="0" parTransId="{AE56632C-AFAE-4AED-9648-0859AC1D49CD}" sibTransId="{71B6B7DB-22A2-4CB6-8BC9-8B30B6E3E59E}"/>
    <dgm:cxn modelId="{7AA6D693-9D71-48F4-91A3-96019D736A98}" srcId="{24278059-BA0D-4D59-89D4-AEF15026B0AC}" destId="{A4CE56AC-C6F4-4ACE-A729-29426FFD03EC}" srcOrd="1" destOrd="0" parTransId="{CA0027D2-0879-4CB5-994F-7074ACB5BB89}" sibTransId="{C7DEF9F1-2928-43D5-8137-F3CCC3548511}"/>
    <dgm:cxn modelId="{3FDCB81B-F532-4AD8-9271-D6D06D034ECC}" srcId="{24278059-BA0D-4D59-89D4-AEF15026B0AC}" destId="{2C709728-DCC7-4CB9-9343-954FC655ED19}" srcOrd="3" destOrd="0" parTransId="{F284D43B-AACB-4D14-854F-ED55A8E44721}" sibTransId="{24E2BD1F-5B83-440C-BC1C-945F8D5903A9}"/>
    <dgm:cxn modelId="{AC195DE5-AAB1-451C-921E-991DEC7A37A0}" type="presOf" srcId="{24278059-BA0D-4D59-89D4-AEF15026B0AC}" destId="{0E929F7B-CF90-4D9C-9A42-98D88377B06A}" srcOrd="0" destOrd="0" presId="urn:microsoft.com/office/officeart/2009/3/layout/HorizontalOrganizationChart"/>
    <dgm:cxn modelId="{14250768-A5F4-4E20-B7BD-23453F6FB3A7}" type="presOf" srcId="{6A9241B8-E694-464A-B601-B27EA6E4083B}" destId="{71A71F05-E172-4A3F-8EEB-24745628F2EE}" srcOrd="1" destOrd="0" presId="urn:microsoft.com/office/officeart/2009/3/layout/HorizontalOrganizationChart"/>
    <dgm:cxn modelId="{2519D91E-3748-42D0-9BEF-F5B775FB24BC}" srcId="{24278059-BA0D-4D59-89D4-AEF15026B0AC}" destId="{EA5E61D6-DE2E-44F6-82C7-14C3577FF026}" srcOrd="2" destOrd="0" parTransId="{5BEC6D02-1904-45D6-A8DA-AB19BA6BD659}" sibTransId="{42A3B42B-7298-4600-BFA7-F31C15E54FCC}"/>
    <dgm:cxn modelId="{A9539C2F-F2A9-40BC-8682-085C836156CD}" type="presOf" srcId="{29BD4FE7-CAF8-495B-A36E-3E016C67BAEA}" destId="{368AC334-1288-4F3C-801C-062D91F2FFFA}" srcOrd="0" destOrd="0" presId="urn:microsoft.com/office/officeart/2009/3/layout/HorizontalOrganizationChart"/>
    <dgm:cxn modelId="{0C60E012-9AA4-4A6C-82AB-20C1CD365144}" type="presParOf" srcId="{2E453BC2-0AB1-47D6-8F0B-D29F81398097}" destId="{5E58D025-E2FD-4E54-AD28-45FFC6AE874D}" srcOrd="0" destOrd="0" presId="urn:microsoft.com/office/officeart/2009/3/layout/HorizontalOrganizationChart"/>
    <dgm:cxn modelId="{0676514B-939F-40C2-91EC-3BA4EAAC4E99}" type="presParOf" srcId="{5E58D025-E2FD-4E54-AD28-45FFC6AE874D}" destId="{557B8E9D-AB2E-4224-BDDB-3E090DE41A3D}" srcOrd="0" destOrd="0" presId="urn:microsoft.com/office/officeart/2009/3/layout/HorizontalOrganizationChart"/>
    <dgm:cxn modelId="{20BB7F65-9A02-4641-8523-157393283478}" type="presParOf" srcId="{557B8E9D-AB2E-4224-BDDB-3E090DE41A3D}" destId="{0E929F7B-CF90-4D9C-9A42-98D88377B06A}" srcOrd="0" destOrd="0" presId="urn:microsoft.com/office/officeart/2009/3/layout/HorizontalOrganizationChart"/>
    <dgm:cxn modelId="{7F2DA2D3-9DE7-4D49-BABE-402F771FDE23}" type="presParOf" srcId="{557B8E9D-AB2E-4224-BDDB-3E090DE41A3D}" destId="{0169BA3E-0B20-42CA-9891-0C025E263674}" srcOrd="1" destOrd="0" presId="urn:microsoft.com/office/officeart/2009/3/layout/HorizontalOrganizationChart"/>
    <dgm:cxn modelId="{E069F167-9A3F-4C1D-A126-F585DA699239}" type="presParOf" srcId="{5E58D025-E2FD-4E54-AD28-45FFC6AE874D}" destId="{F1A2ABBE-BF8E-471C-9AD6-2AC3FA2B8B9D}" srcOrd="1" destOrd="0" presId="urn:microsoft.com/office/officeart/2009/3/layout/HorizontalOrganizationChart"/>
    <dgm:cxn modelId="{C2AC4B79-4F20-4D5A-AE98-99B5F632E9DC}" type="presParOf" srcId="{F1A2ABBE-BF8E-471C-9AD6-2AC3FA2B8B9D}" destId="{6E017500-EA77-4864-BD4D-C8543F8AB2FD}" srcOrd="0" destOrd="0" presId="urn:microsoft.com/office/officeart/2009/3/layout/HorizontalOrganizationChart"/>
    <dgm:cxn modelId="{BE0607A9-2122-4147-8AA0-366FEF6836FD}" type="presParOf" srcId="{F1A2ABBE-BF8E-471C-9AD6-2AC3FA2B8B9D}" destId="{5C1E33EF-339C-4390-947D-F7189ABA05BC}" srcOrd="1" destOrd="0" presId="urn:microsoft.com/office/officeart/2009/3/layout/HorizontalOrganizationChart"/>
    <dgm:cxn modelId="{A2452358-811B-4232-AF92-7B279A0CC7C4}" type="presParOf" srcId="{5C1E33EF-339C-4390-947D-F7189ABA05BC}" destId="{B68C02A7-7677-480E-855C-655CE30233A8}" srcOrd="0" destOrd="0" presId="urn:microsoft.com/office/officeart/2009/3/layout/HorizontalOrganizationChart"/>
    <dgm:cxn modelId="{7D637F9A-A869-448D-9640-C1A63C248F89}" type="presParOf" srcId="{B68C02A7-7677-480E-855C-655CE30233A8}" destId="{39D1FC5C-1D14-4E35-8E97-51DB227B2F2E}" srcOrd="0" destOrd="0" presId="urn:microsoft.com/office/officeart/2009/3/layout/HorizontalOrganizationChart"/>
    <dgm:cxn modelId="{9361624D-3E29-425F-9AF7-1FA4E42D0B68}" type="presParOf" srcId="{B68C02A7-7677-480E-855C-655CE30233A8}" destId="{4A1F9DE9-F147-4E3E-879A-52BD20A94A18}" srcOrd="1" destOrd="0" presId="urn:microsoft.com/office/officeart/2009/3/layout/HorizontalOrganizationChart"/>
    <dgm:cxn modelId="{A3E3E176-1DB6-4EE7-B500-3CB35C7FB0D5}" type="presParOf" srcId="{5C1E33EF-339C-4390-947D-F7189ABA05BC}" destId="{4D92C1D0-FCDD-4B08-83DF-7EA2081F2CA5}" srcOrd="1" destOrd="0" presId="urn:microsoft.com/office/officeart/2009/3/layout/HorizontalOrganizationChart"/>
    <dgm:cxn modelId="{E693DBD4-3974-482C-8A4F-CA943E7F1A8F}" type="presParOf" srcId="{5C1E33EF-339C-4390-947D-F7189ABA05BC}" destId="{A8B93007-912C-4700-B5DF-0DD7CCC99371}" srcOrd="2" destOrd="0" presId="urn:microsoft.com/office/officeart/2009/3/layout/HorizontalOrganizationChart"/>
    <dgm:cxn modelId="{C9897727-FA23-4BD1-A016-FA44B5F10841}" type="presParOf" srcId="{F1A2ABBE-BF8E-471C-9AD6-2AC3FA2B8B9D}" destId="{052A0CB7-4EE4-4445-8288-A3D1C15C5967}" srcOrd="2" destOrd="0" presId="urn:microsoft.com/office/officeart/2009/3/layout/HorizontalOrganizationChart"/>
    <dgm:cxn modelId="{C1C16026-4CA6-4506-81FB-25978A34D8A6}" type="presParOf" srcId="{F1A2ABBE-BF8E-471C-9AD6-2AC3FA2B8B9D}" destId="{4BA937A8-1693-4100-8CE0-D99D1A76B48E}" srcOrd="3" destOrd="0" presId="urn:microsoft.com/office/officeart/2009/3/layout/HorizontalOrganizationChart"/>
    <dgm:cxn modelId="{AA55C93D-CE26-461A-9224-CE1CD72804A0}" type="presParOf" srcId="{4BA937A8-1693-4100-8CE0-D99D1A76B48E}" destId="{4F971331-340A-44EA-AC91-F210ECB50824}" srcOrd="0" destOrd="0" presId="urn:microsoft.com/office/officeart/2009/3/layout/HorizontalOrganizationChart"/>
    <dgm:cxn modelId="{0F58570C-1D91-4950-A19A-83798AE06BDF}" type="presParOf" srcId="{4F971331-340A-44EA-AC91-F210ECB50824}" destId="{28A17EDF-CC62-4323-AB6B-558C9D2DF6AE}" srcOrd="0" destOrd="0" presId="urn:microsoft.com/office/officeart/2009/3/layout/HorizontalOrganizationChart"/>
    <dgm:cxn modelId="{9A47F3E4-6274-48F9-8D27-319B742059DD}" type="presParOf" srcId="{4F971331-340A-44EA-AC91-F210ECB50824}" destId="{8F593023-A472-48C0-929D-027D07C7D85A}" srcOrd="1" destOrd="0" presId="urn:microsoft.com/office/officeart/2009/3/layout/HorizontalOrganizationChart"/>
    <dgm:cxn modelId="{CED9B539-1F35-4847-B69E-19B4F66C8A5D}" type="presParOf" srcId="{4BA937A8-1693-4100-8CE0-D99D1A76B48E}" destId="{15F89674-70DA-4707-B5E9-18BE9AB4652A}" srcOrd="1" destOrd="0" presId="urn:microsoft.com/office/officeart/2009/3/layout/HorizontalOrganizationChart"/>
    <dgm:cxn modelId="{DF6A5A2E-1E12-46B6-8D30-88CFC3AB9753}" type="presParOf" srcId="{4BA937A8-1693-4100-8CE0-D99D1A76B48E}" destId="{FA5C4DCC-3B0D-48F2-8A95-15BFD8E13129}" srcOrd="2" destOrd="0" presId="urn:microsoft.com/office/officeart/2009/3/layout/HorizontalOrganizationChart"/>
    <dgm:cxn modelId="{99564540-1A08-41CB-925C-029CB942CCCB}" type="presParOf" srcId="{F1A2ABBE-BF8E-471C-9AD6-2AC3FA2B8B9D}" destId="{5680842A-1177-4792-A7D4-9EC84CF60F21}" srcOrd="4" destOrd="0" presId="urn:microsoft.com/office/officeart/2009/3/layout/HorizontalOrganizationChart"/>
    <dgm:cxn modelId="{7F44B2A4-27A7-4EFE-BB0C-7C4FBD2BB768}" type="presParOf" srcId="{F1A2ABBE-BF8E-471C-9AD6-2AC3FA2B8B9D}" destId="{2E6A4164-1D51-4976-A4F4-D9A7B4E52BFC}" srcOrd="5" destOrd="0" presId="urn:microsoft.com/office/officeart/2009/3/layout/HorizontalOrganizationChart"/>
    <dgm:cxn modelId="{E1FBFD2B-1313-437F-8473-C228C4093AF9}" type="presParOf" srcId="{2E6A4164-1D51-4976-A4F4-D9A7B4E52BFC}" destId="{27351D14-378C-477E-BA16-5289988FAC23}" srcOrd="0" destOrd="0" presId="urn:microsoft.com/office/officeart/2009/3/layout/HorizontalOrganizationChart"/>
    <dgm:cxn modelId="{10EF6A08-8952-4241-95C1-23633A32469E}" type="presParOf" srcId="{27351D14-378C-477E-BA16-5289988FAC23}" destId="{5136A9ED-BA79-4EE2-987B-15AE373D3C45}" srcOrd="0" destOrd="0" presId="urn:microsoft.com/office/officeart/2009/3/layout/HorizontalOrganizationChart"/>
    <dgm:cxn modelId="{6183D6A1-DDAA-4012-B5D4-CC3081DD75F7}" type="presParOf" srcId="{27351D14-378C-477E-BA16-5289988FAC23}" destId="{71A71F05-E172-4A3F-8EEB-24745628F2EE}" srcOrd="1" destOrd="0" presId="urn:microsoft.com/office/officeart/2009/3/layout/HorizontalOrganizationChart"/>
    <dgm:cxn modelId="{6A0747E5-6947-4058-86CE-D4234AE98AFB}" type="presParOf" srcId="{2E6A4164-1D51-4976-A4F4-D9A7B4E52BFC}" destId="{97E79451-4158-4B5C-AD3E-D5B3F6FBD5F4}" srcOrd="1" destOrd="0" presId="urn:microsoft.com/office/officeart/2009/3/layout/HorizontalOrganizationChart"/>
    <dgm:cxn modelId="{98202453-D1DA-419D-B644-5F7232B82929}" type="presParOf" srcId="{2E6A4164-1D51-4976-A4F4-D9A7B4E52BFC}" destId="{099BC181-D5B6-4CE1-B808-5025C7030097}" srcOrd="2" destOrd="0" presId="urn:microsoft.com/office/officeart/2009/3/layout/HorizontalOrganizationChart"/>
    <dgm:cxn modelId="{5C19D880-B4BA-43DB-8397-3F550670608E}" type="presParOf" srcId="{F1A2ABBE-BF8E-471C-9AD6-2AC3FA2B8B9D}" destId="{368AC334-1288-4F3C-801C-062D91F2FFFA}" srcOrd="6" destOrd="0" presId="urn:microsoft.com/office/officeart/2009/3/layout/HorizontalOrganizationChart"/>
    <dgm:cxn modelId="{B2F6589C-8D95-40E4-A350-4D7CBFCBFAED}" type="presParOf" srcId="{F1A2ABBE-BF8E-471C-9AD6-2AC3FA2B8B9D}" destId="{8203D82E-8F3A-43D1-9114-71FB093B66CE}" srcOrd="7" destOrd="0" presId="urn:microsoft.com/office/officeart/2009/3/layout/HorizontalOrganizationChart"/>
    <dgm:cxn modelId="{E41DAD2F-62E5-4CD5-B2E6-AB1FA3CC6ADF}" type="presParOf" srcId="{8203D82E-8F3A-43D1-9114-71FB093B66CE}" destId="{71F938FD-0B60-4C78-A1B4-DFCD0AB2B4BA}" srcOrd="0" destOrd="0" presId="urn:microsoft.com/office/officeart/2009/3/layout/HorizontalOrganizationChart"/>
    <dgm:cxn modelId="{0E66D5B9-E55D-4F40-9E80-372741948C4E}" type="presParOf" srcId="{71F938FD-0B60-4C78-A1B4-DFCD0AB2B4BA}" destId="{07B8873D-33A6-49CE-BE3D-CB7648234D99}" srcOrd="0" destOrd="0" presId="urn:microsoft.com/office/officeart/2009/3/layout/HorizontalOrganizationChart"/>
    <dgm:cxn modelId="{5E70D205-131B-4624-B74F-B637434F78D0}" type="presParOf" srcId="{71F938FD-0B60-4C78-A1B4-DFCD0AB2B4BA}" destId="{9222C22B-551E-4426-B348-4F4184243F2A}" srcOrd="1" destOrd="0" presId="urn:microsoft.com/office/officeart/2009/3/layout/HorizontalOrganizationChart"/>
    <dgm:cxn modelId="{1985A28C-7F4D-4CB5-B14D-77B284B9F59C}" type="presParOf" srcId="{8203D82E-8F3A-43D1-9114-71FB093B66CE}" destId="{C0F83E25-0ADC-4FAE-B63D-CCC73DE9C7D6}" srcOrd="1" destOrd="0" presId="urn:microsoft.com/office/officeart/2009/3/layout/HorizontalOrganizationChart"/>
    <dgm:cxn modelId="{492FB8E4-73AD-4A47-AD54-6299A5AB161D}" type="presParOf" srcId="{8203D82E-8F3A-43D1-9114-71FB093B66CE}" destId="{138FD6D6-DB9F-4C40-9B40-AD1A870D9429}" srcOrd="2" destOrd="0" presId="urn:microsoft.com/office/officeart/2009/3/layout/HorizontalOrganizationChart"/>
    <dgm:cxn modelId="{D1EB425C-EB7A-4AE6-B7B0-7CE6D536E486}" type="presParOf" srcId="{F1A2ABBE-BF8E-471C-9AD6-2AC3FA2B8B9D}" destId="{96F2A72F-4FF3-4047-922B-C9DB82BA9A84}" srcOrd="8" destOrd="0" presId="urn:microsoft.com/office/officeart/2009/3/layout/HorizontalOrganizationChart"/>
    <dgm:cxn modelId="{B56831B2-C758-44B8-85BE-31FE63281C64}" type="presParOf" srcId="{F1A2ABBE-BF8E-471C-9AD6-2AC3FA2B8B9D}" destId="{E78F9333-997C-40BF-A73A-E71DBF268BCC}" srcOrd="9" destOrd="0" presId="urn:microsoft.com/office/officeart/2009/3/layout/HorizontalOrganizationChart"/>
    <dgm:cxn modelId="{B1BF0389-301A-4D53-BA15-8DB0662B7EC0}" type="presParOf" srcId="{E78F9333-997C-40BF-A73A-E71DBF268BCC}" destId="{F4670CB3-913A-47B7-B935-20FEE6BEFD36}" srcOrd="0" destOrd="0" presId="urn:microsoft.com/office/officeart/2009/3/layout/HorizontalOrganizationChart"/>
    <dgm:cxn modelId="{9CA6E1A9-AF99-488C-BFEC-0FCBA167CADB}" type="presParOf" srcId="{F4670CB3-913A-47B7-B935-20FEE6BEFD36}" destId="{52483336-9B3F-40DA-9A6F-1F4961F1CEFC}" srcOrd="0" destOrd="0" presId="urn:microsoft.com/office/officeart/2009/3/layout/HorizontalOrganizationChart"/>
    <dgm:cxn modelId="{3D3A4F67-DAF2-4142-A6E3-29D16A8F1960}" type="presParOf" srcId="{F4670CB3-913A-47B7-B935-20FEE6BEFD36}" destId="{244493FA-380B-47AC-9CD6-F62D2CC070B8}" srcOrd="1" destOrd="0" presId="urn:microsoft.com/office/officeart/2009/3/layout/HorizontalOrganizationChart"/>
    <dgm:cxn modelId="{45C2AAA3-11B9-4005-B397-96E2F8866F89}" type="presParOf" srcId="{E78F9333-997C-40BF-A73A-E71DBF268BCC}" destId="{B5300BF2-AD7E-434D-9E23-69A61438E5BB}" srcOrd="1" destOrd="0" presId="urn:microsoft.com/office/officeart/2009/3/layout/HorizontalOrganizationChart"/>
    <dgm:cxn modelId="{878B5C20-918B-4BB2-864D-4D5D5FBFB9FA}" type="presParOf" srcId="{E78F9333-997C-40BF-A73A-E71DBF268BCC}" destId="{01827B26-CCFA-477A-A60E-801EBAC77214}" srcOrd="2" destOrd="0" presId="urn:microsoft.com/office/officeart/2009/3/layout/HorizontalOrganizationChart"/>
    <dgm:cxn modelId="{600257AA-15B8-41B9-95E5-F12AC05A8F0B}" type="presParOf" srcId="{F1A2ABBE-BF8E-471C-9AD6-2AC3FA2B8B9D}" destId="{39E756C0-6972-4C99-85D6-CC2713D91B46}" srcOrd="10" destOrd="0" presId="urn:microsoft.com/office/officeart/2009/3/layout/HorizontalOrganizationChart"/>
    <dgm:cxn modelId="{FF50AA46-E94B-45F5-B178-850C0526BB25}" type="presParOf" srcId="{F1A2ABBE-BF8E-471C-9AD6-2AC3FA2B8B9D}" destId="{35B07671-DDFB-406D-8647-FBDBC659711E}" srcOrd="11" destOrd="0" presId="urn:microsoft.com/office/officeart/2009/3/layout/HorizontalOrganizationChart"/>
    <dgm:cxn modelId="{C2BE3F1C-C75D-4100-8BFB-33B3BC5A1C3F}" type="presParOf" srcId="{35B07671-DDFB-406D-8647-FBDBC659711E}" destId="{25DCDA40-7290-4F3E-A052-BA4DE0C135D1}" srcOrd="0" destOrd="0" presId="urn:microsoft.com/office/officeart/2009/3/layout/HorizontalOrganizationChart"/>
    <dgm:cxn modelId="{98574630-F359-48D5-9B0F-064EA5E60F17}" type="presParOf" srcId="{25DCDA40-7290-4F3E-A052-BA4DE0C135D1}" destId="{6FA2D260-CAD0-4ED7-B335-8AD67E4EB85E}" srcOrd="0" destOrd="0" presId="urn:microsoft.com/office/officeart/2009/3/layout/HorizontalOrganizationChart"/>
    <dgm:cxn modelId="{97BBD72F-5E5D-404E-924F-44174C0A720F}" type="presParOf" srcId="{25DCDA40-7290-4F3E-A052-BA4DE0C135D1}" destId="{BE1A65D3-A025-43CD-BFD3-A3C85481EC4F}" srcOrd="1" destOrd="0" presId="urn:microsoft.com/office/officeart/2009/3/layout/HorizontalOrganizationChart"/>
    <dgm:cxn modelId="{C793FA69-5B52-41FF-B414-630F80590B66}" type="presParOf" srcId="{35B07671-DDFB-406D-8647-FBDBC659711E}" destId="{DD6FA074-B8BE-43D2-B5C4-52009C246D70}" srcOrd="1" destOrd="0" presId="urn:microsoft.com/office/officeart/2009/3/layout/HorizontalOrganizationChart"/>
    <dgm:cxn modelId="{BDD38036-DB8A-4FB0-AFF3-B2C2393BA2AA}" type="presParOf" srcId="{35B07671-DDFB-406D-8647-FBDBC659711E}" destId="{341F6A2F-178D-418C-9410-534B8A1C0C2C}" srcOrd="2" destOrd="0" presId="urn:microsoft.com/office/officeart/2009/3/layout/HorizontalOrganizationChart"/>
    <dgm:cxn modelId="{540E82FB-3C8A-4B43-B6EC-532EC2771CC6}" type="presParOf" srcId="{5E58D025-E2FD-4E54-AD28-45FFC6AE874D}" destId="{7447DA08-13A7-4859-A42D-E6C5C39BD302}" srcOrd="2" destOrd="0" presId="urn:microsoft.com/office/officeart/2009/3/layout/HorizontalOrganizationChart"/>
    <dgm:cxn modelId="{988A885A-4673-4F90-BA52-9EB37E39F09E}" type="presParOf" srcId="{7447DA08-13A7-4859-A42D-E6C5C39BD302}" destId="{7D18DC51-2697-414F-B081-744A638DA438}" srcOrd="0" destOrd="0" presId="urn:microsoft.com/office/officeart/2009/3/layout/HorizontalOrganizationChart"/>
    <dgm:cxn modelId="{25683A7E-341C-48C4-89FB-AB00E016630A}" type="presParOf" srcId="{7447DA08-13A7-4859-A42D-E6C5C39BD302}" destId="{7B5D6E05-BFEA-4387-8E46-4854569100F0}" srcOrd="1" destOrd="0" presId="urn:microsoft.com/office/officeart/2009/3/layout/HorizontalOrganizationChart"/>
    <dgm:cxn modelId="{C433CA3C-E4AB-449F-BC7D-C7B9513A385B}" type="presParOf" srcId="{7B5D6E05-BFEA-4387-8E46-4854569100F0}" destId="{88431615-63F9-413D-9984-3B12A8DBC788}" srcOrd="0" destOrd="0" presId="urn:microsoft.com/office/officeart/2009/3/layout/HorizontalOrganizationChart"/>
    <dgm:cxn modelId="{9831F4D3-0BB5-4FF4-8ECA-D7E7272C9951}" type="presParOf" srcId="{88431615-63F9-413D-9984-3B12A8DBC788}" destId="{87085FCE-0868-463D-B981-C7267394972F}" srcOrd="0" destOrd="0" presId="urn:microsoft.com/office/officeart/2009/3/layout/HorizontalOrganizationChart"/>
    <dgm:cxn modelId="{2B206489-6065-49CA-8980-9F4F6F490855}" type="presParOf" srcId="{88431615-63F9-413D-9984-3B12A8DBC788}" destId="{67FA36D8-F9F7-4A70-B387-BFA1B23D618C}" srcOrd="1" destOrd="0" presId="urn:microsoft.com/office/officeart/2009/3/layout/HorizontalOrganizationChart"/>
    <dgm:cxn modelId="{CB0D2158-8FD5-491B-BAF7-FA0CFC829D96}" type="presParOf" srcId="{7B5D6E05-BFEA-4387-8E46-4854569100F0}" destId="{91B31C86-8E25-46E5-A1A8-7B93205F9E05}" srcOrd="1" destOrd="0" presId="urn:microsoft.com/office/officeart/2009/3/layout/HorizontalOrganizationChart"/>
    <dgm:cxn modelId="{AB365C6C-4F46-47F8-AA39-6A43D9DB8753}" type="presParOf" srcId="{7B5D6E05-BFEA-4387-8E46-4854569100F0}" destId="{936A380A-E363-4CDA-9C79-8D62E6BC7B5C}" srcOrd="2" destOrd="0" presId="urn:microsoft.com/office/officeart/2009/3/layout/HorizontalOrganizationChart"/>
    <dgm:cxn modelId="{CE476746-8158-4D2A-A53F-6362F8A6AF1C}" type="presParOf" srcId="{7447DA08-13A7-4859-A42D-E6C5C39BD302}" destId="{F9C024C9-FF22-4D18-9C89-7B06208B180B}" srcOrd="2" destOrd="0" presId="urn:microsoft.com/office/officeart/2009/3/layout/HorizontalOrganizationChart"/>
    <dgm:cxn modelId="{CFBE085B-DCEE-4EDA-B22E-1F27428B6EDD}" type="presParOf" srcId="{7447DA08-13A7-4859-A42D-E6C5C39BD302}" destId="{B2D88FD3-5F31-4C3B-B8BF-C715D95B22D4}" srcOrd="3" destOrd="0" presId="urn:microsoft.com/office/officeart/2009/3/layout/HorizontalOrganizationChart"/>
    <dgm:cxn modelId="{1997287C-0FDA-4ACB-A4C5-B51CADE3985F}" type="presParOf" srcId="{B2D88FD3-5F31-4C3B-B8BF-C715D95B22D4}" destId="{C0B0B2E5-2780-455A-9543-DF3CB43F1BCB}" srcOrd="0" destOrd="0" presId="urn:microsoft.com/office/officeart/2009/3/layout/HorizontalOrganizationChart"/>
    <dgm:cxn modelId="{5533BCA7-92C5-4EFC-A5BA-AE14C5F506D8}" type="presParOf" srcId="{C0B0B2E5-2780-455A-9543-DF3CB43F1BCB}" destId="{843C9F9B-758A-4A3A-BCB9-DCF71380AC84}" srcOrd="0" destOrd="0" presId="urn:microsoft.com/office/officeart/2009/3/layout/HorizontalOrganizationChart"/>
    <dgm:cxn modelId="{A47155F2-0B0C-4581-8EA6-3FCF4EA33081}" type="presParOf" srcId="{C0B0B2E5-2780-455A-9543-DF3CB43F1BCB}" destId="{DC4F5BF6-CD2D-442E-A3C3-39FF0C677ED1}" srcOrd="1" destOrd="0" presId="urn:microsoft.com/office/officeart/2009/3/layout/HorizontalOrganizationChart"/>
    <dgm:cxn modelId="{0811240B-10B6-4309-8C08-D05A582820B7}" type="presParOf" srcId="{B2D88FD3-5F31-4C3B-B8BF-C715D95B22D4}" destId="{D92AD66F-BB3E-4D04-B9BB-0E2170CD126B}" srcOrd="1" destOrd="0" presId="urn:microsoft.com/office/officeart/2009/3/layout/HorizontalOrganizationChart"/>
    <dgm:cxn modelId="{9A14966B-1A1F-4CB0-8AEF-42C29A1EC4DD}" type="presParOf" srcId="{B2D88FD3-5F31-4C3B-B8BF-C715D95B22D4}" destId="{35A673B5-83D4-454E-8EAC-CF8EF5FA5C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877C9C-DF97-4F63-8C64-82AEE6E6993D}" type="doc">
      <dgm:prSet loTypeId="urn:microsoft.com/office/officeart/2005/8/layout/cycle8" loCatId="cycle" qsTypeId="urn:microsoft.com/office/officeart/2005/8/quickstyle/simple3" qsCatId="simple" csTypeId="urn:microsoft.com/office/officeart/2005/8/colors/accent1_2" csCatId="accent1" phldr="1"/>
      <dgm:spPr/>
    </dgm:pt>
    <dgm:pt modelId="{1B7EA9C6-7F2D-463E-9309-610336979FC7}">
      <dgm:prSet phldrT="[Текст]"/>
      <dgm:spPr/>
      <dgm:t>
        <a:bodyPr/>
        <a:lstStyle/>
        <a:p>
          <a:pPr algn="ctr"/>
          <a:r>
            <a:rPr lang="uz-Cyrl-UZ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Экспортёр (Лидер тадбиркорлар)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75FDED-16F4-4E17-B125-67D90C23F019}" type="parTrans" cxnId="{5A332B57-AE15-458B-8009-AB5FB0EAE930}">
      <dgm:prSet/>
      <dgm:spPr/>
      <dgm:t>
        <a:bodyPr/>
        <a:lstStyle/>
        <a:p>
          <a:pPr algn="ctr"/>
          <a:endParaRPr lang="ru-RU"/>
        </a:p>
      </dgm:t>
    </dgm:pt>
    <dgm:pt modelId="{D07465F9-23F2-455E-9EF4-47E1EC6514C8}" type="sibTrans" cxnId="{5A332B57-AE15-458B-8009-AB5FB0EAE930}">
      <dgm:prSet/>
      <dgm:spPr/>
      <dgm:t>
        <a:bodyPr/>
        <a:lstStyle/>
        <a:p>
          <a:pPr algn="ctr"/>
          <a:endParaRPr lang="ru-RU"/>
        </a:p>
      </dgm:t>
    </dgm:pt>
    <dgm:pt modelId="{97554E73-B0AF-47EA-9274-BB51988C844A}">
      <dgm:prSet phldrT="[Текст]"/>
      <dgm:spPr/>
      <dgm:t>
        <a:bodyPr/>
        <a:lstStyle/>
        <a:p>
          <a:pPr algn="ctr"/>
          <a:r>
            <a:rPr lang="uz-Cyrl-UZ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Таъминотчи (Агроном,Уруғ кўчат)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422C16-A595-40F1-96A5-15DE9D547E51}" type="parTrans" cxnId="{86BDF74E-7D34-40B1-A12F-FFFCC665CE97}">
      <dgm:prSet/>
      <dgm:spPr/>
      <dgm:t>
        <a:bodyPr/>
        <a:lstStyle/>
        <a:p>
          <a:pPr algn="ctr"/>
          <a:endParaRPr lang="ru-RU"/>
        </a:p>
      </dgm:t>
    </dgm:pt>
    <dgm:pt modelId="{1BD8519C-A565-4CCE-8304-A18300A1D6C3}" type="sibTrans" cxnId="{86BDF74E-7D34-40B1-A12F-FFFCC665CE97}">
      <dgm:prSet/>
      <dgm:spPr/>
      <dgm:t>
        <a:bodyPr/>
        <a:lstStyle/>
        <a:p>
          <a:pPr algn="ctr"/>
          <a:endParaRPr lang="ru-RU"/>
        </a:p>
      </dgm:t>
    </dgm:pt>
    <dgm:pt modelId="{BD8EAB29-7601-4615-9551-48CC73E22C84}">
      <dgm:prSet phldrT="[Текст]"/>
      <dgm:spPr/>
      <dgm:t>
        <a:bodyPr/>
        <a:lstStyle/>
        <a:p>
          <a:pPr algn="ctr"/>
          <a:r>
            <a:rPr lang="uz-Cyrl-UZ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Аҳоли томорқа (Деҳқон хўжаликлар)</a:t>
          </a:r>
          <a:r>
            <a:rPr lang="uz-Cyrl-UZ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17DB93-B63F-4C35-8770-61E0D1CBC83F}" type="parTrans" cxnId="{7A5F772D-B822-43F5-863D-8CF0C48A7604}">
      <dgm:prSet/>
      <dgm:spPr/>
      <dgm:t>
        <a:bodyPr/>
        <a:lstStyle/>
        <a:p>
          <a:pPr algn="ctr"/>
          <a:endParaRPr lang="ru-RU"/>
        </a:p>
      </dgm:t>
    </dgm:pt>
    <dgm:pt modelId="{85CBDCF7-8C6E-4EC9-9E61-92187B4BC48E}" type="sibTrans" cxnId="{7A5F772D-B822-43F5-863D-8CF0C48A7604}">
      <dgm:prSet/>
      <dgm:spPr/>
      <dgm:t>
        <a:bodyPr/>
        <a:lstStyle/>
        <a:p>
          <a:pPr algn="ctr"/>
          <a:endParaRPr lang="ru-RU"/>
        </a:p>
      </dgm:t>
    </dgm:pt>
    <dgm:pt modelId="{E43E3094-B0C8-443C-A202-54F30172B4B6}" type="pres">
      <dgm:prSet presAssocID="{D2877C9C-DF97-4F63-8C64-82AEE6E6993D}" presName="compositeShape" presStyleCnt="0">
        <dgm:presLayoutVars>
          <dgm:chMax val="7"/>
          <dgm:dir/>
          <dgm:resizeHandles val="exact"/>
        </dgm:presLayoutVars>
      </dgm:prSet>
      <dgm:spPr/>
    </dgm:pt>
    <dgm:pt modelId="{4E5BE761-DD49-4E17-B4C6-CA511DA1F1D0}" type="pres">
      <dgm:prSet presAssocID="{D2877C9C-DF97-4F63-8C64-82AEE6E6993D}" presName="wedge1" presStyleLbl="node1" presStyleIdx="0" presStyleCnt="3"/>
      <dgm:spPr/>
      <dgm:t>
        <a:bodyPr/>
        <a:lstStyle/>
        <a:p>
          <a:endParaRPr lang="ru-RU"/>
        </a:p>
      </dgm:t>
    </dgm:pt>
    <dgm:pt modelId="{D463C2D0-1C0F-47C9-A418-FEE6E38121AB}" type="pres">
      <dgm:prSet presAssocID="{D2877C9C-DF97-4F63-8C64-82AEE6E6993D}" presName="dummy1a" presStyleCnt="0"/>
      <dgm:spPr/>
    </dgm:pt>
    <dgm:pt modelId="{B12211F6-4C36-444A-B223-B8278BD03B4C}" type="pres">
      <dgm:prSet presAssocID="{D2877C9C-DF97-4F63-8C64-82AEE6E6993D}" presName="dummy1b" presStyleCnt="0"/>
      <dgm:spPr/>
    </dgm:pt>
    <dgm:pt modelId="{251922F8-1518-4AD2-B263-081B6CF63763}" type="pres">
      <dgm:prSet presAssocID="{D2877C9C-DF97-4F63-8C64-82AEE6E6993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EBD4FF-B2E4-4659-B954-A04D09EC2066}" type="pres">
      <dgm:prSet presAssocID="{D2877C9C-DF97-4F63-8C64-82AEE6E6993D}" presName="wedge2" presStyleLbl="node1" presStyleIdx="1" presStyleCnt="3"/>
      <dgm:spPr/>
      <dgm:t>
        <a:bodyPr/>
        <a:lstStyle/>
        <a:p>
          <a:endParaRPr lang="ru-RU"/>
        </a:p>
      </dgm:t>
    </dgm:pt>
    <dgm:pt modelId="{29CF4718-EEC1-45DE-B499-202D175D1DAA}" type="pres">
      <dgm:prSet presAssocID="{D2877C9C-DF97-4F63-8C64-82AEE6E6993D}" presName="dummy2a" presStyleCnt="0"/>
      <dgm:spPr/>
    </dgm:pt>
    <dgm:pt modelId="{0BEDD9AF-FF77-4273-AE45-AFA650030323}" type="pres">
      <dgm:prSet presAssocID="{D2877C9C-DF97-4F63-8C64-82AEE6E6993D}" presName="dummy2b" presStyleCnt="0"/>
      <dgm:spPr/>
    </dgm:pt>
    <dgm:pt modelId="{BA0E8BF9-1B0F-4CFB-8858-661BC073783E}" type="pres">
      <dgm:prSet presAssocID="{D2877C9C-DF97-4F63-8C64-82AEE6E6993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53FE33-D8E1-423A-A212-7D64D75B47EA}" type="pres">
      <dgm:prSet presAssocID="{D2877C9C-DF97-4F63-8C64-82AEE6E6993D}" presName="wedge3" presStyleLbl="node1" presStyleIdx="2" presStyleCnt="3"/>
      <dgm:spPr/>
      <dgm:t>
        <a:bodyPr/>
        <a:lstStyle/>
        <a:p>
          <a:endParaRPr lang="ru-RU"/>
        </a:p>
      </dgm:t>
    </dgm:pt>
    <dgm:pt modelId="{D2AF076B-AEF0-47C0-AA69-DAC5D4D55A6C}" type="pres">
      <dgm:prSet presAssocID="{D2877C9C-DF97-4F63-8C64-82AEE6E6993D}" presName="dummy3a" presStyleCnt="0"/>
      <dgm:spPr/>
    </dgm:pt>
    <dgm:pt modelId="{FB1BB325-B1A1-425D-A029-7745E2BB113B}" type="pres">
      <dgm:prSet presAssocID="{D2877C9C-DF97-4F63-8C64-82AEE6E6993D}" presName="dummy3b" presStyleCnt="0"/>
      <dgm:spPr/>
    </dgm:pt>
    <dgm:pt modelId="{B0D6A2AA-8AE6-46A5-94C5-0B2FEF383F35}" type="pres">
      <dgm:prSet presAssocID="{D2877C9C-DF97-4F63-8C64-82AEE6E6993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17983D-4F2A-4AAE-8EAD-AD3244C4FDE6}" type="pres">
      <dgm:prSet presAssocID="{D07465F9-23F2-455E-9EF4-47E1EC6514C8}" presName="arrowWedge1" presStyleLbl="fgSibTrans2D1" presStyleIdx="0" presStyleCnt="3"/>
      <dgm:spPr/>
    </dgm:pt>
    <dgm:pt modelId="{89319BB6-F716-4143-BDF3-CB67A1BC07F9}" type="pres">
      <dgm:prSet presAssocID="{1BD8519C-A565-4CCE-8304-A18300A1D6C3}" presName="arrowWedge2" presStyleLbl="fgSibTrans2D1" presStyleIdx="1" presStyleCnt="3"/>
      <dgm:spPr/>
    </dgm:pt>
    <dgm:pt modelId="{AF3BA174-5FAB-4294-A878-52196F96B513}" type="pres">
      <dgm:prSet presAssocID="{85CBDCF7-8C6E-4EC9-9E61-92187B4BC48E}" presName="arrowWedge3" presStyleLbl="fgSibTrans2D1" presStyleIdx="2" presStyleCnt="3"/>
      <dgm:spPr/>
    </dgm:pt>
  </dgm:ptLst>
  <dgm:cxnLst>
    <dgm:cxn modelId="{3E3C0D99-26A0-4B08-9BFE-D841F5BC49BE}" type="presOf" srcId="{D2877C9C-DF97-4F63-8C64-82AEE6E6993D}" destId="{E43E3094-B0C8-443C-A202-54F30172B4B6}" srcOrd="0" destOrd="0" presId="urn:microsoft.com/office/officeart/2005/8/layout/cycle8"/>
    <dgm:cxn modelId="{5A332B57-AE15-458B-8009-AB5FB0EAE930}" srcId="{D2877C9C-DF97-4F63-8C64-82AEE6E6993D}" destId="{1B7EA9C6-7F2D-463E-9309-610336979FC7}" srcOrd="0" destOrd="0" parTransId="{AF75FDED-16F4-4E17-B125-67D90C23F019}" sibTransId="{D07465F9-23F2-455E-9EF4-47E1EC6514C8}"/>
    <dgm:cxn modelId="{13340F69-00AF-402C-A37A-9905D36F3592}" type="presOf" srcId="{1B7EA9C6-7F2D-463E-9309-610336979FC7}" destId="{251922F8-1518-4AD2-B263-081B6CF63763}" srcOrd="1" destOrd="0" presId="urn:microsoft.com/office/officeart/2005/8/layout/cycle8"/>
    <dgm:cxn modelId="{A84BB29E-8C64-48FE-9674-80F02C0FC705}" type="presOf" srcId="{BD8EAB29-7601-4615-9551-48CC73E22C84}" destId="{B0D6A2AA-8AE6-46A5-94C5-0B2FEF383F35}" srcOrd="1" destOrd="0" presId="urn:microsoft.com/office/officeart/2005/8/layout/cycle8"/>
    <dgm:cxn modelId="{67E39E1B-D237-4B6A-8D7E-4AAC6BA6E699}" type="presOf" srcId="{BD8EAB29-7601-4615-9551-48CC73E22C84}" destId="{8F53FE33-D8E1-423A-A212-7D64D75B47EA}" srcOrd="0" destOrd="0" presId="urn:microsoft.com/office/officeart/2005/8/layout/cycle8"/>
    <dgm:cxn modelId="{F453CF48-0FF0-4934-BD7D-90F3E55110A0}" type="presOf" srcId="{97554E73-B0AF-47EA-9274-BB51988C844A}" destId="{8AEBD4FF-B2E4-4659-B954-A04D09EC2066}" srcOrd="0" destOrd="0" presId="urn:microsoft.com/office/officeart/2005/8/layout/cycle8"/>
    <dgm:cxn modelId="{3C352336-A08B-429F-8AAD-B665D9B1594A}" type="presOf" srcId="{1B7EA9C6-7F2D-463E-9309-610336979FC7}" destId="{4E5BE761-DD49-4E17-B4C6-CA511DA1F1D0}" srcOrd="0" destOrd="0" presId="urn:microsoft.com/office/officeart/2005/8/layout/cycle8"/>
    <dgm:cxn modelId="{7A5F772D-B822-43F5-863D-8CF0C48A7604}" srcId="{D2877C9C-DF97-4F63-8C64-82AEE6E6993D}" destId="{BD8EAB29-7601-4615-9551-48CC73E22C84}" srcOrd="2" destOrd="0" parTransId="{DC17DB93-B63F-4C35-8770-61E0D1CBC83F}" sibTransId="{85CBDCF7-8C6E-4EC9-9E61-92187B4BC48E}"/>
    <dgm:cxn modelId="{C449C89D-2174-478F-8983-43263C0EDD05}" type="presOf" srcId="{97554E73-B0AF-47EA-9274-BB51988C844A}" destId="{BA0E8BF9-1B0F-4CFB-8858-661BC073783E}" srcOrd="1" destOrd="0" presId="urn:microsoft.com/office/officeart/2005/8/layout/cycle8"/>
    <dgm:cxn modelId="{86BDF74E-7D34-40B1-A12F-FFFCC665CE97}" srcId="{D2877C9C-DF97-4F63-8C64-82AEE6E6993D}" destId="{97554E73-B0AF-47EA-9274-BB51988C844A}" srcOrd="1" destOrd="0" parTransId="{A0422C16-A595-40F1-96A5-15DE9D547E51}" sibTransId="{1BD8519C-A565-4CCE-8304-A18300A1D6C3}"/>
    <dgm:cxn modelId="{A4DD43FE-72E8-42C4-9BB0-835B59968475}" type="presParOf" srcId="{E43E3094-B0C8-443C-A202-54F30172B4B6}" destId="{4E5BE761-DD49-4E17-B4C6-CA511DA1F1D0}" srcOrd="0" destOrd="0" presId="urn:microsoft.com/office/officeart/2005/8/layout/cycle8"/>
    <dgm:cxn modelId="{D7407C48-1EC6-4E3A-BCFF-112ACA4A25A9}" type="presParOf" srcId="{E43E3094-B0C8-443C-A202-54F30172B4B6}" destId="{D463C2D0-1C0F-47C9-A418-FEE6E38121AB}" srcOrd="1" destOrd="0" presId="urn:microsoft.com/office/officeart/2005/8/layout/cycle8"/>
    <dgm:cxn modelId="{EA60D246-C953-43BA-ABCE-4108A59CFA9D}" type="presParOf" srcId="{E43E3094-B0C8-443C-A202-54F30172B4B6}" destId="{B12211F6-4C36-444A-B223-B8278BD03B4C}" srcOrd="2" destOrd="0" presId="urn:microsoft.com/office/officeart/2005/8/layout/cycle8"/>
    <dgm:cxn modelId="{8B969039-A9D3-45A8-91FA-27A54C1F48D1}" type="presParOf" srcId="{E43E3094-B0C8-443C-A202-54F30172B4B6}" destId="{251922F8-1518-4AD2-B263-081B6CF63763}" srcOrd="3" destOrd="0" presId="urn:microsoft.com/office/officeart/2005/8/layout/cycle8"/>
    <dgm:cxn modelId="{8BBE9DF3-72E3-4F6F-A776-19E192239251}" type="presParOf" srcId="{E43E3094-B0C8-443C-A202-54F30172B4B6}" destId="{8AEBD4FF-B2E4-4659-B954-A04D09EC2066}" srcOrd="4" destOrd="0" presId="urn:microsoft.com/office/officeart/2005/8/layout/cycle8"/>
    <dgm:cxn modelId="{FB69EF99-3DEF-4D1F-A98D-2ADE2EBAE5EC}" type="presParOf" srcId="{E43E3094-B0C8-443C-A202-54F30172B4B6}" destId="{29CF4718-EEC1-45DE-B499-202D175D1DAA}" srcOrd="5" destOrd="0" presId="urn:microsoft.com/office/officeart/2005/8/layout/cycle8"/>
    <dgm:cxn modelId="{BEF32DCC-6BD1-47F8-A79B-F5B207F8CCAF}" type="presParOf" srcId="{E43E3094-B0C8-443C-A202-54F30172B4B6}" destId="{0BEDD9AF-FF77-4273-AE45-AFA650030323}" srcOrd="6" destOrd="0" presId="urn:microsoft.com/office/officeart/2005/8/layout/cycle8"/>
    <dgm:cxn modelId="{9AFBC153-C473-46FA-9BA7-B873B74BEB35}" type="presParOf" srcId="{E43E3094-B0C8-443C-A202-54F30172B4B6}" destId="{BA0E8BF9-1B0F-4CFB-8858-661BC073783E}" srcOrd="7" destOrd="0" presId="urn:microsoft.com/office/officeart/2005/8/layout/cycle8"/>
    <dgm:cxn modelId="{E487C8D6-17EE-41D9-A3B5-49ADDD0CF239}" type="presParOf" srcId="{E43E3094-B0C8-443C-A202-54F30172B4B6}" destId="{8F53FE33-D8E1-423A-A212-7D64D75B47EA}" srcOrd="8" destOrd="0" presId="urn:microsoft.com/office/officeart/2005/8/layout/cycle8"/>
    <dgm:cxn modelId="{5E5BD6D8-F32B-4C20-8D56-BEC1E2CB1CFF}" type="presParOf" srcId="{E43E3094-B0C8-443C-A202-54F30172B4B6}" destId="{D2AF076B-AEF0-47C0-AA69-DAC5D4D55A6C}" srcOrd="9" destOrd="0" presId="urn:microsoft.com/office/officeart/2005/8/layout/cycle8"/>
    <dgm:cxn modelId="{BB7061F7-E6CE-4AA1-9568-31EB4A280278}" type="presParOf" srcId="{E43E3094-B0C8-443C-A202-54F30172B4B6}" destId="{FB1BB325-B1A1-425D-A029-7745E2BB113B}" srcOrd="10" destOrd="0" presId="urn:microsoft.com/office/officeart/2005/8/layout/cycle8"/>
    <dgm:cxn modelId="{A76278A8-C5DB-4852-82BD-67B0A8A96A27}" type="presParOf" srcId="{E43E3094-B0C8-443C-A202-54F30172B4B6}" destId="{B0D6A2AA-8AE6-46A5-94C5-0B2FEF383F35}" srcOrd="11" destOrd="0" presId="urn:microsoft.com/office/officeart/2005/8/layout/cycle8"/>
    <dgm:cxn modelId="{B798A3BE-0821-44EE-A9B6-C651ADC1A01B}" type="presParOf" srcId="{E43E3094-B0C8-443C-A202-54F30172B4B6}" destId="{1217983D-4F2A-4AAE-8EAD-AD3244C4FDE6}" srcOrd="12" destOrd="0" presId="urn:microsoft.com/office/officeart/2005/8/layout/cycle8"/>
    <dgm:cxn modelId="{444B3EE9-4E94-4891-B579-60DF693B2FA9}" type="presParOf" srcId="{E43E3094-B0C8-443C-A202-54F30172B4B6}" destId="{89319BB6-F716-4143-BDF3-CB67A1BC07F9}" srcOrd="13" destOrd="0" presId="urn:microsoft.com/office/officeart/2005/8/layout/cycle8"/>
    <dgm:cxn modelId="{504B32BC-3C0C-4FA5-9414-62A7E525B6FD}" type="presParOf" srcId="{E43E3094-B0C8-443C-A202-54F30172B4B6}" destId="{AF3BA174-5FAB-4294-A878-52196F96B51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A0DE0B-66CB-4EA1-9BE6-813A8E7D04B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9A9F50D-ED74-4E97-BC77-7A51F6A47212}">
      <dgm:prSet phldrT="[Текст]" custT="1"/>
      <dgm:spPr/>
      <dgm:t>
        <a:bodyPr/>
        <a:lstStyle/>
        <a:p>
          <a:pPr algn="just"/>
          <a:endParaRPr lang="ru-RU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3CA174-B3E0-4E33-A38E-6B5A3A20BC4D}" type="parTrans" cxnId="{E8B34A36-0C76-4F7B-820A-21DDEA0416D7}">
      <dgm:prSet/>
      <dgm:spPr/>
      <dgm:t>
        <a:bodyPr/>
        <a:lstStyle/>
        <a:p>
          <a:endParaRPr lang="ru-RU"/>
        </a:p>
      </dgm:t>
    </dgm:pt>
    <dgm:pt modelId="{9C6FDEF2-062A-4649-A7B8-AE2B4C6AF550}" type="sibTrans" cxnId="{E8B34A36-0C76-4F7B-820A-21DDEA0416D7}">
      <dgm:prSet/>
      <dgm:spPr/>
      <dgm:t>
        <a:bodyPr/>
        <a:lstStyle/>
        <a:p>
          <a:endParaRPr lang="ru-RU"/>
        </a:p>
      </dgm:t>
    </dgm:pt>
    <dgm:pt modelId="{FB14E05C-099E-42CF-B922-8A8B9905936A}">
      <dgm:prSet phldrT="[Текст]" custT="1"/>
      <dgm:spPr/>
      <dgm:t>
        <a:bodyPr/>
        <a:lstStyle/>
        <a:p>
          <a:pPr algn="just"/>
          <a:endParaRPr lang="ru-RU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70A358-A3BA-447A-AFE9-F29A1821C50E}" type="parTrans" cxnId="{FC9CD93D-3DC2-4AED-A09A-69FC9BAD9405}">
      <dgm:prSet/>
      <dgm:spPr/>
      <dgm:t>
        <a:bodyPr/>
        <a:lstStyle/>
        <a:p>
          <a:endParaRPr lang="ru-RU"/>
        </a:p>
      </dgm:t>
    </dgm:pt>
    <dgm:pt modelId="{068E27B3-99D8-4248-8885-4590281BFABF}" type="sibTrans" cxnId="{FC9CD93D-3DC2-4AED-A09A-69FC9BAD9405}">
      <dgm:prSet/>
      <dgm:spPr/>
      <dgm:t>
        <a:bodyPr/>
        <a:lstStyle/>
        <a:p>
          <a:endParaRPr lang="ru-RU"/>
        </a:p>
      </dgm:t>
    </dgm:pt>
    <dgm:pt modelId="{7AAA3882-3236-4C50-97E4-825578B97C1A}">
      <dgm:prSet phldrT="[Текст]" custT="1"/>
      <dgm:spPr/>
      <dgm:t>
        <a:bodyPr/>
        <a:lstStyle/>
        <a:p>
          <a:pPr algn="just"/>
          <a:endParaRPr lang="ru-RU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55600-1076-4EC7-99F2-736B43941DAA}" type="parTrans" cxnId="{629955D1-DF07-4A98-9203-E59490BB5DB0}">
      <dgm:prSet/>
      <dgm:spPr/>
      <dgm:t>
        <a:bodyPr/>
        <a:lstStyle/>
        <a:p>
          <a:endParaRPr lang="ru-RU"/>
        </a:p>
      </dgm:t>
    </dgm:pt>
    <dgm:pt modelId="{8E0FFE90-CF61-4C42-9EEE-0BFE316620E4}" type="sibTrans" cxnId="{629955D1-DF07-4A98-9203-E59490BB5DB0}">
      <dgm:prSet/>
      <dgm:spPr/>
      <dgm:t>
        <a:bodyPr/>
        <a:lstStyle/>
        <a:p>
          <a:endParaRPr lang="ru-RU"/>
        </a:p>
      </dgm:t>
    </dgm:pt>
    <dgm:pt modelId="{82908CFE-C303-4A6F-A599-4182B9B101CE}">
      <dgm:prSet custT="1"/>
      <dgm:spPr/>
      <dgm:t>
        <a:bodyPr/>
        <a:lstStyle/>
        <a:p>
          <a:endParaRPr lang="ru-RU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0BE46-5765-407F-B5F8-DB4EF5B5CAC5}" type="parTrans" cxnId="{099021A2-ED1A-4C2E-8109-CBFA2687B13A}">
      <dgm:prSet/>
      <dgm:spPr/>
      <dgm:t>
        <a:bodyPr/>
        <a:lstStyle/>
        <a:p>
          <a:endParaRPr lang="ru-RU"/>
        </a:p>
      </dgm:t>
    </dgm:pt>
    <dgm:pt modelId="{CC2A9200-A02E-4F46-AAE6-4117213A0AE9}" type="sibTrans" cxnId="{099021A2-ED1A-4C2E-8109-CBFA2687B13A}">
      <dgm:prSet/>
      <dgm:spPr/>
      <dgm:t>
        <a:bodyPr/>
        <a:lstStyle/>
        <a:p>
          <a:endParaRPr lang="ru-RU"/>
        </a:p>
      </dgm:t>
    </dgm:pt>
    <dgm:pt modelId="{57857AB2-E687-4BFD-AD64-F1A950FCD819}" type="pres">
      <dgm:prSet presAssocID="{63A0DE0B-66CB-4EA1-9BE6-813A8E7D04B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5A1F60-3B53-46A8-90EA-414DE1736924}" type="pres">
      <dgm:prSet presAssocID="{29A9F50D-ED74-4E97-BC77-7A51F6A47212}" presName="comp" presStyleCnt="0"/>
      <dgm:spPr/>
    </dgm:pt>
    <dgm:pt modelId="{6EC9908E-A3DF-403C-9C01-2A84FD7CADC8}" type="pres">
      <dgm:prSet presAssocID="{29A9F50D-ED74-4E97-BC77-7A51F6A47212}" presName="box" presStyleLbl="node1" presStyleIdx="0" presStyleCnt="4" custLinFactNeighborX="-114"/>
      <dgm:spPr/>
      <dgm:t>
        <a:bodyPr/>
        <a:lstStyle/>
        <a:p>
          <a:endParaRPr lang="ru-RU"/>
        </a:p>
      </dgm:t>
    </dgm:pt>
    <dgm:pt modelId="{C4C22212-3E62-471E-A178-CDA6C290BCEA}" type="pres">
      <dgm:prSet presAssocID="{29A9F50D-ED74-4E97-BC77-7A51F6A47212}" presName="img" presStyleLbl="fgImgPlace1" presStyleIdx="0" presStyleCnt="4" custAng="10800000" custFlipVert="1" custFlipHor="1" custScaleX="50265" custScaleY="95033" custLinFactNeighborX="-2259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ru-RU"/>
        </a:p>
      </dgm:t>
    </dgm:pt>
    <dgm:pt modelId="{EF9905DC-909B-4039-ADC9-E2C9B6D80631}" type="pres">
      <dgm:prSet presAssocID="{29A9F50D-ED74-4E97-BC77-7A51F6A47212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DEFD44-0B0A-49A1-AD6C-D8B08A06AA22}" type="pres">
      <dgm:prSet presAssocID="{9C6FDEF2-062A-4649-A7B8-AE2B4C6AF550}" presName="spacer" presStyleCnt="0"/>
      <dgm:spPr/>
    </dgm:pt>
    <dgm:pt modelId="{A3420401-48E2-40F9-9048-9C35E37E29F1}" type="pres">
      <dgm:prSet presAssocID="{FB14E05C-099E-42CF-B922-8A8B9905936A}" presName="comp" presStyleCnt="0"/>
      <dgm:spPr/>
    </dgm:pt>
    <dgm:pt modelId="{1E030E8B-E91E-4AAD-8C51-BA1CC9B86710}" type="pres">
      <dgm:prSet presAssocID="{FB14E05C-099E-42CF-B922-8A8B9905936A}" presName="box" presStyleLbl="node1" presStyleIdx="1" presStyleCnt="4"/>
      <dgm:spPr/>
      <dgm:t>
        <a:bodyPr/>
        <a:lstStyle/>
        <a:p>
          <a:endParaRPr lang="ru-RU"/>
        </a:p>
      </dgm:t>
    </dgm:pt>
    <dgm:pt modelId="{2DA0A90A-460A-4C7B-AE62-E601619DA0A7}" type="pres">
      <dgm:prSet presAssocID="{FB14E05C-099E-42CF-B922-8A8B9905936A}" presName="img" presStyleLbl="fgImgPlace1" presStyleIdx="1" presStyleCnt="4" custScaleX="12676" custScaleY="19869" custLinFactNeighborX="-16231" custLinFactNeighborY="-1663"/>
      <dgm:spPr/>
    </dgm:pt>
    <dgm:pt modelId="{F55FD5C4-F086-46EC-95F2-241389BED1B5}" type="pres">
      <dgm:prSet presAssocID="{FB14E05C-099E-42CF-B922-8A8B9905936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79471A-0F55-41D6-8D04-F88C05AF8965}" type="pres">
      <dgm:prSet presAssocID="{068E27B3-99D8-4248-8885-4590281BFABF}" presName="spacer" presStyleCnt="0"/>
      <dgm:spPr/>
    </dgm:pt>
    <dgm:pt modelId="{423F9A05-7211-4B3B-A55F-422A346E3F76}" type="pres">
      <dgm:prSet presAssocID="{7AAA3882-3236-4C50-97E4-825578B97C1A}" presName="comp" presStyleCnt="0"/>
      <dgm:spPr/>
    </dgm:pt>
    <dgm:pt modelId="{2FE596F3-82DB-459B-9756-CA92A142B7FC}" type="pres">
      <dgm:prSet presAssocID="{7AAA3882-3236-4C50-97E4-825578B97C1A}" presName="box" presStyleLbl="node1" presStyleIdx="2" presStyleCnt="4" custLinFactNeighborY="-280"/>
      <dgm:spPr/>
      <dgm:t>
        <a:bodyPr/>
        <a:lstStyle/>
        <a:p>
          <a:endParaRPr lang="ru-RU"/>
        </a:p>
      </dgm:t>
    </dgm:pt>
    <dgm:pt modelId="{6983ADD0-6074-4EED-9009-FA7394A22BAE}" type="pres">
      <dgm:prSet presAssocID="{7AAA3882-3236-4C50-97E4-825578B97C1A}" presName="img" presStyleLbl="fgImgPlace1" presStyleIdx="2" presStyleCnt="4" custScaleX="50320" custScaleY="93638" custLinFactNeighborX="-23373" custLinFactNeighborY="407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  <dgm:t>
        <a:bodyPr/>
        <a:lstStyle/>
        <a:p>
          <a:endParaRPr lang="ru-RU"/>
        </a:p>
      </dgm:t>
    </dgm:pt>
    <dgm:pt modelId="{249F97D6-E405-4470-B83E-98A88420BF3D}" type="pres">
      <dgm:prSet presAssocID="{7AAA3882-3236-4C50-97E4-825578B97C1A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44F508-805F-4A22-B349-F6812C19BD3E}" type="pres">
      <dgm:prSet presAssocID="{8E0FFE90-CF61-4C42-9EEE-0BFE316620E4}" presName="spacer" presStyleCnt="0"/>
      <dgm:spPr/>
    </dgm:pt>
    <dgm:pt modelId="{97ECA297-A95F-4552-BB8B-AB173C436AD8}" type="pres">
      <dgm:prSet presAssocID="{82908CFE-C303-4A6F-A599-4182B9B101CE}" presName="comp" presStyleCnt="0"/>
      <dgm:spPr/>
    </dgm:pt>
    <dgm:pt modelId="{E1F79A43-38CA-4195-8E77-75BDE9E6D367}" type="pres">
      <dgm:prSet presAssocID="{82908CFE-C303-4A6F-A599-4182B9B101CE}" presName="box" presStyleLbl="node1" presStyleIdx="3" presStyleCnt="4" custLinFactNeighborX="4442" custLinFactNeighborY="2397"/>
      <dgm:spPr/>
      <dgm:t>
        <a:bodyPr/>
        <a:lstStyle/>
        <a:p>
          <a:endParaRPr lang="ru-RU"/>
        </a:p>
      </dgm:t>
    </dgm:pt>
    <dgm:pt modelId="{FFC55BD7-8F10-4B4F-B308-F619E92FF80D}" type="pres">
      <dgm:prSet presAssocID="{82908CFE-C303-4A6F-A599-4182B9B101CE}" presName="img" presStyleLbl="fgImgPlace1" presStyleIdx="3" presStyleCnt="4" custScaleX="56168" custLinFactNeighborX="-2174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</dgm:spPr>
      <dgm:t>
        <a:bodyPr/>
        <a:lstStyle/>
        <a:p>
          <a:endParaRPr lang="ru-RU"/>
        </a:p>
      </dgm:t>
    </dgm:pt>
    <dgm:pt modelId="{24E2D5F5-EB85-4DCA-A03F-9A0797ABECBE}" type="pres">
      <dgm:prSet presAssocID="{82908CFE-C303-4A6F-A599-4182B9B101C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4B7646-42D3-4A46-BDB3-75DB0FA06F9F}" type="presOf" srcId="{29A9F50D-ED74-4E97-BC77-7A51F6A47212}" destId="{EF9905DC-909B-4039-ADC9-E2C9B6D80631}" srcOrd="1" destOrd="0" presId="urn:microsoft.com/office/officeart/2005/8/layout/vList4"/>
    <dgm:cxn modelId="{3C365BB2-D03A-4C43-B18D-F4276ACCC00E}" type="presOf" srcId="{FB14E05C-099E-42CF-B922-8A8B9905936A}" destId="{1E030E8B-E91E-4AAD-8C51-BA1CC9B86710}" srcOrd="0" destOrd="0" presId="urn:microsoft.com/office/officeart/2005/8/layout/vList4"/>
    <dgm:cxn modelId="{61EF44C1-225E-498D-9808-AFDADC4E1877}" type="presOf" srcId="{82908CFE-C303-4A6F-A599-4182B9B101CE}" destId="{E1F79A43-38CA-4195-8E77-75BDE9E6D367}" srcOrd="0" destOrd="0" presId="urn:microsoft.com/office/officeart/2005/8/layout/vList4"/>
    <dgm:cxn modelId="{47A2F920-84C3-4EDD-A06A-23645FBA20F4}" type="presOf" srcId="{7AAA3882-3236-4C50-97E4-825578B97C1A}" destId="{249F97D6-E405-4470-B83E-98A88420BF3D}" srcOrd="1" destOrd="0" presId="urn:microsoft.com/office/officeart/2005/8/layout/vList4"/>
    <dgm:cxn modelId="{629955D1-DF07-4A98-9203-E59490BB5DB0}" srcId="{63A0DE0B-66CB-4EA1-9BE6-813A8E7D04BA}" destId="{7AAA3882-3236-4C50-97E4-825578B97C1A}" srcOrd="2" destOrd="0" parTransId="{7F755600-1076-4EC7-99F2-736B43941DAA}" sibTransId="{8E0FFE90-CF61-4C42-9EEE-0BFE316620E4}"/>
    <dgm:cxn modelId="{DCE0855A-E73B-4C0D-993B-ED3059D75208}" type="presOf" srcId="{82908CFE-C303-4A6F-A599-4182B9B101CE}" destId="{24E2D5F5-EB85-4DCA-A03F-9A0797ABECBE}" srcOrd="1" destOrd="0" presId="urn:microsoft.com/office/officeart/2005/8/layout/vList4"/>
    <dgm:cxn modelId="{FC9CD93D-3DC2-4AED-A09A-69FC9BAD9405}" srcId="{63A0DE0B-66CB-4EA1-9BE6-813A8E7D04BA}" destId="{FB14E05C-099E-42CF-B922-8A8B9905936A}" srcOrd="1" destOrd="0" parTransId="{2470A358-A3BA-447A-AFE9-F29A1821C50E}" sibTransId="{068E27B3-99D8-4248-8885-4590281BFABF}"/>
    <dgm:cxn modelId="{DCCB9557-37AE-4534-834D-6DD18A06AE2F}" type="presOf" srcId="{29A9F50D-ED74-4E97-BC77-7A51F6A47212}" destId="{6EC9908E-A3DF-403C-9C01-2A84FD7CADC8}" srcOrd="0" destOrd="0" presId="urn:microsoft.com/office/officeart/2005/8/layout/vList4"/>
    <dgm:cxn modelId="{B3219342-DA7F-4693-8369-6F006C33269A}" type="presOf" srcId="{FB14E05C-099E-42CF-B922-8A8B9905936A}" destId="{F55FD5C4-F086-46EC-95F2-241389BED1B5}" srcOrd="1" destOrd="0" presId="urn:microsoft.com/office/officeart/2005/8/layout/vList4"/>
    <dgm:cxn modelId="{099021A2-ED1A-4C2E-8109-CBFA2687B13A}" srcId="{63A0DE0B-66CB-4EA1-9BE6-813A8E7D04BA}" destId="{82908CFE-C303-4A6F-A599-4182B9B101CE}" srcOrd="3" destOrd="0" parTransId="{1B20BE46-5765-407F-B5F8-DB4EF5B5CAC5}" sibTransId="{CC2A9200-A02E-4F46-AAE6-4117213A0AE9}"/>
    <dgm:cxn modelId="{B16D07D1-DBBD-46B9-AE18-7B69A5EA4DE7}" type="presOf" srcId="{7AAA3882-3236-4C50-97E4-825578B97C1A}" destId="{2FE596F3-82DB-459B-9756-CA92A142B7FC}" srcOrd="0" destOrd="0" presId="urn:microsoft.com/office/officeart/2005/8/layout/vList4"/>
    <dgm:cxn modelId="{220DD7A7-F613-4F09-837A-CF3C5A945247}" type="presOf" srcId="{63A0DE0B-66CB-4EA1-9BE6-813A8E7D04BA}" destId="{57857AB2-E687-4BFD-AD64-F1A950FCD819}" srcOrd="0" destOrd="0" presId="urn:microsoft.com/office/officeart/2005/8/layout/vList4"/>
    <dgm:cxn modelId="{E8B34A36-0C76-4F7B-820A-21DDEA0416D7}" srcId="{63A0DE0B-66CB-4EA1-9BE6-813A8E7D04BA}" destId="{29A9F50D-ED74-4E97-BC77-7A51F6A47212}" srcOrd="0" destOrd="0" parTransId="{6A3CA174-B3E0-4E33-A38E-6B5A3A20BC4D}" sibTransId="{9C6FDEF2-062A-4649-A7B8-AE2B4C6AF550}"/>
    <dgm:cxn modelId="{EEEE2A0A-5594-412A-85F7-96C97B4E0C6F}" type="presParOf" srcId="{57857AB2-E687-4BFD-AD64-F1A950FCD819}" destId="{325A1F60-3B53-46A8-90EA-414DE1736924}" srcOrd="0" destOrd="0" presId="urn:microsoft.com/office/officeart/2005/8/layout/vList4"/>
    <dgm:cxn modelId="{87CE82E7-CE92-4D3F-A278-AE0FF69340E3}" type="presParOf" srcId="{325A1F60-3B53-46A8-90EA-414DE1736924}" destId="{6EC9908E-A3DF-403C-9C01-2A84FD7CADC8}" srcOrd="0" destOrd="0" presId="urn:microsoft.com/office/officeart/2005/8/layout/vList4"/>
    <dgm:cxn modelId="{71D3C7C8-7578-4736-B342-7771A288340F}" type="presParOf" srcId="{325A1F60-3B53-46A8-90EA-414DE1736924}" destId="{C4C22212-3E62-471E-A178-CDA6C290BCEA}" srcOrd="1" destOrd="0" presId="urn:microsoft.com/office/officeart/2005/8/layout/vList4"/>
    <dgm:cxn modelId="{DF978C12-2D14-42FE-8B5A-44ABD8D73737}" type="presParOf" srcId="{325A1F60-3B53-46A8-90EA-414DE1736924}" destId="{EF9905DC-909B-4039-ADC9-E2C9B6D80631}" srcOrd="2" destOrd="0" presId="urn:microsoft.com/office/officeart/2005/8/layout/vList4"/>
    <dgm:cxn modelId="{EA8694CA-D1E6-499F-AF17-D5CE654A17D7}" type="presParOf" srcId="{57857AB2-E687-4BFD-AD64-F1A950FCD819}" destId="{E9DEFD44-0B0A-49A1-AD6C-D8B08A06AA22}" srcOrd="1" destOrd="0" presId="urn:microsoft.com/office/officeart/2005/8/layout/vList4"/>
    <dgm:cxn modelId="{8F9D8D2A-733F-48AF-9F80-053D2A2118C1}" type="presParOf" srcId="{57857AB2-E687-4BFD-AD64-F1A950FCD819}" destId="{A3420401-48E2-40F9-9048-9C35E37E29F1}" srcOrd="2" destOrd="0" presId="urn:microsoft.com/office/officeart/2005/8/layout/vList4"/>
    <dgm:cxn modelId="{E764DAC7-D663-4EBF-85B7-1ADE0021EB68}" type="presParOf" srcId="{A3420401-48E2-40F9-9048-9C35E37E29F1}" destId="{1E030E8B-E91E-4AAD-8C51-BA1CC9B86710}" srcOrd="0" destOrd="0" presId="urn:microsoft.com/office/officeart/2005/8/layout/vList4"/>
    <dgm:cxn modelId="{8ACAA148-5FC8-4763-80DC-B4FE33057C1A}" type="presParOf" srcId="{A3420401-48E2-40F9-9048-9C35E37E29F1}" destId="{2DA0A90A-460A-4C7B-AE62-E601619DA0A7}" srcOrd="1" destOrd="0" presId="urn:microsoft.com/office/officeart/2005/8/layout/vList4"/>
    <dgm:cxn modelId="{82795697-0D20-410C-B1DA-16C0A6A16F7E}" type="presParOf" srcId="{A3420401-48E2-40F9-9048-9C35E37E29F1}" destId="{F55FD5C4-F086-46EC-95F2-241389BED1B5}" srcOrd="2" destOrd="0" presId="urn:microsoft.com/office/officeart/2005/8/layout/vList4"/>
    <dgm:cxn modelId="{2521B103-42B0-49BC-A0D4-65053BF5EC00}" type="presParOf" srcId="{57857AB2-E687-4BFD-AD64-F1A950FCD819}" destId="{3E79471A-0F55-41D6-8D04-F88C05AF8965}" srcOrd="3" destOrd="0" presId="urn:microsoft.com/office/officeart/2005/8/layout/vList4"/>
    <dgm:cxn modelId="{4FBFE68A-EDFE-4015-8C98-87423C7B2877}" type="presParOf" srcId="{57857AB2-E687-4BFD-AD64-F1A950FCD819}" destId="{423F9A05-7211-4B3B-A55F-422A346E3F76}" srcOrd="4" destOrd="0" presId="urn:microsoft.com/office/officeart/2005/8/layout/vList4"/>
    <dgm:cxn modelId="{AC204873-13F9-4B0D-8358-B77D6451D86D}" type="presParOf" srcId="{423F9A05-7211-4B3B-A55F-422A346E3F76}" destId="{2FE596F3-82DB-459B-9756-CA92A142B7FC}" srcOrd="0" destOrd="0" presId="urn:microsoft.com/office/officeart/2005/8/layout/vList4"/>
    <dgm:cxn modelId="{F29D08EB-054E-4BAC-8D3D-07762C825F49}" type="presParOf" srcId="{423F9A05-7211-4B3B-A55F-422A346E3F76}" destId="{6983ADD0-6074-4EED-9009-FA7394A22BAE}" srcOrd="1" destOrd="0" presId="urn:microsoft.com/office/officeart/2005/8/layout/vList4"/>
    <dgm:cxn modelId="{AC958570-38D0-4EE4-95E0-332695A4A4EC}" type="presParOf" srcId="{423F9A05-7211-4B3B-A55F-422A346E3F76}" destId="{249F97D6-E405-4470-B83E-98A88420BF3D}" srcOrd="2" destOrd="0" presId="urn:microsoft.com/office/officeart/2005/8/layout/vList4"/>
    <dgm:cxn modelId="{212BC0FC-9BDD-4A2F-9B2B-31B80C16039B}" type="presParOf" srcId="{57857AB2-E687-4BFD-AD64-F1A950FCD819}" destId="{D044F508-805F-4A22-B349-F6812C19BD3E}" srcOrd="5" destOrd="0" presId="urn:microsoft.com/office/officeart/2005/8/layout/vList4"/>
    <dgm:cxn modelId="{64C43E27-B797-460E-9A60-99CE88C13C91}" type="presParOf" srcId="{57857AB2-E687-4BFD-AD64-F1A950FCD819}" destId="{97ECA297-A95F-4552-BB8B-AB173C436AD8}" srcOrd="6" destOrd="0" presId="urn:microsoft.com/office/officeart/2005/8/layout/vList4"/>
    <dgm:cxn modelId="{E1AC40F8-2C39-4FC1-8E66-B2EF03D0B4C7}" type="presParOf" srcId="{97ECA297-A95F-4552-BB8B-AB173C436AD8}" destId="{E1F79A43-38CA-4195-8E77-75BDE9E6D367}" srcOrd="0" destOrd="0" presId="urn:microsoft.com/office/officeart/2005/8/layout/vList4"/>
    <dgm:cxn modelId="{E61E2283-FC2E-482A-8A63-23197B893B4D}" type="presParOf" srcId="{97ECA297-A95F-4552-BB8B-AB173C436AD8}" destId="{FFC55BD7-8F10-4B4F-B308-F619E92FF80D}" srcOrd="1" destOrd="0" presId="urn:microsoft.com/office/officeart/2005/8/layout/vList4"/>
    <dgm:cxn modelId="{9D66FED2-9F14-493F-8101-561D28A59062}" type="presParOf" srcId="{97ECA297-A95F-4552-BB8B-AB173C436AD8}" destId="{24E2D5F5-EB85-4DCA-A03F-9A0797ABECB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024C9-FF22-4D18-9C89-7B06208B180B}">
      <dsp:nvSpPr>
        <dsp:cNvPr id="0" name=""/>
        <dsp:cNvSpPr/>
      </dsp:nvSpPr>
      <dsp:spPr>
        <a:xfrm>
          <a:off x="1169102" y="1692918"/>
          <a:ext cx="816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6639" y="45720"/>
              </a:lnTo>
              <a:lnTo>
                <a:pt x="816639" y="11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DC51-2697-414F-B081-744A638DA438}">
      <dsp:nvSpPr>
        <dsp:cNvPr id="0" name=""/>
        <dsp:cNvSpPr/>
      </dsp:nvSpPr>
      <dsp:spPr>
        <a:xfrm>
          <a:off x="1169102" y="1620004"/>
          <a:ext cx="816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8634"/>
              </a:moveTo>
              <a:lnTo>
                <a:pt x="816639" y="118634"/>
              </a:lnTo>
              <a:lnTo>
                <a:pt x="816639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756C0-6972-4C99-85D6-CC2713D91B46}">
      <dsp:nvSpPr>
        <dsp:cNvPr id="0" name=""/>
        <dsp:cNvSpPr/>
      </dsp:nvSpPr>
      <dsp:spPr>
        <a:xfrm>
          <a:off x="1169102" y="1738638"/>
          <a:ext cx="1633278" cy="1302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6615" y="0"/>
              </a:lnTo>
              <a:lnTo>
                <a:pt x="1516615" y="1302532"/>
              </a:lnTo>
              <a:lnTo>
                <a:pt x="1633278" y="13025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2A72F-4FF3-4047-922B-C9DB82BA9A84}">
      <dsp:nvSpPr>
        <dsp:cNvPr id="0" name=""/>
        <dsp:cNvSpPr/>
      </dsp:nvSpPr>
      <dsp:spPr>
        <a:xfrm>
          <a:off x="1169102" y="1738638"/>
          <a:ext cx="1633278" cy="800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6615" y="0"/>
              </a:lnTo>
              <a:lnTo>
                <a:pt x="1516615" y="800882"/>
              </a:lnTo>
              <a:lnTo>
                <a:pt x="1633278" y="8008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AC334-1288-4F3C-801C-062D91F2FFFA}">
      <dsp:nvSpPr>
        <dsp:cNvPr id="0" name=""/>
        <dsp:cNvSpPr/>
      </dsp:nvSpPr>
      <dsp:spPr>
        <a:xfrm>
          <a:off x="1169102" y="1738638"/>
          <a:ext cx="1633278" cy="299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6615" y="0"/>
              </a:lnTo>
              <a:lnTo>
                <a:pt x="1516615" y="299232"/>
              </a:lnTo>
              <a:lnTo>
                <a:pt x="1633278" y="2992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0842A-1177-4792-A7D4-9EC84CF60F21}">
      <dsp:nvSpPr>
        <dsp:cNvPr id="0" name=""/>
        <dsp:cNvSpPr/>
      </dsp:nvSpPr>
      <dsp:spPr>
        <a:xfrm>
          <a:off x="1169102" y="1501316"/>
          <a:ext cx="1633278" cy="237321"/>
        </a:xfrm>
        <a:custGeom>
          <a:avLst/>
          <a:gdLst/>
          <a:ahLst/>
          <a:cxnLst/>
          <a:rect l="0" t="0" r="0" b="0"/>
          <a:pathLst>
            <a:path>
              <a:moveTo>
                <a:pt x="0" y="237321"/>
              </a:moveTo>
              <a:lnTo>
                <a:pt x="1516615" y="237321"/>
              </a:lnTo>
              <a:lnTo>
                <a:pt x="1516615" y="0"/>
              </a:lnTo>
              <a:lnTo>
                <a:pt x="16332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A0CB7-4EE4-4445-8288-A3D1C15C5967}">
      <dsp:nvSpPr>
        <dsp:cNvPr id="0" name=""/>
        <dsp:cNvSpPr/>
      </dsp:nvSpPr>
      <dsp:spPr>
        <a:xfrm>
          <a:off x="1169102" y="964762"/>
          <a:ext cx="1633278" cy="773875"/>
        </a:xfrm>
        <a:custGeom>
          <a:avLst/>
          <a:gdLst/>
          <a:ahLst/>
          <a:cxnLst/>
          <a:rect l="0" t="0" r="0" b="0"/>
          <a:pathLst>
            <a:path>
              <a:moveTo>
                <a:pt x="0" y="773875"/>
              </a:moveTo>
              <a:lnTo>
                <a:pt x="1516615" y="773875"/>
              </a:lnTo>
              <a:lnTo>
                <a:pt x="1516615" y="0"/>
              </a:lnTo>
              <a:lnTo>
                <a:pt x="16332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17500-EA77-4864-BD4D-C8543F8AB2FD}">
      <dsp:nvSpPr>
        <dsp:cNvPr id="0" name=""/>
        <dsp:cNvSpPr/>
      </dsp:nvSpPr>
      <dsp:spPr>
        <a:xfrm>
          <a:off x="1169102" y="463112"/>
          <a:ext cx="1633278" cy="1275525"/>
        </a:xfrm>
        <a:custGeom>
          <a:avLst/>
          <a:gdLst/>
          <a:ahLst/>
          <a:cxnLst/>
          <a:rect l="0" t="0" r="0" b="0"/>
          <a:pathLst>
            <a:path>
              <a:moveTo>
                <a:pt x="0" y="1275525"/>
              </a:moveTo>
              <a:lnTo>
                <a:pt x="1516615" y="1275525"/>
              </a:lnTo>
              <a:lnTo>
                <a:pt x="1516615" y="0"/>
              </a:lnTo>
              <a:lnTo>
                <a:pt x="16332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29F7B-CF90-4D9C-9A42-98D88377B06A}">
      <dsp:nvSpPr>
        <dsp:cNvPr id="0" name=""/>
        <dsp:cNvSpPr/>
      </dsp:nvSpPr>
      <dsp:spPr>
        <a:xfrm>
          <a:off x="2474" y="697542"/>
          <a:ext cx="1166627" cy="2082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100" b="1" kern="1200" dirty="0" smtClean="0"/>
            <a:t>Туманнинг таъминотчи корхоналари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100" b="1" kern="1200" dirty="0" smtClean="0"/>
            <a:t>(Уруғ –кўчат, техника Агроном)</a:t>
          </a:r>
          <a:endParaRPr lang="ru-RU" sz="1100" b="1" kern="1200" dirty="0"/>
        </a:p>
      </dsp:txBody>
      <dsp:txXfrm>
        <a:off x="2474" y="697542"/>
        <a:ext cx="1166627" cy="2082192"/>
      </dsp:txXfrm>
    </dsp:sp>
    <dsp:sp modelId="{39D1FC5C-1D14-4E35-8E97-51DB227B2F2E}">
      <dsp:nvSpPr>
        <dsp:cNvPr id="0" name=""/>
        <dsp:cNvSpPr/>
      </dsp:nvSpPr>
      <dsp:spPr>
        <a:xfrm>
          <a:off x="2802381" y="285202"/>
          <a:ext cx="2417555" cy="355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000" b="1" i="1" kern="12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“Агромир” МЧЖ</a:t>
          </a:r>
          <a:endParaRPr lang="ru-RU" sz="1000" kern="1200" dirty="0"/>
        </a:p>
      </dsp:txBody>
      <dsp:txXfrm>
        <a:off x="2802381" y="285202"/>
        <a:ext cx="2417555" cy="355821"/>
      </dsp:txXfrm>
    </dsp:sp>
    <dsp:sp modelId="{28A17EDF-CC62-4323-AB6B-558C9D2DF6AE}">
      <dsp:nvSpPr>
        <dsp:cNvPr id="0" name=""/>
        <dsp:cNvSpPr/>
      </dsp:nvSpPr>
      <dsp:spPr>
        <a:xfrm>
          <a:off x="2802381" y="786852"/>
          <a:ext cx="2417555" cy="355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000" b="1" i="1" kern="12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“Азам Азамат Агро” ф/х</a:t>
          </a:r>
          <a:endParaRPr lang="ru-RU" sz="1000" kern="1200" dirty="0"/>
        </a:p>
      </dsp:txBody>
      <dsp:txXfrm>
        <a:off x="2802381" y="786852"/>
        <a:ext cx="2417555" cy="355821"/>
      </dsp:txXfrm>
    </dsp:sp>
    <dsp:sp modelId="{5136A9ED-BA79-4EE2-987B-15AE373D3C45}">
      <dsp:nvSpPr>
        <dsp:cNvPr id="0" name=""/>
        <dsp:cNvSpPr/>
      </dsp:nvSpPr>
      <dsp:spPr>
        <a:xfrm>
          <a:off x="2802381" y="1288501"/>
          <a:ext cx="2417555" cy="425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000" b="1" i="1" kern="12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“Рустамов Темур Александрович” ф/х</a:t>
          </a:r>
          <a:endParaRPr lang="ru-RU" sz="1000" kern="1200" dirty="0"/>
        </a:p>
      </dsp:txBody>
      <dsp:txXfrm>
        <a:off x="2802381" y="1288501"/>
        <a:ext cx="2417555" cy="425630"/>
      </dsp:txXfrm>
    </dsp:sp>
    <dsp:sp modelId="{07B8873D-33A6-49CE-BE3D-CB7648234D99}">
      <dsp:nvSpPr>
        <dsp:cNvPr id="0" name=""/>
        <dsp:cNvSpPr/>
      </dsp:nvSpPr>
      <dsp:spPr>
        <a:xfrm>
          <a:off x="2802381" y="1859960"/>
          <a:ext cx="2417555" cy="355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000" i="1" kern="12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“</a:t>
          </a:r>
          <a:r>
            <a:rPr lang="uz-Cyrl-UZ" sz="1000" b="1" i="1" kern="12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Шавкат Убайдов” ф/х</a:t>
          </a:r>
          <a:endParaRPr lang="ru-RU" sz="1000" kern="1200" dirty="0"/>
        </a:p>
      </dsp:txBody>
      <dsp:txXfrm>
        <a:off x="2802381" y="1859960"/>
        <a:ext cx="2417555" cy="355821"/>
      </dsp:txXfrm>
    </dsp:sp>
    <dsp:sp modelId="{52483336-9B3F-40DA-9A6F-1F4961F1CEFC}">
      <dsp:nvSpPr>
        <dsp:cNvPr id="0" name=""/>
        <dsp:cNvSpPr/>
      </dsp:nvSpPr>
      <dsp:spPr>
        <a:xfrm>
          <a:off x="2802381" y="2361610"/>
          <a:ext cx="2417555" cy="355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000" b="1" i="1" kern="12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Сам Фрут” АЖ Х/К </a:t>
          </a:r>
          <a:endParaRPr lang="ru-RU" sz="1000" kern="1200" dirty="0"/>
        </a:p>
      </dsp:txBody>
      <dsp:txXfrm>
        <a:off x="2802381" y="2361610"/>
        <a:ext cx="2417555" cy="355821"/>
      </dsp:txXfrm>
    </dsp:sp>
    <dsp:sp modelId="{6FA2D260-CAD0-4ED7-B335-8AD67E4EB85E}">
      <dsp:nvSpPr>
        <dsp:cNvPr id="0" name=""/>
        <dsp:cNvSpPr/>
      </dsp:nvSpPr>
      <dsp:spPr>
        <a:xfrm>
          <a:off x="2802381" y="2863260"/>
          <a:ext cx="2417555" cy="355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000" b="1" i="1" kern="12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“Мароқанд фруит гарденс” МЧЖ </a:t>
          </a:r>
          <a:endParaRPr lang="ru-RU" sz="1000" kern="1200" dirty="0"/>
        </a:p>
      </dsp:txBody>
      <dsp:txXfrm>
        <a:off x="2802381" y="2863260"/>
        <a:ext cx="2417555" cy="355821"/>
      </dsp:txXfrm>
    </dsp:sp>
    <dsp:sp modelId="{87085FCE-0868-463D-B981-C7267394972F}">
      <dsp:nvSpPr>
        <dsp:cNvPr id="0" name=""/>
        <dsp:cNvSpPr/>
      </dsp:nvSpPr>
      <dsp:spPr>
        <a:xfrm>
          <a:off x="1402428" y="780899"/>
          <a:ext cx="1166627" cy="884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100" b="1" kern="1200" dirty="0" smtClean="0"/>
            <a:t>Аҳоли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100" b="1" kern="1200" dirty="0" smtClean="0"/>
            <a:t> томорқа</a:t>
          </a:r>
          <a:endParaRPr lang="ru-RU" sz="1100" b="1" kern="1200" dirty="0"/>
        </a:p>
      </dsp:txBody>
      <dsp:txXfrm>
        <a:off x="1402428" y="780899"/>
        <a:ext cx="1166627" cy="884824"/>
      </dsp:txXfrm>
    </dsp:sp>
    <dsp:sp modelId="{843C9F9B-758A-4A3A-BCB9-DCF71380AC84}">
      <dsp:nvSpPr>
        <dsp:cNvPr id="0" name=""/>
        <dsp:cNvSpPr/>
      </dsp:nvSpPr>
      <dsp:spPr>
        <a:xfrm>
          <a:off x="1402428" y="1811552"/>
          <a:ext cx="1166627" cy="884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500" b="1" kern="1200" dirty="0" smtClean="0"/>
            <a:t>Деҳқон хўжаликлари</a:t>
          </a:r>
          <a:endParaRPr lang="ru-RU" sz="1500" b="1" kern="1200" dirty="0"/>
        </a:p>
      </dsp:txBody>
      <dsp:txXfrm>
        <a:off x="1402428" y="1811552"/>
        <a:ext cx="1166627" cy="884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E761-DD49-4E17-B4C6-CA511DA1F1D0}">
      <dsp:nvSpPr>
        <dsp:cNvPr id="0" name=""/>
        <dsp:cNvSpPr/>
      </dsp:nvSpPr>
      <dsp:spPr>
        <a:xfrm>
          <a:off x="744078" y="185187"/>
          <a:ext cx="2393195" cy="2393195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Экспортёр (Лидер тадбиркорлар)</a:t>
          </a:r>
          <a:endParaRPr lang="ru-RU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5349" y="692317"/>
        <a:ext cx="854712" cy="712260"/>
      </dsp:txXfrm>
    </dsp:sp>
    <dsp:sp modelId="{8AEBD4FF-B2E4-4659-B954-A04D09EC2066}">
      <dsp:nvSpPr>
        <dsp:cNvPr id="0" name=""/>
        <dsp:cNvSpPr/>
      </dsp:nvSpPr>
      <dsp:spPr>
        <a:xfrm>
          <a:off x="694789" y="270658"/>
          <a:ext cx="2393195" cy="2393195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Таъминотчи (Агроном,Уруғ кўчат) </a:t>
          </a:r>
          <a:endParaRPr lang="ru-RU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4598" y="1823386"/>
        <a:ext cx="1282068" cy="626789"/>
      </dsp:txXfrm>
    </dsp:sp>
    <dsp:sp modelId="{8F53FE33-D8E1-423A-A212-7D64D75B47EA}">
      <dsp:nvSpPr>
        <dsp:cNvPr id="0" name=""/>
        <dsp:cNvSpPr/>
      </dsp:nvSpPr>
      <dsp:spPr>
        <a:xfrm>
          <a:off x="645501" y="185187"/>
          <a:ext cx="2393195" cy="2393195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1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Аҳоли томорқа (Деҳқон хўжаликлар)</a:t>
          </a:r>
          <a:r>
            <a:rPr lang="uz-Cyrl-UZ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endParaRPr lang="ru-RU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2713" y="692317"/>
        <a:ext cx="854712" cy="712260"/>
      </dsp:txXfrm>
    </dsp:sp>
    <dsp:sp modelId="{1217983D-4F2A-4AAE-8EAD-AD3244C4FDE6}">
      <dsp:nvSpPr>
        <dsp:cNvPr id="0" name=""/>
        <dsp:cNvSpPr/>
      </dsp:nvSpPr>
      <dsp:spPr>
        <a:xfrm>
          <a:off x="596125" y="37037"/>
          <a:ext cx="2689495" cy="268949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319BB6-F716-4143-BDF3-CB67A1BC07F9}">
      <dsp:nvSpPr>
        <dsp:cNvPr id="0" name=""/>
        <dsp:cNvSpPr/>
      </dsp:nvSpPr>
      <dsp:spPr>
        <a:xfrm>
          <a:off x="546639" y="122357"/>
          <a:ext cx="2689495" cy="268949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3BA174-5FAB-4294-A878-52196F96B513}">
      <dsp:nvSpPr>
        <dsp:cNvPr id="0" name=""/>
        <dsp:cNvSpPr/>
      </dsp:nvSpPr>
      <dsp:spPr>
        <a:xfrm>
          <a:off x="497153" y="37037"/>
          <a:ext cx="2689495" cy="268949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908E-A3DF-403C-9C01-2A84FD7CADC8}">
      <dsp:nvSpPr>
        <dsp:cNvPr id="0" name=""/>
        <dsp:cNvSpPr/>
      </dsp:nvSpPr>
      <dsp:spPr>
        <a:xfrm>
          <a:off x="0" y="0"/>
          <a:ext cx="5895784" cy="670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46249" y="0"/>
        <a:ext cx="4649534" cy="670928"/>
      </dsp:txXfrm>
    </dsp:sp>
    <dsp:sp modelId="{C4C22212-3E62-471E-A178-CDA6C290BCEA}">
      <dsp:nvSpPr>
        <dsp:cNvPr id="0" name=""/>
        <dsp:cNvSpPr/>
      </dsp:nvSpPr>
      <dsp:spPr>
        <a:xfrm rot="10800000" flipH="1" flipV="1">
          <a:off x="93842" y="80422"/>
          <a:ext cx="592703" cy="5100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30E8B-E91E-4AAD-8C51-BA1CC9B86710}">
      <dsp:nvSpPr>
        <dsp:cNvPr id="0" name=""/>
        <dsp:cNvSpPr/>
      </dsp:nvSpPr>
      <dsp:spPr>
        <a:xfrm>
          <a:off x="0" y="738021"/>
          <a:ext cx="5895784" cy="670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46249" y="738021"/>
        <a:ext cx="4649534" cy="670928"/>
      </dsp:txXfrm>
    </dsp:sp>
    <dsp:sp modelId="{2DA0A90A-460A-4C7B-AE62-E601619DA0A7}">
      <dsp:nvSpPr>
        <dsp:cNvPr id="0" name=""/>
        <dsp:cNvSpPr/>
      </dsp:nvSpPr>
      <dsp:spPr>
        <a:xfrm>
          <a:off x="390547" y="1011237"/>
          <a:ext cx="149469" cy="1066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596F3-82DB-459B-9756-CA92A142B7FC}">
      <dsp:nvSpPr>
        <dsp:cNvPr id="0" name=""/>
        <dsp:cNvSpPr/>
      </dsp:nvSpPr>
      <dsp:spPr>
        <a:xfrm>
          <a:off x="0" y="1474165"/>
          <a:ext cx="5895784" cy="670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46249" y="1474165"/>
        <a:ext cx="4649534" cy="670928"/>
      </dsp:txXfrm>
    </dsp:sp>
    <dsp:sp modelId="{6983ADD0-6074-4EED-9009-FA7394A22BAE}">
      <dsp:nvSpPr>
        <dsp:cNvPr id="0" name=""/>
        <dsp:cNvSpPr/>
      </dsp:nvSpPr>
      <dsp:spPr>
        <a:xfrm>
          <a:off x="84391" y="1582093"/>
          <a:ext cx="593351" cy="5025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9A43-38CA-4195-8E77-75BDE9E6D367}">
      <dsp:nvSpPr>
        <dsp:cNvPr id="0" name=""/>
        <dsp:cNvSpPr/>
      </dsp:nvSpPr>
      <dsp:spPr>
        <a:xfrm>
          <a:off x="0" y="2215757"/>
          <a:ext cx="5895784" cy="670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46249" y="2215757"/>
        <a:ext cx="4649534" cy="670928"/>
      </dsp:txXfrm>
    </dsp:sp>
    <dsp:sp modelId="{FFC55BD7-8F10-4B4F-B308-F619E92FF80D}">
      <dsp:nvSpPr>
        <dsp:cNvPr id="0" name=""/>
        <dsp:cNvSpPr/>
      </dsp:nvSpPr>
      <dsp:spPr>
        <a:xfrm>
          <a:off x="69097" y="2281158"/>
          <a:ext cx="662308" cy="5367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4898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9790113" y="0"/>
            <a:ext cx="74898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85F7C-F6E5-42CE-AD9F-E331AB7F350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26113" y="1216025"/>
            <a:ext cx="5832475" cy="3279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728788" y="4678363"/>
            <a:ext cx="13827125" cy="382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34488"/>
            <a:ext cx="7489825" cy="487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9790113" y="9234488"/>
            <a:ext cx="7489825" cy="487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8903C-ADF5-4BA5-823B-80675E40E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80956-FE63-4C52-96F5-7D231D44289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90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6352" y="3013773"/>
            <a:ext cx="14691995" cy="2041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2705" y="5444236"/>
            <a:ext cx="12099290" cy="2430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4235" y="2236025"/>
            <a:ext cx="7518844" cy="64164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01620" y="2236025"/>
            <a:ext cx="7518844" cy="64164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4235" y="388874"/>
            <a:ext cx="15556230" cy="1555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235" y="2236025"/>
            <a:ext cx="15556230" cy="64164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76798" y="9041321"/>
            <a:ext cx="5531104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4235" y="9041321"/>
            <a:ext cx="3975481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44984" y="9041321"/>
            <a:ext cx="3975481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76" Type="http://schemas.openxmlformats.org/officeDocument/2006/relationships/image" Target="../media/image74.png"/><Relationship Id="rId84" Type="http://schemas.openxmlformats.org/officeDocument/2006/relationships/image" Target="../media/image82.jpe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74" Type="http://schemas.openxmlformats.org/officeDocument/2006/relationships/image" Target="../media/image72.png"/><Relationship Id="rId79" Type="http://schemas.openxmlformats.org/officeDocument/2006/relationships/image" Target="../media/image77.jpeg"/><Relationship Id="rId87" Type="http://schemas.openxmlformats.org/officeDocument/2006/relationships/image" Target="../media/image85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77" Type="http://schemas.openxmlformats.org/officeDocument/2006/relationships/image" Target="../media/image75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80" Type="http://schemas.openxmlformats.org/officeDocument/2006/relationships/image" Target="../media/image78.jpeg"/><Relationship Id="rId85" Type="http://schemas.openxmlformats.org/officeDocument/2006/relationships/image" Target="../media/image83.jpe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jpeg"/><Relationship Id="rId86" Type="http://schemas.openxmlformats.org/officeDocument/2006/relationships/image" Target="../media/image8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diagramQuickStyle" Target="../diagrams/quickStyle1.xml"/><Relationship Id="rId18" Type="http://schemas.openxmlformats.org/officeDocument/2006/relationships/diagramQuickStyle" Target="../diagrams/quickStyle2.xml"/><Relationship Id="rId26" Type="http://schemas.openxmlformats.org/officeDocument/2006/relationships/image" Target="../media/image99.jpeg"/><Relationship Id="rId3" Type="http://schemas.openxmlformats.org/officeDocument/2006/relationships/image" Target="../media/image88.png"/><Relationship Id="rId21" Type="http://schemas.openxmlformats.org/officeDocument/2006/relationships/diagramData" Target="../diagrams/data3.xml"/><Relationship Id="rId7" Type="http://schemas.openxmlformats.org/officeDocument/2006/relationships/image" Target="../media/image92.png"/><Relationship Id="rId12" Type="http://schemas.openxmlformats.org/officeDocument/2006/relationships/diagramLayout" Target="../diagrams/layout1.xml"/><Relationship Id="rId17" Type="http://schemas.openxmlformats.org/officeDocument/2006/relationships/diagramLayout" Target="../diagrams/layout2.xml"/><Relationship Id="rId25" Type="http://schemas.microsoft.com/office/2007/relationships/diagramDrawing" Target="../diagrams/drawing3.xml"/><Relationship Id="rId2" Type="http://schemas.openxmlformats.org/officeDocument/2006/relationships/image" Target="../media/image87.jpeg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diagramData" Target="../diagrams/data1.xml"/><Relationship Id="rId24" Type="http://schemas.openxmlformats.org/officeDocument/2006/relationships/diagramColors" Target="../diagrams/colors3.xml"/><Relationship Id="rId5" Type="http://schemas.openxmlformats.org/officeDocument/2006/relationships/image" Target="../media/image90.jpeg"/><Relationship Id="rId15" Type="http://schemas.microsoft.com/office/2007/relationships/diagramDrawing" Target="../diagrams/drawing1.xml"/><Relationship Id="rId23" Type="http://schemas.openxmlformats.org/officeDocument/2006/relationships/diagramQuickStyle" Target="../diagrams/quickStyle3.xml"/><Relationship Id="rId10" Type="http://schemas.openxmlformats.org/officeDocument/2006/relationships/image" Target="../media/image95.jpeg"/><Relationship Id="rId19" Type="http://schemas.openxmlformats.org/officeDocument/2006/relationships/diagramColors" Target="../diagrams/colors2.xml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diagramColors" Target="../diagrams/colors1.xml"/><Relationship Id="rId22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99490" y="0"/>
            <a:ext cx="16837037" cy="898525"/>
            <a:chOff x="199490" y="0"/>
            <a:chExt cx="16837037" cy="1157241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2394" y="0"/>
              <a:ext cx="2174133" cy="11572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55700" y="1020876"/>
              <a:ext cx="12646660" cy="0"/>
            </a:xfrm>
            <a:custGeom>
              <a:avLst/>
              <a:gdLst/>
              <a:ahLst/>
              <a:cxnLst/>
              <a:rect l="l" t="t" r="r" b="b"/>
              <a:pathLst>
                <a:path w="12646660">
                  <a:moveTo>
                    <a:pt x="0" y="0"/>
                  </a:moveTo>
                  <a:lnTo>
                    <a:pt x="12646342" y="0"/>
                  </a:lnTo>
                </a:path>
              </a:pathLst>
            </a:custGeom>
            <a:ln w="7199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00310" y="393955"/>
              <a:ext cx="11430" cy="450850"/>
            </a:xfrm>
            <a:custGeom>
              <a:avLst/>
              <a:gdLst/>
              <a:ahLst/>
              <a:cxnLst/>
              <a:rect l="l" t="t" r="r" b="b"/>
              <a:pathLst>
                <a:path w="11430" h="450850">
                  <a:moveTo>
                    <a:pt x="11357" y="0"/>
                  </a:moveTo>
                  <a:lnTo>
                    <a:pt x="0" y="0"/>
                  </a:lnTo>
                  <a:lnTo>
                    <a:pt x="0" y="450583"/>
                  </a:lnTo>
                  <a:lnTo>
                    <a:pt x="11357" y="450583"/>
                  </a:lnTo>
                  <a:lnTo>
                    <a:pt x="11357" y="0"/>
                  </a:lnTo>
                  <a:close/>
                </a:path>
              </a:pathLst>
            </a:custGeom>
            <a:solidFill>
              <a:srgbClr val="009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33894" y="557287"/>
              <a:ext cx="226206" cy="1036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262451" y="331890"/>
              <a:ext cx="567055" cy="542290"/>
            </a:xfrm>
            <a:custGeom>
              <a:avLst/>
              <a:gdLst/>
              <a:ahLst/>
              <a:cxnLst/>
              <a:rect l="l" t="t" r="r" b="b"/>
              <a:pathLst>
                <a:path w="567055" h="542290">
                  <a:moveTo>
                    <a:pt x="388098" y="83"/>
                  </a:moveTo>
                  <a:lnTo>
                    <a:pt x="386600" y="0"/>
                  </a:lnTo>
                  <a:lnTo>
                    <a:pt x="385851" y="335"/>
                  </a:lnTo>
                  <a:lnTo>
                    <a:pt x="386683" y="1430"/>
                  </a:lnTo>
                  <a:lnTo>
                    <a:pt x="390344" y="4450"/>
                  </a:lnTo>
                  <a:lnTo>
                    <a:pt x="393425" y="7470"/>
                  </a:lnTo>
                  <a:lnTo>
                    <a:pt x="395089" y="10746"/>
                  </a:lnTo>
                  <a:lnTo>
                    <a:pt x="387533" y="10285"/>
                  </a:lnTo>
                  <a:lnTo>
                    <a:pt x="380095" y="10219"/>
                  </a:lnTo>
                  <a:lnTo>
                    <a:pt x="372765" y="10626"/>
                  </a:lnTo>
                  <a:lnTo>
                    <a:pt x="365536" y="11584"/>
                  </a:lnTo>
                  <a:lnTo>
                    <a:pt x="359284" y="12653"/>
                  </a:lnTo>
                  <a:lnTo>
                    <a:pt x="352477" y="13148"/>
                  </a:lnTo>
                  <a:lnTo>
                    <a:pt x="338482" y="13515"/>
                  </a:lnTo>
                  <a:lnTo>
                    <a:pt x="343140" y="19799"/>
                  </a:lnTo>
                  <a:lnTo>
                    <a:pt x="347150" y="26454"/>
                  </a:lnTo>
                  <a:lnTo>
                    <a:pt x="350551" y="33312"/>
                  </a:lnTo>
                  <a:lnTo>
                    <a:pt x="355952" y="46176"/>
                  </a:lnTo>
                  <a:lnTo>
                    <a:pt x="359076" y="51859"/>
                  </a:lnTo>
                  <a:lnTo>
                    <a:pt x="366454" y="63130"/>
                  </a:lnTo>
                  <a:lnTo>
                    <a:pt x="367865" y="65812"/>
                  </a:lnTo>
                  <a:lnTo>
                    <a:pt x="366036" y="68587"/>
                  </a:lnTo>
                  <a:lnTo>
                    <a:pt x="363456" y="68165"/>
                  </a:lnTo>
                  <a:lnTo>
                    <a:pt x="350088" y="62692"/>
                  </a:lnTo>
                  <a:lnTo>
                    <a:pt x="338055" y="59014"/>
                  </a:lnTo>
                  <a:lnTo>
                    <a:pt x="327130" y="56973"/>
                  </a:lnTo>
                  <a:lnTo>
                    <a:pt x="317087" y="56412"/>
                  </a:lnTo>
                  <a:lnTo>
                    <a:pt x="316252" y="56581"/>
                  </a:lnTo>
                  <a:lnTo>
                    <a:pt x="315507" y="57085"/>
                  </a:lnTo>
                  <a:lnTo>
                    <a:pt x="317087" y="57669"/>
                  </a:lnTo>
                  <a:lnTo>
                    <a:pt x="360929" y="81416"/>
                  </a:lnTo>
                  <a:lnTo>
                    <a:pt x="392927" y="114865"/>
                  </a:lnTo>
                  <a:lnTo>
                    <a:pt x="411088" y="155429"/>
                  </a:lnTo>
                  <a:lnTo>
                    <a:pt x="413417" y="200523"/>
                  </a:lnTo>
                  <a:lnTo>
                    <a:pt x="397921" y="247558"/>
                  </a:lnTo>
                  <a:lnTo>
                    <a:pt x="397648" y="247474"/>
                  </a:lnTo>
                  <a:lnTo>
                    <a:pt x="391706" y="258084"/>
                  </a:lnTo>
                  <a:lnTo>
                    <a:pt x="383532" y="269182"/>
                  </a:lnTo>
                  <a:lnTo>
                    <a:pt x="373327" y="279663"/>
                  </a:lnTo>
                  <a:lnTo>
                    <a:pt x="361292" y="288418"/>
                  </a:lnTo>
                  <a:lnTo>
                    <a:pt x="353609" y="298528"/>
                  </a:lnTo>
                  <a:lnTo>
                    <a:pt x="349029" y="312640"/>
                  </a:lnTo>
                  <a:lnTo>
                    <a:pt x="343765" y="324801"/>
                  </a:lnTo>
                  <a:lnTo>
                    <a:pt x="334029" y="329062"/>
                  </a:lnTo>
                  <a:lnTo>
                    <a:pt x="321417" y="318796"/>
                  </a:lnTo>
                  <a:lnTo>
                    <a:pt x="308512" y="295568"/>
                  </a:lnTo>
                  <a:lnTo>
                    <a:pt x="297450" y="266268"/>
                  </a:lnTo>
                  <a:lnTo>
                    <a:pt x="290365" y="237787"/>
                  </a:lnTo>
                  <a:lnTo>
                    <a:pt x="289864" y="237989"/>
                  </a:lnTo>
                  <a:lnTo>
                    <a:pt x="287783" y="232783"/>
                  </a:lnTo>
                  <a:lnTo>
                    <a:pt x="290696" y="226743"/>
                  </a:lnTo>
                  <a:lnTo>
                    <a:pt x="299854" y="225899"/>
                  </a:lnTo>
                  <a:lnTo>
                    <a:pt x="302766" y="224809"/>
                  </a:lnTo>
                  <a:lnTo>
                    <a:pt x="304850" y="222041"/>
                  </a:lnTo>
                  <a:lnTo>
                    <a:pt x="308764" y="218260"/>
                  </a:lnTo>
                  <a:lnTo>
                    <a:pt x="320666" y="220529"/>
                  </a:lnTo>
                  <a:lnTo>
                    <a:pt x="321749" y="219520"/>
                  </a:lnTo>
                  <a:lnTo>
                    <a:pt x="321249" y="217843"/>
                  </a:lnTo>
                  <a:lnTo>
                    <a:pt x="318999" y="213645"/>
                  </a:lnTo>
                  <a:lnTo>
                    <a:pt x="316086" y="210790"/>
                  </a:lnTo>
                  <a:lnTo>
                    <a:pt x="312177" y="209113"/>
                  </a:lnTo>
                  <a:lnTo>
                    <a:pt x="311594" y="203318"/>
                  </a:lnTo>
                  <a:lnTo>
                    <a:pt x="308264" y="201222"/>
                  </a:lnTo>
                  <a:lnTo>
                    <a:pt x="305348" y="200214"/>
                  </a:lnTo>
                  <a:lnTo>
                    <a:pt x="304768" y="203065"/>
                  </a:lnTo>
                  <a:lnTo>
                    <a:pt x="303602" y="203738"/>
                  </a:lnTo>
                  <a:lnTo>
                    <a:pt x="297025" y="197441"/>
                  </a:lnTo>
                  <a:lnTo>
                    <a:pt x="288781" y="196268"/>
                  </a:lnTo>
                  <a:lnTo>
                    <a:pt x="279791" y="197529"/>
                  </a:lnTo>
                  <a:lnTo>
                    <a:pt x="269341" y="198629"/>
                  </a:lnTo>
                  <a:lnTo>
                    <a:pt x="260936" y="198083"/>
                  </a:lnTo>
                  <a:lnTo>
                    <a:pt x="255090" y="195603"/>
                  </a:lnTo>
                  <a:lnTo>
                    <a:pt x="251988" y="190224"/>
                  </a:lnTo>
                  <a:lnTo>
                    <a:pt x="251905" y="189468"/>
                  </a:lnTo>
                  <a:lnTo>
                    <a:pt x="250822" y="189802"/>
                  </a:lnTo>
                  <a:lnTo>
                    <a:pt x="249006" y="198611"/>
                  </a:lnTo>
                  <a:lnTo>
                    <a:pt x="250718" y="206940"/>
                  </a:lnTo>
                  <a:lnTo>
                    <a:pt x="256770" y="214654"/>
                  </a:lnTo>
                  <a:lnTo>
                    <a:pt x="267972" y="221620"/>
                  </a:lnTo>
                  <a:lnTo>
                    <a:pt x="265142" y="225313"/>
                  </a:lnTo>
                  <a:lnTo>
                    <a:pt x="263310" y="230687"/>
                  </a:lnTo>
                  <a:lnTo>
                    <a:pt x="262644" y="236393"/>
                  </a:lnTo>
                  <a:lnTo>
                    <a:pt x="262472" y="236282"/>
                  </a:lnTo>
                  <a:lnTo>
                    <a:pt x="260261" y="264614"/>
                  </a:lnTo>
                  <a:lnTo>
                    <a:pt x="256925" y="293105"/>
                  </a:lnTo>
                  <a:lnTo>
                    <a:pt x="249165" y="316310"/>
                  </a:lnTo>
                  <a:lnTo>
                    <a:pt x="233657" y="328306"/>
                  </a:lnTo>
                  <a:lnTo>
                    <a:pt x="224880" y="324512"/>
                  </a:lnTo>
                  <a:lnTo>
                    <a:pt x="218980" y="312493"/>
                  </a:lnTo>
                  <a:lnTo>
                    <a:pt x="213586" y="298409"/>
                  </a:lnTo>
                  <a:lnTo>
                    <a:pt x="206326" y="288418"/>
                  </a:lnTo>
                  <a:lnTo>
                    <a:pt x="192926" y="277972"/>
                  </a:lnTo>
                  <a:lnTo>
                    <a:pt x="183026" y="267113"/>
                  </a:lnTo>
                  <a:lnTo>
                    <a:pt x="176056" y="256343"/>
                  </a:lnTo>
                  <a:lnTo>
                    <a:pt x="171442" y="246165"/>
                  </a:lnTo>
                  <a:lnTo>
                    <a:pt x="170988" y="246301"/>
                  </a:lnTo>
                  <a:lnTo>
                    <a:pt x="155466" y="203245"/>
                  </a:lnTo>
                  <a:lnTo>
                    <a:pt x="155455" y="158614"/>
                  </a:lnTo>
                  <a:lnTo>
                    <a:pt x="170965" y="116514"/>
                  </a:lnTo>
                  <a:lnTo>
                    <a:pt x="202002" y="81050"/>
                  </a:lnTo>
                  <a:lnTo>
                    <a:pt x="248575" y="56329"/>
                  </a:lnTo>
                  <a:lnTo>
                    <a:pt x="249572" y="56243"/>
                  </a:lnTo>
                  <a:lnTo>
                    <a:pt x="251073" y="55152"/>
                  </a:lnTo>
                  <a:lnTo>
                    <a:pt x="207867" y="64051"/>
                  </a:lnTo>
                  <a:lnTo>
                    <a:pt x="206117" y="61031"/>
                  </a:lnTo>
                  <a:lnTo>
                    <a:pt x="211615" y="59433"/>
                  </a:lnTo>
                  <a:lnTo>
                    <a:pt x="212029" y="56498"/>
                  </a:lnTo>
                  <a:lnTo>
                    <a:pt x="211279" y="53727"/>
                  </a:lnTo>
                  <a:lnTo>
                    <a:pt x="209864" y="51628"/>
                  </a:lnTo>
                  <a:lnTo>
                    <a:pt x="207453" y="49864"/>
                  </a:lnTo>
                  <a:lnTo>
                    <a:pt x="217022" y="43233"/>
                  </a:lnTo>
                  <a:lnTo>
                    <a:pt x="217939" y="38869"/>
                  </a:lnTo>
                  <a:lnTo>
                    <a:pt x="216942" y="37440"/>
                  </a:lnTo>
                  <a:lnTo>
                    <a:pt x="214858" y="36683"/>
                  </a:lnTo>
                  <a:lnTo>
                    <a:pt x="213361" y="35759"/>
                  </a:lnTo>
                  <a:lnTo>
                    <a:pt x="218440" y="29044"/>
                  </a:lnTo>
                  <a:lnTo>
                    <a:pt x="221769" y="22583"/>
                  </a:lnTo>
                  <a:lnTo>
                    <a:pt x="222768" y="15952"/>
                  </a:lnTo>
                  <a:lnTo>
                    <a:pt x="217439" y="13849"/>
                  </a:lnTo>
                  <a:lnTo>
                    <a:pt x="211776" y="13180"/>
                  </a:lnTo>
                  <a:lnTo>
                    <a:pt x="205700" y="13849"/>
                  </a:lnTo>
                  <a:lnTo>
                    <a:pt x="205037" y="10494"/>
                  </a:lnTo>
                  <a:lnTo>
                    <a:pt x="205120" y="8227"/>
                  </a:lnTo>
                  <a:lnTo>
                    <a:pt x="203122" y="5875"/>
                  </a:lnTo>
                  <a:lnTo>
                    <a:pt x="199461" y="7387"/>
                  </a:lnTo>
                  <a:lnTo>
                    <a:pt x="195548" y="8478"/>
                  </a:lnTo>
                  <a:lnTo>
                    <a:pt x="192218" y="9151"/>
                  </a:lnTo>
                  <a:lnTo>
                    <a:pt x="191465" y="4198"/>
                  </a:lnTo>
                  <a:lnTo>
                    <a:pt x="190634" y="1595"/>
                  </a:lnTo>
                  <a:lnTo>
                    <a:pt x="186973" y="4450"/>
                  </a:lnTo>
                  <a:lnTo>
                    <a:pt x="179812" y="8313"/>
                  </a:lnTo>
                  <a:lnTo>
                    <a:pt x="178981" y="925"/>
                  </a:lnTo>
                  <a:lnTo>
                    <a:pt x="173153" y="3863"/>
                  </a:lnTo>
                  <a:lnTo>
                    <a:pt x="165991" y="5541"/>
                  </a:lnTo>
                  <a:lnTo>
                    <a:pt x="158835" y="6800"/>
                  </a:lnTo>
                  <a:lnTo>
                    <a:pt x="158835" y="4114"/>
                  </a:lnTo>
                  <a:lnTo>
                    <a:pt x="158169" y="2937"/>
                  </a:lnTo>
                  <a:lnTo>
                    <a:pt x="151509" y="8729"/>
                  </a:lnTo>
                  <a:lnTo>
                    <a:pt x="145097" y="11164"/>
                  </a:lnTo>
                  <a:lnTo>
                    <a:pt x="138606" y="14353"/>
                  </a:lnTo>
                  <a:lnTo>
                    <a:pt x="132376" y="18247"/>
                  </a:lnTo>
                  <a:lnTo>
                    <a:pt x="126419" y="23903"/>
                  </a:lnTo>
                  <a:lnTo>
                    <a:pt x="121103" y="31542"/>
                  </a:lnTo>
                  <a:lnTo>
                    <a:pt x="116794" y="41385"/>
                  </a:lnTo>
                  <a:lnTo>
                    <a:pt x="116046" y="39034"/>
                  </a:lnTo>
                  <a:lnTo>
                    <a:pt x="114796" y="36683"/>
                  </a:lnTo>
                  <a:lnTo>
                    <a:pt x="113050" y="34333"/>
                  </a:lnTo>
                  <a:lnTo>
                    <a:pt x="106913" y="38028"/>
                  </a:lnTo>
                  <a:lnTo>
                    <a:pt x="100863" y="42864"/>
                  </a:lnTo>
                  <a:lnTo>
                    <a:pt x="94891" y="48723"/>
                  </a:lnTo>
                  <a:lnTo>
                    <a:pt x="88991" y="55487"/>
                  </a:lnTo>
                  <a:lnTo>
                    <a:pt x="87990" y="53643"/>
                  </a:lnTo>
                  <a:lnTo>
                    <a:pt x="72506" y="77652"/>
                  </a:lnTo>
                  <a:lnTo>
                    <a:pt x="67844" y="75805"/>
                  </a:lnTo>
                  <a:lnTo>
                    <a:pt x="68011" y="80504"/>
                  </a:lnTo>
                  <a:lnTo>
                    <a:pt x="64514" y="81763"/>
                  </a:lnTo>
                  <a:lnTo>
                    <a:pt x="61184" y="94522"/>
                  </a:lnTo>
                  <a:lnTo>
                    <a:pt x="57275" y="95364"/>
                  </a:lnTo>
                  <a:lnTo>
                    <a:pt x="53279" y="96790"/>
                  </a:lnTo>
                  <a:lnTo>
                    <a:pt x="49448" y="98554"/>
                  </a:lnTo>
                  <a:lnTo>
                    <a:pt x="50198" y="103672"/>
                  </a:lnTo>
                  <a:lnTo>
                    <a:pt x="51194" y="108626"/>
                  </a:lnTo>
                  <a:lnTo>
                    <a:pt x="52862" y="113493"/>
                  </a:lnTo>
                  <a:lnTo>
                    <a:pt x="52862" y="114166"/>
                  </a:lnTo>
                  <a:lnTo>
                    <a:pt x="51861" y="116517"/>
                  </a:lnTo>
                  <a:lnTo>
                    <a:pt x="50280" y="114670"/>
                  </a:lnTo>
                  <a:lnTo>
                    <a:pt x="49946" y="112659"/>
                  </a:lnTo>
                  <a:lnTo>
                    <a:pt x="48948" y="110726"/>
                  </a:lnTo>
                  <a:lnTo>
                    <a:pt x="47282" y="108964"/>
                  </a:lnTo>
                  <a:lnTo>
                    <a:pt x="39945" y="119782"/>
                  </a:lnTo>
                  <a:lnTo>
                    <a:pt x="33047" y="131547"/>
                  </a:lnTo>
                  <a:lnTo>
                    <a:pt x="27889" y="129780"/>
                  </a:lnTo>
                  <a:lnTo>
                    <a:pt x="27116" y="144369"/>
                  </a:lnTo>
                  <a:lnTo>
                    <a:pt x="27114" y="151787"/>
                  </a:lnTo>
                  <a:lnTo>
                    <a:pt x="27471" y="159332"/>
                  </a:lnTo>
                  <a:lnTo>
                    <a:pt x="22395" y="162018"/>
                  </a:lnTo>
                  <a:lnTo>
                    <a:pt x="18896" y="166803"/>
                  </a:lnTo>
                  <a:lnTo>
                    <a:pt x="17232" y="173937"/>
                  </a:lnTo>
                  <a:lnTo>
                    <a:pt x="12236" y="176288"/>
                  </a:lnTo>
                  <a:lnTo>
                    <a:pt x="9654" y="181072"/>
                  </a:lnTo>
                  <a:lnTo>
                    <a:pt x="9654" y="188291"/>
                  </a:lnTo>
                  <a:lnTo>
                    <a:pt x="7787" y="193289"/>
                  </a:lnTo>
                  <a:lnTo>
                    <a:pt x="6754" y="199742"/>
                  </a:lnTo>
                  <a:lnTo>
                    <a:pt x="6297" y="207312"/>
                  </a:lnTo>
                  <a:lnTo>
                    <a:pt x="6159" y="215662"/>
                  </a:lnTo>
                  <a:lnTo>
                    <a:pt x="2916" y="226445"/>
                  </a:lnTo>
                  <a:lnTo>
                    <a:pt x="1819" y="238167"/>
                  </a:lnTo>
                  <a:lnTo>
                    <a:pt x="3266" y="249528"/>
                  </a:lnTo>
                  <a:lnTo>
                    <a:pt x="7656" y="259229"/>
                  </a:lnTo>
                  <a:lnTo>
                    <a:pt x="6335" y="268431"/>
                  </a:lnTo>
                  <a:lnTo>
                    <a:pt x="6200" y="277435"/>
                  </a:lnTo>
                  <a:lnTo>
                    <a:pt x="7376" y="285919"/>
                  </a:lnTo>
                  <a:lnTo>
                    <a:pt x="9989" y="293563"/>
                  </a:lnTo>
                  <a:lnTo>
                    <a:pt x="5576" y="295327"/>
                  </a:lnTo>
                  <a:lnTo>
                    <a:pt x="1915" y="297173"/>
                  </a:lnTo>
                  <a:lnTo>
                    <a:pt x="0" y="300615"/>
                  </a:lnTo>
                  <a:lnTo>
                    <a:pt x="2663" y="303217"/>
                  </a:lnTo>
                  <a:lnTo>
                    <a:pt x="5245" y="304981"/>
                  </a:lnTo>
                  <a:lnTo>
                    <a:pt x="7656" y="305737"/>
                  </a:lnTo>
                  <a:lnTo>
                    <a:pt x="4662" y="308336"/>
                  </a:lnTo>
                  <a:lnTo>
                    <a:pt x="5410" y="311443"/>
                  </a:lnTo>
                  <a:lnTo>
                    <a:pt x="6911" y="314716"/>
                  </a:lnTo>
                  <a:lnTo>
                    <a:pt x="9071" y="318075"/>
                  </a:lnTo>
                  <a:lnTo>
                    <a:pt x="11073" y="319669"/>
                  </a:lnTo>
                  <a:lnTo>
                    <a:pt x="10568" y="321599"/>
                  </a:lnTo>
                  <a:lnTo>
                    <a:pt x="6824" y="324036"/>
                  </a:lnTo>
                  <a:lnTo>
                    <a:pt x="5662" y="325210"/>
                  </a:lnTo>
                  <a:lnTo>
                    <a:pt x="4744" y="326891"/>
                  </a:lnTo>
                  <a:lnTo>
                    <a:pt x="11073" y="328151"/>
                  </a:lnTo>
                  <a:lnTo>
                    <a:pt x="14485" y="331593"/>
                  </a:lnTo>
                  <a:lnTo>
                    <a:pt x="16318" y="335869"/>
                  </a:lnTo>
                  <a:lnTo>
                    <a:pt x="18482" y="343847"/>
                  </a:lnTo>
                  <a:lnTo>
                    <a:pt x="21643" y="351317"/>
                  </a:lnTo>
                  <a:lnTo>
                    <a:pt x="25807" y="358287"/>
                  </a:lnTo>
                  <a:lnTo>
                    <a:pt x="27971" y="362315"/>
                  </a:lnTo>
                  <a:lnTo>
                    <a:pt x="32467" y="369115"/>
                  </a:lnTo>
                  <a:lnTo>
                    <a:pt x="58439" y="409244"/>
                  </a:lnTo>
                  <a:lnTo>
                    <a:pt x="59687" y="414108"/>
                  </a:lnTo>
                  <a:lnTo>
                    <a:pt x="62351" y="419065"/>
                  </a:lnTo>
                  <a:lnTo>
                    <a:pt x="66429" y="424102"/>
                  </a:lnTo>
                  <a:lnTo>
                    <a:pt x="62351" y="426200"/>
                  </a:lnTo>
                  <a:lnTo>
                    <a:pt x="67514" y="429642"/>
                  </a:lnTo>
                  <a:lnTo>
                    <a:pt x="70678" y="433335"/>
                  </a:lnTo>
                  <a:lnTo>
                    <a:pt x="74674" y="437194"/>
                  </a:lnTo>
                  <a:lnTo>
                    <a:pt x="72176" y="438289"/>
                  </a:lnTo>
                  <a:lnTo>
                    <a:pt x="69926" y="440302"/>
                  </a:lnTo>
                  <a:lnTo>
                    <a:pt x="68179" y="442318"/>
                  </a:lnTo>
                  <a:lnTo>
                    <a:pt x="77193" y="444500"/>
                  </a:lnTo>
                  <a:lnTo>
                    <a:pt x="84403" y="447437"/>
                  </a:lnTo>
                  <a:lnTo>
                    <a:pt x="89849" y="451194"/>
                  </a:lnTo>
                  <a:lnTo>
                    <a:pt x="93571" y="455832"/>
                  </a:lnTo>
                  <a:lnTo>
                    <a:pt x="95651" y="459191"/>
                  </a:lnTo>
                  <a:lnTo>
                    <a:pt x="99726" y="460616"/>
                  </a:lnTo>
                  <a:lnTo>
                    <a:pt x="103557" y="461373"/>
                  </a:lnTo>
                  <a:lnTo>
                    <a:pt x="105890" y="463975"/>
                  </a:lnTo>
                  <a:lnTo>
                    <a:pt x="109551" y="465905"/>
                  </a:lnTo>
                  <a:lnTo>
                    <a:pt x="112546" y="465988"/>
                  </a:lnTo>
                  <a:lnTo>
                    <a:pt x="109720" y="469094"/>
                  </a:lnTo>
                  <a:lnTo>
                    <a:pt x="106055" y="470689"/>
                  </a:lnTo>
                  <a:lnTo>
                    <a:pt x="105307" y="475560"/>
                  </a:lnTo>
                  <a:lnTo>
                    <a:pt x="112298" y="477320"/>
                  </a:lnTo>
                  <a:lnTo>
                    <a:pt x="118626" y="480179"/>
                  </a:lnTo>
                  <a:lnTo>
                    <a:pt x="121124" y="484794"/>
                  </a:lnTo>
                  <a:lnTo>
                    <a:pt x="126148" y="489450"/>
                  </a:lnTo>
                  <a:lnTo>
                    <a:pt x="132351" y="492840"/>
                  </a:lnTo>
                  <a:lnTo>
                    <a:pt x="139725" y="494955"/>
                  </a:lnTo>
                  <a:lnTo>
                    <a:pt x="148262" y="495788"/>
                  </a:lnTo>
                  <a:lnTo>
                    <a:pt x="155422" y="499821"/>
                  </a:lnTo>
                  <a:lnTo>
                    <a:pt x="154255" y="501754"/>
                  </a:lnTo>
                  <a:lnTo>
                    <a:pt x="151843" y="503262"/>
                  </a:lnTo>
                  <a:lnTo>
                    <a:pt x="150094" y="505026"/>
                  </a:lnTo>
                  <a:lnTo>
                    <a:pt x="157762" y="509896"/>
                  </a:lnTo>
                  <a:lnTo>
                    <a:pt x="165796" y="512507"/>
                  </a:lnTo>
                  <a:lnTo>
                    <a:pt x="174221" y="512804"/>
                  </a:lnTo>
                  <a:lnTo>
                    <a:pt x="183059" y="510733"/>
                  </a:lnTo>
                  <a:lnTo>
                    <a:pt x="184473" y="521309"/>
                  </a:lnTo>
                  <a:lnTo>
                    <a:pt x="187887" y="520052"/>
                  </a:lnTo>
                  <a:lnTo>
                    <a:pt x="191883" y="518119"/>
                  </a:lnTo>
                  <a:lnTo>
                    <a:pt x="194881" y="516276"/>
                  </a:lnTo>
                  <a:lnTo>
                    <a:pt x="195130" y="524753"/>
                  </a:lnTo>
                  <a:lnTo>
                    <a:pt x="199623" y="523493"/>
                  </a:lnTo>
                  <a:lnTo>
                    <a:pt x="204372" y="521056"/>
                  </a:lnTo>
                  <a:lnTo>
                    <a:pt x="209199" y="517701"/>
                  </a:lnTo>
                  <a:lnTo>
                    <a:pt x="210282" y="526348"/>
                  </a:lnTo>
                  <a:lnTo>
                    <a:pt x="267138" y="541458"/>
                  </a:lnTo>
                  <a:lnTo>
                    <a:pt x="271641" y="524962"/>
                  </a:lnTo>
                  <a:lnTo>
                    <a:pt x="283184" y="519799"/>
                  </a:lnTo>
                  <a:lnTo>
                    <a:pt x="294509" y="525592"/>
                  </a:lnTo>
                  <a:lnTo>
                    <a:pt x="298357" y="541962"/>
                  </a:lnTo>
                  <a:lnTo>
                    <a:pt x="357295" y="529117"/>
                  </a:lnTo>
                  <a:lnTo>
                    <a:pt x="358044" y="521309"/>
                  </a:lnTo>
                  <a:lnTo>
                    <a:pt x="359708" y="520387"/>
                  </a:lnTo>
                  <a:lnTo>
                    <a:pt x="369618" y="525394"/>
                  </a:lnTo>
                  <a:lnTo>
                    <a:pt x="381299" y="523861"/>
                  </a:lnTo>
                  <a:lnTo>
                    <a:pt x="411072" y="512917"/>
                  </a:lnTo>
                  <a:lnTo>
                    <a:pt x="408826" y="511740"/>
                  </a:lnTo>
                  <a:lnTo>
                    <a:pt x="405993" y="510733"/>
                  </a:lnTo>
                  <a:lnTo>
                    <a:pt x="403998" y="509141"/>
                  </a:lnTo>
                  <a:lnTo>
                    <a:pt x="416487" y="506294"/>
                  </a:lnTo>
                  <a:lnTo>
                    <a:pt x="427431" y="501038"/>
                  </a:lnTo>
                  <a:lnTo>
                    <a:pt x="438250" y="494523"/>
                  </a:lnTo>
                  <a:lnTo>
                    <a:pt x="450367" y="487897"/>
                  </a:lnTo>
                  <a:lnTo>
                    <a:pt x="442954" y="485716"/>
                  </a:lnTo>
                  <a:lnTo>
                    <a:pt x="453376" y="479896"/>
                  </a:lnTo>
                  <a:lnTo>
                    <a:pt x="463383" y="473209"/>
                  </a:lnTo>
                  <a:lnTo>
                    <a:pt x="472937" y="465956"/>
                  </a:lnTo>
                  <a:lnTo>
                    <a:pt x="482000" y="458435"/>
                  </a:lnTo>
                  <a:lnTo>
                    <a:pt x="479418" y="458518"/>
                  </a:lnTo>
                  <a:lnTo>
                    <a:pt x="474508" y="457762"/>
                  </a:lnTo>
                  <a:lnTo>
                    <a:pt x="483533" y="451541"/>
                  </a:lnTo>
                  <a:lnTo>
                    <a:pt x="492394" y="444374"/>
                  </a:lnTo>
                  <a:lnTo>
                    <a:pt x="501115" y="436326"/>
                  </a:lnTo>
                  <a:lnTo>
                    <a:pt x="509719" y="427460"/>
                  </a:lnTo>
                  <a:lnTo>
                    <a:pt x="507225" y="427460"/>
                  </a:lnTo>
                  <a:lnTo>
                    <a:pt x="502062" y="426787"/>
                  </a:lnTo>
                  <a:lnTo>
                    <a:pt x="510892" y="417506"/>
                  </a:lnTo>
                  <a:lnTo>
                    <a:pt x="520501" y="405359"/>
                  </a:lnTo>
                  <a:lnTo>
                    <a:pt x="529548" y="390852"/>
                  </a:lnTo>
                  <a:lnTo>
                    <a:pt x="536691" y="374487"/>
                  </a:lnTo>
                  <a:lnTo>
                    <a:pt x="541853" y="367071"/>
                  </a:lnTo>
                  <a:lnTo>
                    <a:pt x="545829" y="359544"/>
                  </a:lnTo>
                  <a:lnTo>
                    <a:pt x="548587" y="351891"/>
                  </a:lnTo>
                  <a:lnTo>
                    <a:pt x="550097" y="344098"/>
                  </a:lnTo>
                  <a:lnTo>
                    <a:pt x="550263" y="340823"/>
                  </a:lnTo>
                  <a:lnTo>
                    <a:pt x="551094" y="337802"/>
                  </a:lnTo>
                  <a:lnTo>
                    <a:pt x="556739" y="326904"/>
                  </a:lnTo>
                  <a:lnTo>
                    <a:pt x="560251" y="318265"/>
                  </a:lnTo>
                  <a:lnTo>
                    <a:pt x="563138" y="309217"/>
                  </a:lnTo>
                  <a:lnTo>
                    <a:pt x="565495" y="299775"/>
                  </a:lnTo>
                  <a:lnTo>
                    <a:pt x="563248" y="301539"/>
                  </a:lnTo>
                  <a:lnTo>
                    <a:pt x="561333" y="302548"/>
                  </a:lnTo>
                  <a:lnTo>
                    <a:pt x="559252" y="303048"/>
                  </a:lnTo>
                  <a:lnTo>
                    <a:pt x="562533" y="293338"/>
                  </a:lnTo>
                  <a:lnTo>
                    <a:pt x="564830" y="283352"/>
                  </a:lnTo>
                  <a:lnTo>
                    <a:pt x="566253" y="273098"/>
                  </a:lnTo>
                  <a:lnTo>
                    <a:pt x="566910" y="262583"/>
                  </a:lnTo>
                  <a:lnTo>
                    <a:pt x="564581" y="263509"/>
                  </a:lnTo>
                  <a:lnTo>
                    <a:pt x="562917" y="263509"/>
                  </a:lnTo>
                  <a:lnTo>
                    <a:pt x="565166" y="256630"/>
                  </a:lnTo>
                  <a:lnTo>
                    <a:pt x="565924" y="248452"/>
                  </a:lnTo>
                  <a:lnTo>
                    <a:pt x="565386" y="239723"/>
                  </a:lnTo>
                  <a:lnTo>
                    <a:pt x="562334" y="224557"/>
                  </a:lnTo>
                  <a:lnTo>
                    <a:pt x="562582" y="217087"/>
                  </a:lnTo>
                  <a:lnTo>
                    <a:pt x="563331" y="209030"/>
                  </a:lnTo>
                  <a:lnTo>
                    <a:pt x="563446" y="200707"/>
                  </a:lnTo>
                  <a:lnTo>
                    <a:pt x="562250" y="193897"/>
                  </a:lnTo>
                  <a:lnTo>
                    <a:pt x="559867" y="188440"/>
                  </a:lnTo>
                  <a:lnTo>
                    <a:pt x="556422" y="184180"/>
                  </a:lnTo>
                  <a:lnTo>
                    <a:pt x="555670" y="176588"/>
                  </a:lnTo>
                  <a:lnTo>
                    <a:pt x="554402" y="168902"/>
                  </a:lnTo>
                  <a:lnTo>
                    <a:pt x="552605" y="161089"/>
                  </a:lnTo>
                  <a:lnTo>
                    <a:pt x="548514" y="147326"/>
                  </a:lnTo>
                  <a:lnTo>
                    <a:pt x="547764" y="141872"/>
                  </a:lnTo>
                  <a:lnTo>
                    <a:pt x="547516" y="133894"/>
                  </a:lnTo>
                  <a:lnTo>
                    <a:pt x="546181" y="138344"/>
                  </a:lnTo>
                  <a:lnTo>
                    <a:pt x="543434" y="139518"/>
                  </a:lnTo>
                  <a:lnTo>
                    <a:pt x="541105" y="130957"/>
                  </a:lnTo>
                  <a:lnTo>
                    <a:pt x="538022" y="124160"/>
                  </a:lnTo>
                  <a:lnTo>
                    <a:pt x="534196" y="118534"/>
                  </a:lnTo>
                  <a:lnTo>
                    <a:pt x="530389" y="111629"/>
                  </a:lnTo>
                  <a:lnTo>
                    <a:pt x="527473" y="105103"/>
                  </a:lnTo>
                  <a:lnTo>
                    <a:pt x="525275" y="98702"/>
                  </a:lnTo>
                  <a:lnTo>
                    <a:pt x="523623" y="92175"/>
                  </a:lnTo>
                  <a:lnTo>
                    <a:pt x="521790" y="90076"/>
                  </a:lnTo>
                  <a:lnTo>
                    <a:pt x="522874" y="97797"/>
                  </a:lnTo>
                  <a:lnTo>
                    <a:pt x="521376" y="99728"/>
                  </a:lnTo>
                  <a:lnTo>
                    <a:pt x="518629" y="93096"/>
                  </a:lnTo>
                  <a:lnTo>
                    <a:pt x="514964" y="86969"/>
                  </a:lnTo>
                  <a:lnTo>
                    <a:pt x="510720" y="82354"/>
                  </a:lnTo>
                  <a:lnTo>
                    <a:pt x="505724" y="76393"/>
                  </a:lnTo>
                  <a:lnTo>
                    <a:pt x="502894" y="71273"/>
                  </a:lnTo>
                  <a:lnTo>
                    <a:pt x="500896" y="66319"/>
                  </a:lnTo>
                  <a:lnTo>
                    <a:pt x="499146" y="64303"/>
                  </a:lnTo>
                  <a:lnTo>
                    <a:pt x="500565" y="69843"/>
                  </a:lnTo>
                  <a:lnTo>
                    <a:pt x="499812" y="71690"/>
                  </a:lnTo>
                  <a:lnTo>
                    <a:pt x="496579" y="65923"/>
                  </a:lnTo>
                  <a:lnTo>
                    <a:pt x="492550" y="60432"/>
                  </a:lnTo>
                  <a:lnTo>
                    <a:pt x="487803" y="55177"/>
                  </a:lnTo>
                  <a:lnTo>
                    <a:pt x="475923" y="43820"/>
                  </a:lnTo>
                  <a:lnTo>
                    <a:pt x="470594" y="37440"/>
                  </a:lnTo>
                  <a:lnTo>
                    <a:pt x="466599" y="30891"/>
                  </a:lnTo>
                  <a:lnTo>
                    <a:pt x="465684" y="28793"/>
                  </a:lnTo>
                  <a:lnTo>
                    <a:pt x="466263" y="34168"/>
                  </a:lnTo>
                  <a:lnTo>
                    <a:pt x="465515" y="35759"/>
                  </a:lnTo>
                  <a:lnTo>
                    <a:pt x="459856" y="29297"/>
                  </a:lnTo>
                  <a:lnTo>
                    <a:pt x="453862" y="24095"/>
                  </a:lnTo>
                  <a:lnTo>
                    <a:pt x="440625" y="17795"/>
                  </a:lnTo>
                  <a:lnTo>
                    <a:pt x="435131" y="13515"/>
                  </a:lnTo>
                  <a:lnTo>
                    <a:pt x="430303" y="8227"/>
                  </a:lnTo>
                  <a:lnTo>
                    <a:pt x="427470" y="5962"/>
                  </a:lnTo>
                  <a:lnTo>
                    <a:pt x="431718" y="13597"/>
                  </a:lnTo>
                  <a:lnTo>
                    <a:pt x="431467" y="16203"/>
                  </a:lnTo>
                  <a:lnTo>
                    <a:pt x="423040" y="10980"/>
                  </a:lnTo>
                  <a:lnTo>
                    <a:pt x="412748" y="6726"/>
                  </a:lnTo>
                  <a:lnTo>
                    <a:pt x="400972" y="3180"/>
                  </a:lnTo>
                  <a:lnTo>
                    <a:pt x="388098" y="8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95792" y="291595"/>
              <a:ext cx="100397" cy="1012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63432" y="642999"/>
              <a:ext cx="56775" cy="424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10320" y="599515"/>
              <a:ext cx="114714" cy="904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32964" y="506667"/>
              <a:ext cx="56772" cy="525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54711" y="723808"/>
              <a:ext cx="230136" cy="1448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04327" y="445888"/>
              <a:ext cx="109793" cy="945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78518" y="379068"/>
              <a:ext cx="104893" cy="973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38892" y="400556"/>
              <a:ext cx="48282" cy="340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09593" y="339109"/>
              <a:ext cx="121272" cy="721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29286" y="456843"/>
              <a:ext cx="33246" cy="25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95586" y="523623"/>
              <a:ext cx="30466" cy="202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18645" y="657687"/>
              <a:ext cx="34710" cy="2636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370589" y="752467"/>
              <a:ext cx="21567" cy="347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333297" y="339782"/>
              <a:ext cx="330738" cy="3208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293253" y="417851"/>
              <a:ext cx="92901" cy="14052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69112" y="597833"/>
              <a:ext cx="92901" cy="8109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356520" y="638967"/>
              <a:ext cx="18778" cy="4446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325552" y="742895"/>
              <a:ext cx="23976" cy="327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372338" y="745412"/>
              <a:ext cx="163793" cy="1217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269243" y="528829"/>
              <a:ext cx="90605" cy="921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288427" y="680270"/>
              <a:ext cx="150677" cy="6464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736291" y="527821"/>
              <a:ext cx="87495" cy="9553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696320" y="682955"/>
              <a:ext cx="108238" cy="257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672456" y="700721"/>
              <a:ext cx="124058" cy="318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471485" y="776747"/>
              <a:ext cx="151758" cy="7914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360349" y="396053"/>
              <a:ext cx="371530" cy="38227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303578" y="631245"/>
              <a:ext cx="60761" cy="507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348776" y="747928"/>
              <a:ext cx="44038" cy="4600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518684" y="314765"/>
              <a:ext cx="50450" cy="548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416107" y="759517"/>
              <a:ext cx="198600" cy="6631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276768" y="361587"/>
              <a:ext cx="170756" cy="1818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479599" y="802076"/>
              <a:ext cx="135107" cy="2292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472234" y="597329"/>
              <a:ext cx="47782" cy="470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572132" y="597329"/>
              <a:ext cx="47865" cy="4718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485394" y="494579"/>
              <a:ext cx="125171" cy="753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968411" y="380786"/>
              <a:ext cx="987591" cy="44770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36704" y="393955"/>
              <a:ext cx="23495" cy="123189"/>
            </a:xfrm>
            <a:custGeom>
              <a:avLst/>
              <a:gdLst/>
              <a:ahLst/>
              <a:cxnLst/>
              <a:rect l="l" t="t" r="r" b="b"/>
              <a:pathLst>
                <a:path w="23495" h="123190">
                  <a:moveTo>
                    <a:pt x="22964" y="0"/>
                  </a:moveTo>
                  <a:lnTo>
                    <a:pt x="0" y="0"/>
                  </a:lnTo>
                  <a:lnTo>
                    <a:pt x="0" y="122975"/>
                  </a:lnTo>
                  <a:lnTo>
                    <a:pt x="22964" y="122975"/>
                  </a:lnTo>
                  <a:lnTo>
                    <a:pt x="22964" y="0"/>
                  </a:lnTo>
                  <a:close/>
                </a:path>
              </a:pathLst>
            </a:custGeom>
            <a:solidFill>
              <a:srgbClr val="009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99294" y="301536"/>
              <a:ext cx="88491" cy="918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35194" y="620179"/>
              <a:ext cx="50044" cy="3851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88380" y="580748"/>
              <a:ext cx="101112" cy="8205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83098" y="457433"/>
              <a:ext cx="96776" cy="8677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99597" y="344620"/>
              <a:ext cx="169975" cy="14676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52529" y="451378"/>
              <a:ext cx="29307" cy="2477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22825" y="511934"/>
              <a:ext cx="26856" cy="1834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43151" y="633498"/>
              <a:ext cx="30595" cy="2390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88936" y="719441"/>
              <a:ext cx="19008" cy="315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97961" y="345229"/>
              <a:ext cx="249623" cy="2070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40875" y="374612"/>
              <a:ext cx="95829" cy="8160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20770" y="444337"/>
              <a:ext cx="81888" cy="9911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99490" y="579225"/>
              <a:ext cx="81889" cy="7353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76537" y="616525"/>
              <a:ext cx="16552" cy="4031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49238" y="710761"/>
              <a:ext cx="21135" cy="2968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90476" y="713044"/>
              <a:ext cx="144371" cy="1104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99631" y="516653"/>
              <a:ext cx="79839" cy="8358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16514" y="653975"/>
              <a:ext cx="132811" cy="5861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11276" y="515739"/>
              <a:ext cx="77119" cy="8662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76042" y="656412"/>
              <a:ext cx="95399" cy="2331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55007" y="672519"/>
              <a:ext cx="109347" cy="2888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77870" y="741458"/>
              <a:ext cx="133761" cy="7176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29872" y="609522"/>
              <a:ext cx="53555" cy="4599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69709" y="715179"/>
              <a:ext cx="38817" cy="4186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29058" y="725835"/>
              <a:ext cx="52625" cy="5663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19472" y="322545"/>
              <a:ext cx="44466" cy="4978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06244" y="362889"/>
              <a:ext cx="150507" cy="16700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85019" y="765176"/>
              <a:ext cx="119087" cy="2078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78528" y="578768"/>
              <a:ext cx="42120" cy="426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66577" y="578768"/>
              <a:ext cx="42191" cy="42782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36704" y="522456"/>
              <a:ext cx="23495" cy="123189"/>
            </a:xfrm>
            <a:custGeom>
              <a:avLst/>
              <a:gdLst/>
              <a:ahLst/>
              <a:cxnLst/>
              <a:rect l="l" t="t" r="r" b="b"/>
              <a:pathLst>
                <a:path w="23495" h="123190">
                  <a:moveTo>
                    <a:pt x="22964" y="0"/>
                  </a:moveTo>
                  <a:lnTo>
                    <a:pt x="0" y="0"/>
                  </a:lnTo>
                  <a:lnTo>
                    <a:pt x="0" y="122976"/>
                  </a:lnTo>
                  <a:lnTo>
                    <a:pt x="22964" y="122976"/>
                  </a:lnTo>
                  <a:lnTo>
                    <a:pt x="22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6704" y="650958"/>
              <a:ext cx="23495" cy="123189"/>
            </a:xfrm>
            <a:custGeom>
              <a:avLst/>
              <a:gdLst/>
              <a:ahLst/>
              <a:cxnLst/>
              <a:rect l="l" t="t" r="r" b="b"/>
              <a:pathLst>
                <a:path w="23495" h="123190">
                  <a:moveTo>
                    <a:pt x="22964" y="0"/>
                  </a:moveTo>
                  <a:lnTo>
                    <a:pt x="0" y="0"/>
                  </a:lnTo>
                  <a:lnTo>
                    <a:pt x="0" y="122975"/>
                  </a:lnTo>
                  <a:lnTo>
                    <a:pt x="22964" y="122975"/>
                  </a:lnTo>
                  <a:lnTo>
                    <a:pt x="22964" y="0"/>
                  </a:lnTo>
                  <a:close/>
                </a:path>
              </a:pathLst>
            </a:custGeom>
            <a:solidFill>
              <a:srgbClr val="00A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277547" y="831581"/>
            <a:ext cx="1783080" cy="692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320">
              <a:lnSpc>
                <a:spcPts val="1920"/>
              </a:lnSpc>
              <a:spcBef>
                <a:spcPts val="120"/>
              </a:spcBef>
            </a:pPr>
            <a:r>
              <a:rPr sz="1700" spc="35" dirty="0">
                <a:solidFill>
                  <a:srgbClr val="063A7B"/>
                </a:solidFill>
                <a:latin typeface="Microsoft Sans Serif"/>
                <a:cs typeface="Microsoft Sans Serif"/>
              </a:rPr>
              <a:t>Аҳоли</a:t>
            </a:r>
            <a:r>
              <a:rPr sz="1700" spc="-5" dirty="0">
                <a:solidFill>
                  <a:srgbClr val="063A7B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063A7B"/>
                </a:solidFill>
                <a:latin typeface="Microsoft Sans Serif"/>
                <a:cs typeface="Microsoft Sans Serif"/>
              </a:rPr>
              <a:t>сони</a:t>
            </a:r>
            <a:endParaRPr sz="1700" dirty="0">
              <a:latin typeface="Microsoft Sans Serif"/>
              <a:cs typeface="Microsoft Sans Serif"/>
            </a:endParaRPr>
          </a:p>
          <a:p>
            <a:pPr marL="12700">
              <a:lnSpc>
                <a:spcPts val="3300"/>
              </a:lnSpc>
            </a:pPr>
            <a:r>
              <a:rPr lang="ru-RU" sz="2850" b="1" dirty="0" smtClean="0">
                <a:solidFill>
                  <a:srgbClr val="063A7B"/>
                </a:solidFill>
                <a:latin typeface="Arial"/>
                <a:cs typeface="Arial"/>
              </a:rPr>
              <a:t>3 235</a:t>
            </a:r>
            <a:r>
              <a:rPr sz="1950" spc="-10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нафар</a:t>
            </a:r>
            <a:endParaRPr sz="1950" dirty="0">
              <a:latin typeface="Microsoft Sans Serif"/>
              <a:cs typeface="Microsoft Sans Serif"/>
            </a:endParaRPr>
          </a:p>
        </p:txBody>
      </p:sp>
      <p:pic>
        <p:nvPicPr>
          <p:cNvPr id="89" name="object 89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645264" y="980186"/>
            <a:ext cx="448434" cy="429939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3309994" y="822325"/>
            <a:ext cx="567055" cy="694055"/>
            <a:chOff x="3309994" y="1253238"/>
            <a:chExt cx="567055" cy="694055"/>
          </a:xfrm>
        </p:grpSpPr>
        <p:pic>
          <p:nvPicPr>
            <p:cNvPr id="91" name="object 9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309994" y="1420434"/>
              <a:ext cx="457135" cy="42201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796365" y="1253238"/>
              <a:ext cx="71953" cy="693468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795252" y="1529956"/>
              <a:ext cx="81795" cy="162655"/>
            </a:xfrm>
            <a:prstGeom prst="rect">
              <a:avLst/>
            </a:prstGeom>
          </p:spPr>
        </p:pic>
      </p:grpSp>
      <p:grpSp>
        <p:nvGrpSpPr>
          <p:cNvPr id="94" name="object 94"/>
          <p:cNvGrpSpPr/>
          <p:nvPr/>
        </p:nvGrpSpPr>
        <p:grpSpPr>
          <a:xfrm>
            <a:off x="1148364" y="822325"/>
            <a:ext cx="81915" cy="694055"/>
            <a:chOff x="1148364" y="1253238"/>
            <a:chExt cx="81915" cy="694055"/>
          </a:xfrm>
        </p:grpSpPr>
        <p:pic>
          <p:nvPicPr>
            <p:cNvPr id="95" name="object 9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149477" y="1253238"/>
              <a:ext cx="71954" cy="693468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148364" y="1529956"/>
              <a:ext cx="81798" cy="162655"/>
            </a:xfrm>
            <a:prstGeom prst="rect">
              <a:avLst/>
            </a:prstGeom>
          </p:spPr>
        </p:pic>
      </p:grpSp>
      <p:pic>
        <p:nvPicPr>
          <p:cNvPr id="97" name="object 97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901490" y="963254"/>
            <a:ext cx="484351" cy="455929"/>
          </a:xfrm>
          <a:prstGeom prst="rect">
            <a:avLst/>
          </a:prstGeom>
        </p:spPr>
      </p:pic>
      <p:grpSp>
        <p:nvGrpSpPr>
          <p:cNvPr id="98" name="object 98"/>
          <p:cNvGrpSpPr/>
          <p:nvPr/>
        </p:nvGrpSpPr>
        <p:grpSpPr>
          <a:xfrm>
            <a:off x="6451358" y="822325"/>
            <a:ext cx="81915" cy="694055"/>
            <a:chOff x="6451358" y="1253238"/>
            <a:chExt cx="81915" cy="694055"/>
          </a:xfrm>
        </p:grpSpPr>
        <p:pic>
          <p:nvPicPr>
            <p:cNvPr id="99" name="object 9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452471" y="1253238"/>
              <a:ext cx="71953" cy="69346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451358" y="1529956"/>
              <a:ext cx="81795" cy="162655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488950" y="6080125"/>
            <a:ext cx="16536416" cy="353060"/>
            <a:chOff x="564135" y="7940869"/>
            <a:chExt cx="16254730" cy="353060"/>
          </a:xfrm>
        </p:grpSpPr>
        <p:sp>
          <p:nvSpPr>
            <p:cNvPr id="102" name="object 102"/>
            <p:cNvSpPr/>
            <p:nvPr/>
          </p:nvSpPr>
          <p:spPr>
            <a:xfrm>
              <a:off x="570485" y="7947219"/>
              <a:ext cx="16242030" cy="340360"/>
            </a:xfrm>
            <a:custGeom>
              <a:avLst/>
              <a:gdLst/>
              <a:ahLst/>
              <a:cxnLst/>
              <a:rect l="l" t="t" r="r" b="b"/>
              <a:pathLst>
                <a:path w="16242030" h="340359">
                  <a:moveTo>
                    <a:pt x="151270" y="2142"/>
                  </a:moveTo>
                  <a:lnTo>
                    <a:pt x="93601" y="25211"/>
                  </a:lnTo>
                  <a:lnTo>
                    <a:pt x="52023" y="64751"/>
                  </a:lnTo>
                  <a:lnTo>
                    <a:pt x="24152" y="109541"/>
                  </a:lnTo>
                  <a:lnTo>
                    <a:pt x="7606" y="148359"/>
                  </a:lnTo>
                  <a:lnTo>
                    <a:pt x="0" y="169984"/>
                  </a:lnTo>
                  <a:lnTo>
                    <a:pt x="7855" y="191032"/>
                  </a:lnTo>
                  <a:lnTo>
                    <a:pt x="24793" y="228837"/>
                  </a:lnTo>
                  <a:lnTo>
                    <a:pt x="52434" y="272800"/>
                  </a:lnTo>
                  <a:lnTo>
                    <a:pt x="92399" y="312318"/>
                  </a:lnTo>
                  <a:lnTo>
                    <a:pt x="146310" y="336791"/>
                  </a:lnTo>
                  <a:lnTo>
                    <a:pt x="177346" y="340099"/>
                  </a:lnTo>
                  <a:lnTo>
                    <a:pt x="16064391" y="340099"/>
                  </a:lnTo>
                  <a:lnTo>
                    <a:pt x="16148140" y="314888"/>
                  </a:lnTo>
                  <a:lnTo>
                    <a:pt x="16189722" y="275347"/>
                  </a:lnTo>
                  <a:lnTo>
                    <a:pt x="16217592" y="230559"/>
                  </a:lnTo>
                  <a:lnTo>
                    <a:pt x="16234134" y="191743"/>
                  </a:lnTo>
                  <a:lnTo>
                    <a:pt x="16241734" y="170121"/>
                  </a:lnTo>
                  <a:lnTo>
                    <a:pt x="16233877" y="149074"/>
                  </a:lnTo>
                  <a:lnTo>
                    <a:pt x="16216940" y="111267"/>
                  </a:lnTo>
                  <a:lnTo>
                    <a:pt x="16189300" y="67303"/>
                  </a:lnTo>
                  <a:lnTo>
                    <a:pt x="16149334" y="27785"/>
                  </a:lnTo>
                  <a:lnTo>
                    <a:pt x="16095419" y="3315"/>
                  </a:lnTo>
                  <a:lnTo>
                    <a:pt x="16064391" y="0"/>
                  </a:lnTo>
                  <a:lnTo>
                    <a:pt x="177346" y="0"/>
                  </a:lnTo>
                  <a:lnTo>
                    <a:pt x="170242" y="50"/>
                  </a:lnTo>
                  <a:lnTo>
                    <a:pt x="163537" y="421"/>
                  </a:lnTo>
                  <a:lnTo>
                    <a:pt x="157218" y="1117"/>
                  </a:lnTo>
                  <a:lnTo>
                    <a:pt x="151270" y="2142"/>
                  </a:lnTo>
                  <a:close/>
                </a:path>
              </a:pathLst>
            </a:custGeom>
            <a:ln w="12701">
              <a:solidFill>
                <a:srgbClr val="198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08109" y="7977700"/>
              <a:ext cx="465455" cy="279400"/>
            </a:xfrm>
            <a:custGeom>
              <a:avLst/>
              <a:gdLst/>
              <a:ahLst/>
              <a:cxnLst/>
              <a:rect l="l" t="t" r="r" b="b"/>
              <a:pathLst>
                <a:path w="465455" h="279400">
                  <a:moveTo>
                    <a:pt x="332952" y="0"/>
                  </a:moveTo>
                  <a:lnTo>
                    <a:pt x="323448" y="147"/>
                  </a:lnTo>
                  <a:lnTo>
                    <a:pt x="134103" y="21"/>
                  </a:lnTo>
                  <a:lnTo>
                    <a:pt x="127187" y="600"/>
                  </a:lnTo>
                  <a:lnTo>
                    <a:pt x="65442" y="28014"/>
                  </a:lnTo>
                  <a:lnTo>
                    <a:pt x="29222" y="71635"/>
                  </a:lnTo>
                  <a:lnTo>
                    <a:pt x="8649" y="114792"/>
                  </a:lnTo>
                  <a:lnTo>
                    <a:pt x="0" y="139514"/>
                  </a:lnTo>
                  <a:lnTo>
                    <a:pt x="8942" y="163571"/>
                  </a:lnTo>
                  <a:lnTo>
                    <a:pt x="29745" y="205704"/>
                  </a:lnTo>
                  <a:lnTo>
                    <a:pt x="64943" y="248933"/>
                  </a:lnTo>
                  <a:lnTo>
                    <a:pt x="117071" y="276282"/>
                  </a:lnTo>
                  <a:lnTo>
                    <a:pt x="132382" y="279137"/>
                  </a:lnTo>
                  <a:lnTo>
                    <a:pt x="141897" y="278996"/>
                  </a:lnTo>
                  <a:lnTo>
                    <a:pt x="331235" y="279115"/>
                  </a:lnTo>
                  <a:lnTo>
                    <a:pt x="399906" y="251122"/>
                  </a:lnTo>
                  <a:lnTo>
                    <a:pt x="436128" y="207502"/>
                  </a:lnTo>
                  <a:lnTo>
                    <a:pt x="456698" y="164348"/>
                  </a:lnTo>
                  <a:lnTo>
                    <a:pt x="465341" y="139628"/>
                  </a:lnTo>
                  <a:lnTo>
                    <a:pt x="456401" y="115571"/>
                  </a:lnTo>
                  <a:lnTo>
                    <a:pt x="435599" y="73439"/>
                  </a:lnTo>
                  <a:lnTo>
                    <a:pt x="400402" y="30211"/>
                  </a:lnTo>
                  <a:lnTo>
                    <a:pt x="348274" y="2865"/>
                  </a:lnTo>
                  <a:lnTo>
                    <a:pt x="341185" y="859"/>
                  </a:lnTo>
                  <a:lnTo>
                    <a:pt x="332952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29763" y="8009718"/>
              <a:ext cx="222036" cy="215099"/>
            </a:xfrm>
            <a:prstGeom prst="rect">
              <a:avLst/>
            </a:prstGeom>
          </p:spPr>
        </p:pic>
      </p:grpSp>
      <p:sp>
        <p:nvSpPr>
          <p:cNvPr id="105" name="object 105"/>
          <p:cNvSpPr txBox="1"/>
          <p:nvPr/>
        </p:nvSpPr>
        <p:spPr>
          <a:xfrm>
            <a:off x="793750" y="2413878"/>
            <a:ext cx="556260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15230" algn="l"/>
              </a:tabLst>
            </a:pPr>
            <a:r>
              <a:rPr lang="uz-Cyrl-UZ" sz="1500" b="1" spc="50" dirty="0" smtClean="0">
                <a:solidFill>
                  <a:srgbClr val="1D3F72"/>
                </a:solidFill>
                <a:latin typeface="Arial"/>
                <a:cs typeface="Arial"/>
              </a:rPr>
              <a:t>ДЕҲНАВ МАҲАЛЛАСИ ТОМОРҚАЧИЛИК ДРАЙВЕРЛАРИ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82409" y="1568647"/>
            <a:ext cx="255904" cy="264160"/>
          </a:xfrm>
          <a:custGeom>
            <a:avLst/>
            <a:gdLst/>
            <a:ahLst/>
            <a:cxnLst/>
            <a:rect l="l" t="t" r="r" b="b"/>
            <a:pathLst>
              <a:path w="255905" h="264160">
                <a:moveTo>
                  <a:pt x="127857" y="0"/>
                </a:moveTo>
                <a:lnTo>
                  <a:pt x="78136" y="10386"/>
                </a:lnTo>
                <a:lnTo>
                  <a:pt x="37490" y="38695"/>
                </a:lnTo>
                <a:lnTo>
                  <a:pt x="10063" y="80647"/>
                </a:lnTo>
                <a:lnTo>
                  <a:pt x="0" y="131965"/>
                </a:lnTo>
                <a:lnTo>
                  <a:pt x="10063" y="183284"/>
                </a:lnTo>
                <a:lnTo>
                  <a:pt x="37490" y="225236"/>
                </a:lnTo>
                <a:lnTo>
                  <a:pt x="78136" y="253543"/>
                </a:lnTo>
                <a:lnTo>
                  <a:pt x="127857" y="263930"/>
                </a:lnTo>
                <a:lnTo>
                  <a:pt x="177580" y="253543"/>
                </a:lnTo>
                <a:lnTo>
                  <a:pt x="218227" y="225236"/>
                </a:lnTo>
                <a:lnTo>
                  <a:pt x="245655" y="183284"/>
                </a:lnTo>
                <a:lnTo>
                  <a:pt x="246552" y="178708"/>
                </a:lnTo>
                <a:lnTo>
                  <a:pt x="113144" y="178708"/>
                </a:lnTo>
                <a:lnTo>
                  <a:pt x="110415" y="177624"/>
                </a:lnTo>
                <a:lnTo>
                  <a:pt x="69543" y="135442"/>
                </a:lnTo>
                <a:lnTo>
                  <a:pt x="69543" y="128490"/>
                </a:lnTo>
                <a:lnTo>
                  <a:pt x="77875" y="119890"/>
                </a:lnTo>
                <a:lnTo>
                  <a:pt x="147134" y="119890"/>
                </a:lnTo>
                <a:lnTo>
                  <a:pt x="181759" y="84150"/>
                </a:lnTo>
                <a:lnTo>
                  <a:pt x="246341" y="84150"/>
                </a:lnTo>
                <a:lnTo>
                  <a:pt x="245655" y="80647"/>
                </a:lnTo>
                <a:lnTo>
                  <a:pt x="218227" y="38695"/>
                </a:lnTo>
                <a:lnTo>
                  <a:pt x="177580" y="10386"/>
                </a:lnTo>
                <a:lnTo>
                  <a:pt x="127857" y="0"/>
                </a:lnTo>
                <a:close/>
              </a:path>
              <a:path w="255905" h="264160">
                <a:moveTo>
                  <a:pt x="246341" y="84150"/>
                </a:moveTo>
                <a:lnTo>
                  <a:pt x="188492" y="84150"/>
                </a:lnTo>
                <a:lnTo>
                  <a:pt x="196825" y="92750"/>
                </a:lnTo>
                <a:lnTo>
                  <a:pt x="196825" y="99702"/>
                </a:lnTo>
                <a:lnTo>
                  <a:pt x="121326" y="177624"/>
                </a:lnTo>
                <a:lnTo>
                  <a:pt x="118597" y="178708"/>
                </a:lnTo>
                <a:lnTo>
                  <a:pt x="246552" y="178708"/>
                </a:lnTo>
                <a:lnTo>
                  <a:pt x="255718" y="131965"/>
                </a:lnTo>
                <a:lnTo>
                  <a:pt x="246341" y="84150"/>
                </a:lnTo>
                <a:close/>
              </a:path>
              <a:path w="255905" h="264160">
                <a:moveTo>
                  <a:pt x="147134" y="119890"/>
                </a:moveTo>
                <a:lnTo>
                  <a:pt x="84609" y="119890"/>
                </a:lnTo>
                <a:lnTo>
                  <a:pt x="115873" y="152157"/>
                </a:lnTo>
                <a:lnTo>
                  <a:pt x="147134" y="11989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3" name="object 223"/>
          <p:cNvGrpSpPr/>
          <p:nvPr/>
        </p:nvGrpSpPr>
        <p:grpSpPr>
          <a:xfrm>
            <a:off x="11618892" y="822325"/>
            <a:ext cx="81915" cy="694055"/>
            <a:chOff x="11618892" y="1253238"/>
            <a:chExt cx="81915" cy="694055"/>
          </a:xfrm>
        </p:grpSpPr>
        <p:pic>
          <p:nvPicPr>
            <p:cNvPr id="224" name="object 22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1620008" y="1253238"/>
              <a:ext cx="71953" cy="693468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1618892" y="1529956"/>
              <a:ext cx="81799" cy="162655"/>
            </a:xfrm>
            <a:prstGeom prst="rect">
              <a:avLst/>
            </a:prstGeom>
          </p:spPr>
        </p:pic>
      </p:grpSp>
      <p:sp>
        <p:nvSpPr>
          <p:cNvPr id="226" name="object 226"/>
          <p:cNvSpPr txBox="1"/>
          <p:nvPr/>
        </p:nvSpPr>
        <p:spPr>
          <a:xfrm>
            <a:off x="3848897" y="830013"/>
            <a:ext cx="13014073" cy="6822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7314">
              <a:lnSpc>
                <a:spcPts val="1880"/>
              </a:lnSpc>
              <a:spcBef>
                <a:spcPts val="120"/>
              </a:spcBef>
              <a:tabLst>
                <a:tab pos="2727325" algn="l"/>
                <a:tab pos="5060950" algn="l"/>
                <a:tab pos="7894955" algn="l"/>
              </a:tabLst>
            </a:pPr>
            <a:r>
              <a:rPr sz="1700" spc="-55" dirty="0">
                <a:solidFill>
                  <a:srgbClr val="063A7B"/>
                </a:solidFill>
                <a:latin typeface="Microsoft Sans Serif"/>
                <a:cs typeface="Microsoft Sans Serif"/>
              </a:rPr>
              <a:t>Хонадонлар</a:t>
            </a:r>
            <a:r>
              <a:rPr sz="1700" spc="10" dirty="0">
                <a:solidFill>
                  <a:srgbClr val="063A7B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063A7B"/>
                </a:solidFill>
                <a:latin typeface="Microsoft Sans Serif"/>
                <a:cs typeface="Microsoft Sans Serif"/>
              </a:rPr>
              <a:t>сони	</a:t>
            </a:r>
            <a:r>
              <a:rPr sz="1700" spc="55" dirty="0" err="1">
                <a:solidFill>
                  <a:srgbClr val="063A7B"/>
                </a:solidFill>
                <a:latin typeface="Microsoft Sans Serif"/>
                <a:cs typeface="Microsoft Sans Serif"/>
              </a:rPr>
              <a:t>Оилалар</a:t>
            </a:r>
            <a:r>
              <a:rPr sz="1700" spc="45" dirty="0">
                <a:solidFill>
                  <a:srgbClr val="063A7B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сони</a:t>
            </a:r>
            <a:r>
              <a:rPr sz="1700" spc="45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	</a:t>
            </a:r>
            <a:r>
              <a:rPr lang="ru-RU" sz="1700" spc="45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Жами</a:t>
            </a:r>
            <a:r>
              <a:rPr lang="ru-RU" sz="1700" spc="45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 </a:t>
            </a:r>
            <a:r>
              <a:rPr lang="ru-RU" sz="1700" spc="45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томорка</a:t>
            </a:r>
            <a:r>
              <a:rPr lang="ru-RU" sz="1700" spc="45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	  </a:t>
            </a:r>
            <a:r>
              <a:rPr lang="ru-RU" sz="1700" spc="30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Томорқаси</a:t>
            </a:r>
            <a:r>
              <a:rPr lang="ru-RU" sz="1700" spc="30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 </a:t>
            </a:r>
            <a:r>
              <a:rPr lang="ru-RU" sz="1700" spc="45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бор </a:t>
            </a:r>
            <a:r>
              <a:rPr sz="1700" spc="5" dirty="0">
                <a:solidFill>
                  <a:srgbClr val="063A7B"/>
                </a:solidFill>
                <a:latin typeface="Microsoft Sans Serif"/>
                <a:cs typeface="Microsoft Sans Serif"/>
              </a:rPr>
              <a:t>	</a:t>
            </a:r>
            <a:r>
              <a:rPr lang="uz-Cyrl-UZ" sz="1700" spc="5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            </a:t>
            </a:r>
            <a:r>
              <a:rPr lang="ru-RU" sz="1700" spc="40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Иссиқхона</a:t>
            </a:r>
            <a:r>
              <a:rPr sz="1700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сони</a:t>
            </a:r>
            <a:endParaRPr sz="1700" dirty="0">
              <a:latin typeface="Microsoft Sans Serif"/>
              <a:cs typeface="Microsoft Sans Serif"/>
            </a:endParaRPr>
          </a:p>
          <a:p>
            <a:pPr marL="88900">
              <a:lnSpc>
                <a:spcPts val="3260"/>
              </a:lnSpc>
              <a:tabLst>
                <a:tab pos="2737485" algn="l"/>
                <a:tab pos="5071110" algn="l"/>
                <a:tab pos="7913370" algn="l"/>
              </a:tabLst>
            </a:pPr>
            <a:r>
              <a:rPr lang="en-US" sz="4275" b="1" spc="37" baseline="-4873" dirty="0" smtClean="0">
                <a:solidFill>
                  <a:srgbClr val="063A7B"/>
                </a:solidFill>
                <a:latin typeface="Arial"/>
                <a:cs typeface="Arial"/>
              </a:rPr>
              <a:t>635</a:t>
            </a:r>
            <a:r>
              <a:rPr sz="4275" b="1" spc="15" baseline="-4873" dirty="0" smtClean="0">
                <a:solidFill>
                  <a:srgbClr val="063A7B"/>
                </a:solidFill>
                <a:latin typeface="Arial"/>
                <a:cs typeface="Arial"/>
              </a:rPr>
              <a:t> </a:t>
            </a:r>
            <a:r>
              <a:rPr sz="2925" spc="-30" baseline="-7122" dirty="0">
                <a:solidFill>
                  <a:srgbClr val="063A7B"/>
                </a:solidFill>
                <a:latin typeface="Microsoft Sans Serif"/>
                <a:cs typeface="Microsoft Sans Serif"/>
              </a:rPr>
              <a:t>т</a:t>
            </a:r>
            <a:r>
              <a:rPr sz="2925" spc="7" baseline="-7122" dirty="0">
                <a:solidFill>
                  <a:srgbClr val="063A7B"/>
                </a:solidFill>
                <a:latin typeface="Microsoft Sans Serif"/>
                <a:cs typeface="Microsoft Sans Serif"/>
              </a:rPr>
              <a:t>а</a:t>
            </a:r>
            <a:r>
              <a:rPr sz="2925" baseline="-7122" dirty="0">
                <a:solidFill>
                  <a:srgbClr val="063A7B"/>
                </a:solidFill>
                <a:latin typeface="Microsoft Sans Serif"/>
                <a:cs typeface="Microsoft Sans Serif"/>
              </a:rPr>
              <a:t>	</a:t>
            </a:r>
            <a:r>
              <a:rPr lang="ru-RU" sz="2850" b="1" spc="25" dirty="0" smtClean="0">
                <a:solidFill>
                  <a:srgbClr val="063A7B"/>
                </a:solidFill>
                <a:latin typeface="Arial"/>
                <a:cs typeface="Arial"/>
              </a:rPr>
              <a:t>1 128</a:t>
            </a:r>
            <a:r>
              <a:rPr sz="1950" spc="-20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т</a:t>
            </a:r>
            <a:r>
              <a:rPr sz="1950" spc="5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а</a:t>
            </a:r>
            <a:r>
              <a:rPr sz="1950" dirty="0">
                <a:solidFill>
                  <a:srgbClr val="063A7B"/>
                </a:solidFill>
                <a:latin typeface="Microsoft Sans Serif"/>
                <a:cs typeface="Microsoft Sans Serif"/>
              </a:rPr>
              <a:t>	</a:t>
            </a:r>
            <a:r>
              <a:rPr lang="ru-RU" sz="2850" b="1" spc="25" dirty="0" smtClean="0">
                <a:solidFill>
                  <a:srgbClr val="063A7B"/>
                </a:solidFill>
                <a:latin typeface="Arial"/>
                <a:cs typeface="Arial"/>
              </a:rPr>
              <a:t>27.4 </a:t>
            </a:r>
            <a:r>
              <a:rPr lang="ru-RU" sz="1950" spc="-20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га</a:t>
            </a:r>
            <a:r>
              <a:rPr lang="ru-RU" sz="1950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	   </a:t>
            </a:r>
            <a:r>
              <a:rPr lang="ru-RU" sz="2850" b="1" spc="25" dirty="0" smtClean="0">
                <a:solidFill>
                  <a:srgbClr val="063A7B"/>
                </a:solidFill>
                <a:latin typeface="Arial"/>
                <a:cs typeface="Arial"/>
              </a:rPr>
              <a:t>604</a:t>
            </a:r>
            <a:r>
              <a:rPr sz="2850" b="1" spc="-245" dirty="0" smtClean="0">
                <a:solidFill>
                  <a:srgbClr val="063A7B"/>
                </a:solidFill>
                <a:latin typeface="Arial"/>
                <a:cs typeface="Arial"/>
              </a:rPr>
              <a:t> </a:t>
            </a:r>
            <a:r>
              <a:rPr sz="1950" spc="25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 </a:t>
            </a:r>
            <a:r>
              <a:rPr sz="1950" spc="-20" dirty="0">
                <a:solidFill>
                  <a:srgbClr val="063A7B"/>
                </a:solidFill>
                <a:latin typeface="Microsoft Sans Serif"/>
                <a:cs typeface="Microsoft Sans Serif"/>
              </a:rPr>
              <a:t>т</a:t>
            </a:r>
            <a:r>
              <a:rPr sz="1950" spc="5" dirty="0">
                <a:solidFill>
                  <a:srgbClr val="063A7B"/>
                </a:solidFill>
                <a:latin typeface="Microsoft Sans Serif"/>
                <a:cs typeface="Microsoft Sans Serif"/>
              </a:rPr>
              <a:t>а</a:t>
            </a:r>
            <a:r>
              <a:rPr sz="1950" dirty="0">
                <a:solidFill>
                  <a:srgbClr val="063A7B"/>
                </a:solidFill>
                <a:latin typeface="Microsoft Sans Serif"/>
                <a:cs typeface="Microsoft Sans Serif"/>
              </a:rPr>
              <a:t>	</a:t>
            </a:r>
            <a:r>
              <a:rPr lang="uz-Cyrl-UZ" sz="1950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                           </a:t>
            </a:r>
            <a:r>
              <a:rPr lang="ru-RU" sz="4275" b="1" spc="37" baseline="2923" dirty="0" smtClean="0">
                <a:solidFill>
                  <a:srgbClr val="063A7B"/>
                </a:solidFill>
                <a:latin typeface="Arial"/>
                <a:cs typeface="Arial"/>
              </a:rPr>
              <a:t>311</a:t>
            </a:r>
            <a:r>
              <a:rPr sz="4275" b="1" spc="-367" baseline="2923" dirty="0" smtClean="0">
                <a:solidFill>
                  <a:srgbClr val="063A7B"/>
                </a:solidFill>
                <a:latin typeface="Arial"/>
                <a:cs typeface="Arial"/>
              </a:rPr>
              <a:t> </a:t>
            </a:r>
            <a:r>
              <a:rPr sz="2925" spc="-30" baseline="4273" dirty="0">
                <a:solidFill>
                  <a:srgbClr val="063A7B"/>
                </a:solidFill>
                <a:latin typeface="Microsoft Sans Serif"/>
                <a:cs typeface="Microsoft Sans Serif"/>
              </a:rPr>
              <a:t>т</a:t>
            </a:r>
            <a:r>
              <a:rPr sz="2925" spc="7" baseline="4273" dirty="0">
                <a:solidFill>
                  <a:srgbClr val="063A7B"/>
                </a:solidFill>
                <a:latin typeface="Microsoft Sans Serif"/>
                <a:cs typeface="Microsoft Sans Serif"/>
              </a:rPr>
              <a:t>а</a:t>
            </a:r>
            <a:endParaRPr sz="2925" baseline="4273" dirty="0">
              <a:latin typeface="Microsoft Sans Serif"/>
              <a:cs typeface="Microsoft Sans Serif"/>
            </a:endParaRPr>
          </a:p>
        </p:txBody>
      </p:sp>
      <p:grpSp>
        <p:nvGrpSpPr>
          <p:cNvPr id="227" name="object 227"/>
          <p:cNvGrpSpPr/>
          <p:nvPr/>
        </p:nvGrpSpPr>
        <p:grpSpPr>
          <a:xfrm>
            <a:off x="8784921" y="822325"/>
            <a:ext cx="81915" cy="694055"/>
            <a:chOff x="8784921" y="1253238"/>
            <a:chExt cx="81915" cy="694055"/>
          </a:xfrm>
        </p:grpSpPr>
        <p:pic>
          <p:nvPicPr>
            <p:cNvPr id="228" name="object 22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8786033" y="1253238"/>
              <a:ext cx="71955" cy="693468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784921" y="1529956"/>
              <a:ext cx="81795" cy="162655"/>
            </a:xfrm>
            <a:prstGeom prst="rect">
              <a:avLst/>
            </a:prstGeom>
          </p:spPr>
        </p:pic>
      </p:grpSp>
      <p:grpSp>
        <p:nvGrpSpPr>
          <p:cNvPr id="390" name="object 390"/>
          <p:cNvGrpSpPr/>
          <p:nvPr/>
        </p:nvGrpSpPr>
        <p:grpSpPr>
          <a:xfrm>
            <a:off x="565150" y="1537449"/>
            <a:ext cx="7933208" cy="752475"/>
            <a:chOff x="640587" y="2609383"/>
            <a:chExt cx="7749540" cy="752475"/>
          </a:xfrm>
        </p:grpSpPr>
        <p:sp>
          <p:nvSpPr>
            <p:cNvPr id="391" name="object 391"/>
            <p:cNvSpPr/>
            <p:nvPr/>
          </p:nvSpPr>
          <p:spPr>
            <a:xfrm>
              <a:off x="640587" y="2609383"/>
              <a:ext cx="7749540" cy="752475"/>
            </a:xfrm>
            <a:custGeom>
              <a:avLst/>
              <a:gdLst/>
              <a:ahLst/>
              <a:cxnLst/>
              <a:rect l="l" t="t" r="r" b="b"/>
              <a:pathLst>
                <a:path w="7749540" h="752475">
                  <a:moveTo>
                    <a:pt x="7748981" y="0"/>
                  </a:moveTo>
                  <a:lnTo>
                    <a:pt x="0" y="0"/>
                  </a:lnTo>
                  <a:lnTo>
                    <a:pt x="0" y="752306"/>
                  </a:lnTo>
                  <a:lnTo>
                    <a:pt x="7748981" y="752306"/>
                  </a:lnTo>
                  <a:lnTo>
                    <a:pt x="7748981" y="0"/>
                  </a:lnTo>
                  <a:close/>
                </a:path>
              </a:pathLst>
            </a:custGeom>
            <a:solidFill>
              <a:srgbClr val="231F20">
                <a:alpha val="195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727391" y="2696187"/>
              <a:ext cx="7575550" cy="579120"/>
            </a:xfrm>
            <a:custGeom>
              <a:avLst/>
              <a:gdLst/>
              <a:ahLst/>
              <a:cxnLst/>
              <a:rect l="l" t="t" r="r" b="b"/>
              <a:pathLst>
                <a:path w="7575550" h="579120">
                  <a:moveTo>
                    <a:pt x="7319487" y="0"/>
                  </a:moveTo>
                  <a:lnTo>
                    <a:pt x="255880" y="0"/>
                  </a:lnTo>
                  <a:lnTo>
                    <a:pt x="210044" y="4684"/>
                  </a:lnTo>
                  <a:lnTo>
                    <a:pt x="166838" y="18180"/>
                  </a:lnTo>
                  <a:lnTo>
                    <a:pt x="127000" y="39655"/>
                  </a:lnTo>
                  <a:lnTo>
                    <a:pt x="91267" y="68274"/>
                  </a:lnTo>
                  <a:lnTo>
                    <a:pt x="60378" y="103204"/>
                  </a:lnTo>
                  <a:lnTo>
                    <a:pt x="35068" y="143609"/>
                  </a:lnTo>
                  <a:lnTo>
                    <a:pt x="16077" y="188657"/>
                  </a:lnTo>
                  <a:lnTo>
                    <a:pt x="4142" y="237513"/>
                  </a:lnTo>
                  <a:lnTo>
                    <a:pt x="0" y="289342"/>
                  </a:lnTo>
                  <a:lnTo>
                    <a:pt x="4141" y="341182"/>
                  </a:lnTo>
                  <a:lnTo>
                    <a:pt x="16075" y="390039"/>
                  </a:lnTo>
                  <a:lnTo>
                    <a:pt x="35065" y="435088"/>
                  </a:lnTo>
                  <a:lnTo>
                    <a:pt x="60372" y="475494"/>
                  </a:lnTo>
                  <a:lnTo>
                    <a:pt x="91260" y="510424"/>
                  </a:lnTo>
                  <a:lnTo>
                    <a:pt x="126992" y="539043"/>
                  </a:lnTo>
                  <a:lnTo>
                    <a:pt x="166831" y="560518"/>
                  </a:lnTo>
                  <a:lnTo>
                    <a:pt x="210039" y="574015"/>
                  </a:lnTo>
                  <a:lnTo>
                    <a:pt x="255880" y="578699"/>
                  </a:lnTo>
                  <a:lnTo>
                    <a:pt x="7319487" y="578699"/>
                  </a:lnTo>
                  <a:lnTo>
                    <a:pt x="7365329" y="574016"/>
                  </a:lnTo>
                  <a:lnTo>
                    <a:pt x="7408538" y="560520"/>
                  </a:lnTo>
                  <a:lnTo>
                    <a:pt x="7448378" y="539047"/>
                  </a:lnTo>
                  <a:lnTo>
                    <a:pt x="7484111" y="510430"/>
                  </a:lnTo>
                  <a:lnTo>
                    <a:pt x="7515000" y="475502"/>
                  </a:lnTo>
                  <a:lnTo>
                    <a:pt x="7540308" y="435096"/>
                  </a:lnTo>
                  <a:lnTo>
                    <a:pt x="7559298" y="390046"/>
                  </a:lnTo>
                  <a:lnTo>
                    <a:pt x="7571232" y="341186"/>
                  </a:lnTo>
                  <a:lnTo>
                    <a:pt x="7575374" y="289350"/>
                  </a:lnTo>
                  <a:lnTo>
                    <a:pt x="7571231" y="237507"/>
                  </a:lnTo>
                  <a:lnTo>
                    <a:pt x="7559293" y="188648"/>
                  </a:lnTo>
                  <a:lnTo>
                    <a:pt x="7540299" y="143600"/>
                  </a:lnTo>
                  <a:lnTo>
                    <a:pt x="7514987" y="103195"/>
                  </a:lnTo>
                  <a:lnTo>
                    <a:pt x="7484095" y="68267"/>
                  </a:lnTo>
                  <a:lnTo>
                    <a:pt x="7448361" y="39650"/>
                  </a:lnTo>
                  <a:lnTo>
                    <a:pt x="7408523" y="18178"/>
                  </a:lnTo>
                  <a:lnTo>
                    <a:pt x="7365319" y="4683"/>
                  </a:lnTo>
                  <a:lnTo>
                    <a:pt x="7319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660333" y="2643018"/>
              <a:ext cx="7709534" cy="685165"/>
            </a:xfrm>
            <a:custGeom>
              <a:avLst/>
              <a:gdLst/>
              <a:ahLst/>
              <a:cxnLst/>
              <a:rect l="l" t="t" r="r" b="b"/>
              <a:pathLst>
                <a:path w="7709534" h="685164">
                  <a:moveTo>
                    <a:pt x="7406593" y="0"/>
                  </a:moveTo>
                  <a:lnTo>
                    <a:pt x="302900" y="0"/>
                  </a:lnTo>
                  <a:lnTo>
                    <a:pt x="258298" y="3731"/>
                  </a:lnTo>
                  <a:lnTo>
                    <a:pt x="215675" y="14566"/>
                  </a:lnTo>
                  <a:lnTo>
                    <a:pt x="175509" y="31963"/>
                  </a:lnTo>
                  <a:lnTo>
                    <a:pt x="138278" y="55382"/>
                  </a:lnTo>
                  <a:lnTo>
                    <a:pt x="104460" y="84283"/>
                  </a:lnTo>
                  <a:lnTo>
                    <a:pt x="74534" y="118123"/>
                  </a:lnTo>
                  <a:lnTo>
                    <a:pt x="48976" y="156364"/>
                  </a:lnTo>
                  <a:lnTo>
                    <a:pt x="28266" y="198463"/>
                  </a:lnTo>
                  <a:lnTo>
                    <a:pt x="12881" y="243882"/>
                  </a:lnTo>
                  <a:lnTo>
                    <a:pt x="3300" y="292078"/>
                  </a:lnTo>
                  <a:lnTo>
                    <a:pt x="0" y="342511"/>
                  </a:lnTo>
                  <a:lnTo>
                    <a:pt x="3299" y="392952"/>
                  </a:lnTo>
                  <a:lnTo>
                    <a:pt x="12880" y="441148"/>
                  </a:lnTo>
                  <a:lnTo>
                    <a:pt x="28263" y="486567"/>
                  </a:lnTo>
                  <a:lnTo>
                    <a:pt x="48972" y="528667"/>
                  </a:lnTo>
                  <a:lnTo>
                    <a:pt x="74528" y="566909"/>
                  </a:lnTo>
                  <a:lnTo>
                    <a:pt x="104453" y="600750"/>
                  </a:lnTo>
                  <a:lnTo>
                    <a:pt x="138270" y="629651"/>
                  </a:lnTo>
                  <a:lnTo>
                    <a:pt x="175501" y="653071"/>
                  </a:lnTo>
                  <a:lnTo>
                    <a:pt x="215669" y="670469"/>
                  </a:lnTo>
                  <a:lnTo>
                    <a:pt x="258294" y="681304"/>
                  </a:lnTo>
                  <a:lnTo>
                    <a:pt x="302900" y="685036"/>
                  </a:lnTo>
                  <a:lnTo>
                    <a:pt x="7406593" y="685036"/>
                  </a:lnTo>
                  <a:lnTo>
                    <a:pt x="7451196" y="681305"/>
                  </a:lnTo>
                  <a:lnTo>
                    <a:pt x="7493819" y="670471"/>
                  </a:lnTo>
                  <a:lnTo>
                    <a:pt x="7533985" y="653075"/>
                  </a:lnTo>
                  <a:lnTo>
                    <a:pt x="7571216" y="629658"/>
                  </a:lnTo>
                  <a:lnTo>
                    <a:pt x="7605033" y="600759"/>
                  </a:lnTo>
                  <a:lnTo>
                    <a:pt x="7634958" y="566919"/>
                  </a:lnTo>
                  <a:lnTo>
                    <a:pt x="7660515" y="528679"/>
                  </a:lnTo>
                  <a:lnTo>
                    <a:pt x="7681224" y="486578"/>
                  </a:lnTo>
                  <a:lnTo>
                    <a:pt x="7696608" y="441158"/>
                  </a:lnTo>
                  <a:lnTo>
                    <a:pt x="7706189" y="392958"/>
                  </a:lnTo>
                  <a:lnTo>
                    <a:pt x="7709489" y="342519"/>
                  </a:lnTo>
                  <a:lnTo>
                    <a:pt x="7706188" y="292073"/>
                  </a:lnTo>
                  <a:lnTo>
                    <a:pt x="7696605" y="243874"/>
                  </a:lnTo>
                  <a:lnTo>
                    <a:pt x="7681218" y="198454"/>
                  </a:lnTo>
                  <a:lnTo>
                    <a:pt x="7660506" y="156354"/>
                  </a:lnTo>
                  <a:lnTo>
                    <a:pt x="7634946" y="118115"/>
                  </a:lnTo>
                  <a:lnTo>
                    <a:pt x="7605018" y="84275"/>
                  </a:lnTo>
                  <a:lnTo>
                    <a:pt x="7571200" y="55377"/>
                  </a:lnTo>
                  <a:lnTo>
                    <a:pt x="7533970" y="31960"/>
                  </a:lnTo>
                  <a:lnTo>
                    <a:pt x="7493806" y="14564"/>
                  </a:lnTo>
                  <a:lnTo>
                    <a:pt x="7451188" y="3731"/>
                  </a:lnTo>
                  <a:lnTo>
                    <a:pt x="7406593" y="0"/>
                  </a:lnTo>
                  <a:close/>
                </a:path>
              </a:pathLst>
            </a:custGeom>
            <a:ln w="6350">
              <a:solidFill>
                <a:srgbClr val="A5C3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319378" y="275774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3538"/>
                  </a:lnTo>
                </a:path>
              </a:pathLst>
            </a:custGeom>
            <a:ln w="19051">
              <a:solidFill>
                <a:srgbClr val="009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863300" y="2800915"/>
              <a:ext cx="327025" cy="360045"/>
            </a:xfrm>
            <a:custGeom>
              <a:avLst/>
              <a:gdLst/>
              <a:ahLst/>
              <a:cxnLst/>
              <a:rect l="l" t="t" r="r" b="b"/>
              <a:pathLst>
                <a:path w="327025" h="360044">
                  <a:moveTo>
                    <a:pt x="265849" y="135808"/>
                  </a:moveTo>
                  <a:lnTo>
                    <a:pt x="170756" y="135808"/>
                  </a:lnTo>
                  <a:lnTo>
                    <a:pt x="186095" y="140747"/>
                  </a:lnTo>
                  <a:lnTo>
                    <a:pt x="199454" y="150309"/>
                  </a:lnTo>
                  <a:lnTo>
                    <a:pt x="209790" y="163950"/>
                  </a:lnTo>
                  <a:lnTo>
                    <a:pt x="215703" y="180055"/>
                  </a:lnTo>
                  <a:lnTo>
                    <a:pt x="217905" y="197683"/>
                  </a:lnTo>
                  <a:lnTo>
                    <a:pt x="218020" y="216721"/>
                  </a:lnTo>
                  <a:lnTo>
                    <a:pt x="217703" y="235235"/>
                  </a:lnTo>
                  <a:lnTo>
                    <a:pt x="217641" y="321399"/>
                  </a:lnTo>
                  <a:lnTo>
                    <a:pt x="217755" y="336840"/>
                  </a:lnTo>
                  <a:lnTo>
                    <a:pt x="218418" y="353993"/>
                  </a:lnTo>
                  <a:lnTo>
                    <a:pt x="218502" y="354557"/>
                  </a:lnTo>
                  <a:lnTo>
                    <a:pt x="220767" y="359769"/>
                  </a:lnTo>
                  <a:lnTo>
                    <a:pt x="226267" y="358912"/>
                  </a:lnTo>
                  <a:lnTo>
                    <a:pt x="287571" y="358912"/>
                  </a:lnTo>
                  <a:lnTo>
                    <a:pt x="295530" y="357921"/>
                  </a:lnTo>
                  <a:lnTo>
                    <a:pt x="298848" y="353993"/>
                  </a:lnTo>
                  <a:lnTo>
                    <a:pt x="299439" y="345708"/>
                  </a:lnTo>
                  <a:lnTo>
                    <a:pt x="299412" y="344008"/>
                  </a:lnTo>
                  <a:lnTo>
                    <a:pt x="258591" y="344008"/>
                  </a:lnTo>
                  <a:lnTo>
                    <a:pt x="258397" y="336840"/>
                  </a:lnTo>
                  <a:lnTo>
                    <a:pt x="258337" y="146807"/>
                  </a:lnTo>
                  <a:lnTo>
                    <a:pt x="260361" y="137753"/>
                  </a:lnTo>
                  <a:lnTo>
                    <a:pt x="265849" y="135808"/>
                  </a:lnTo>
                  <a:close/>
                </a:path>
                <a:path w="327025" h="360044">
                  <a:moveTo>
                    <a:pt x="317891" y="90453"/>
                  </a:moveTo>
                  <a:lnTo>
                    <a:pt x="21252" y="90453"/>
                  </a:lnTo>
                  <a:lnTo>
                    <a:pt x="27461" y="90690"/>
                  </a:lnTo>
                  <a:lnTo>
                    <a:pt x="27748" y="130592"/>
                  </a:lnTo>
                  <a:lnTo>
                    <a:pt x="27658" y="175088"/>
                  </a:lnTo>
                  <a:lnTo>
                    <a:pt x="27540" y="358062"/>
                  </a:lnTo>
                  <a:lnTo>
                    <a:pt x="30636" y="358955"/>
                  </a:lnTo>
                  <a:lnTo>
                    <a:pt x="37836" y="358868"/>
                  </a:lnTo>
                  <a:lnTo>
                    <a:pt x="92628" y="358855"/>
                  </a:lnTo>
                  <a:lnTo>
                    <a:pt x="103339" y="358554"/>
                  </a:lnTo>
                  <a:lnTo>
                    <a:pt x="108106" y="354557"/>
                  </a:lnTo>
                  <a:lnTo>
                    <a:pt x="109054" y="344026"/>
                  </a:lnTo>
                  <a:lnTo>
                    <a:pt x="41252" y="344026"/>
                  </a:lnTo>
                  <a:lnTo>
                    <a:pt x="41007" y="135219"/>
                  </a:lnTo>
                  <a:lnTo>
                    <a:pt x="58162" y="135028"/>
                  </a:lnTo>
                  <a:lnTo>
                    <a:pt x="268050" y="135028"/>
                  </a:lnTo>
                  <a:lnTo>
                    <a:pt x="268221" y="134967"/>
                  </a:lnTo>
                  <a:lnTo>
                    <a:pt x="298991" y="134967"/>
                  </a:lnTo>
                  <a:lnTo>
                    <a:pt x="299258" y="90726"/>
                  </a:lnTo>
                  <a:lnTo>
                    <a:pt x="305283" y="90501"/>
                  </a:lnTo>
                  <a:lnTo>
                    <a:pt x="316818" y="90501"/>
                  </a:lnTo>
                  <a:lnTo>
                    <a:pt x="317891" y="90453"/>
                  </a:lnTo>
                  <a:close/>
                </a:path>
                <a:path w="327025" h="360044">
                  <a:moveTo>
                    <a:pt x="268050" y="135028"/>
                  </a:moveTo>
                  <a:lnTo>
                    <a:pt x="58162" y="135028"/>
                  </a:lnTo>
                  <a:lnTo>
                    <a:pt x="66101" y="137364"/>
                  </a:lnTo>
                  <a:lnTo>
                    <a:pt x="68304" y="145969"/>
                  </a:lnTo>
                  <a:lnTo>
                    <a:pt x="68312" y="321399"/>
                  </a:lnTo>
                  <a:lnTo>
                    <a:pt x="68434" y="336840"/>
                  </a:lnTo>
                  <a:lnTo>
                    <a:pt x="68087" y="343863"/>
                  </a:lnTo>
                  <a:lnTo>
                    <a:pt x="41252" y="344026"/>
                  </a:lnTo>
                  <a:lnTo>
                    <a:pt x="109054" y="344026"/>
                  </a:lnTo>
                  <a:lnTo>
                    <a:pt x="109069" y="343863"/>
                  </a:lnTo>
                  <a:lnTo>
                    <a:pt x="108949" y="314171"/>
                  </a:lnTo>
                  <a:lnTo>
                    <a:pt x="109074" y="257607"/>
                  </a:lnTo>
                  <a:lnTo>
                    <a:pt x="108930" y="235235"/>
                  </a:lnTo>
                  <a:lnTo>
                    <a:pt x="108965" y="196739"/>
                  </a:lnTo>
                  <a:lnTo>
                    <a:pt x="109839" y="185161"/>
                  </a:lnTo>
                  <a:lnTo>
                    <a:pt x="133153" y="145032"/>
                  </a:lnTo>
                  <a:lnTo>
                    <a:pt x="137297" y="140910"/>
                  </a:lnTo>
                  <a:lnTo>
                    <a:pt x="170756" y="135808"/>
                  </a:lnTo>
                  <a:lnTo>
                    <a:pt x="265849" y="135808"/>
                  </a:lnTo>
                  <a:lnTo>
                    <a:pt x="268050" y="135028"/>
                  </a:lnTo>
                  <a:close/>
                </a:path>
                <a:path w="327025" h="360044">
                  <a:moveTo>
                    <a:pt x="298991" y="134967"/>
                  </a:moveTo>
                  <a:lnTo>
                    <a:pt x="268221" y="134967"/>
                  </a:lnTo>
                  <a:lnTo>
                    <a:pt x="285599" y="135294"/>
                  </a:lnTo>
                  <a:lnTo>
                    <a:pt x="285675" y="344008"/>
                  </a:lnTo>
                  <a:lnTo>
                    <a:pt x="299412" y="344008"/>
                  </a:lnTo>
                  <a:lnTo>
                    <a:pt x="299298" y="336840"/>
                  </a:lnTo>
                  <a:lnTo>
                    <a:pt x="299175" y="296893"/>
                  </a:lnTo>
                  <a:lnTo>
                    <a:pt x="298948" y="196739"/>
                  </a:lnTo>
                  <a:lnTo>
                    <a:pt x="298991" y="134967"/>
                  </a:lnTo>
                  <a:close/>
                </a:path>
                <a:path w="327025" h="360044">
                  <a:moveTo>
                    <a:pt x="316818" y="90501"/>
                  </a:moveTo>
                  <a:lnTo>
                    <a:pt x="305283" y="90501"/>
                  </a:lnTo>
                  <a:lnTo>
                    <a:pt x="312628" y="90690"/>
                  </a:lnTo>
                  <a:lnTo>
                    <a:pt x="316818" y="90501"/>
                  </a:lnTo>
                  <a:close/>
                </a:path>
                <a:path w="327025" h="360044">
                  <a:moveTo>
                    <a:pt x="28066" y="0"/>
                  </a:moveTo>
                  <a:lnTo>
                    <a:pt x="27026" y="15782"/>
                  </a:lnTo>
                  <a:lnTo>
                    <a:pt x="27893" y="23680"/>
                  </a:lnTo>
                  <a:lnTo>
                    <a:pt x="27328" y="30722"/>
                  </a:lnTo>
                  <a:lnTo>
                    <a:pt x="10573" y="31229"/>
                  </a:lnTo>
                  <a:lnTo>
                    <a:pt x="2702" y="32236"/>
                  </a:lnTo>
                  <a:lnTo>
                    <a:pt x="331" y="39920"/>
                  </a:lnTo>
                  <a:lnTo>
                    <a:pt x="284" y="61131"/>
                  </a:lnTo>
                  <a:lnTo>
                    <a:pt x="121" y="67385"/>
                  </a:lnTo>
                  <a:lnTo>
                    <a:pt x="13876" y="90681"/>
                  </a:lnTo>
                  <a:lnTo>
                    <a:pt x="21252" y="90453"/>
                  </a:lnTo>
                  <a:lnTo>
                    <a:pt x="317891" y="90453"/>
                  </a:lnTo>
                  <a:lnTo>
                    <a:pt x="319493" y="90380"/>
                  </a:lnTo>
                  <a:lnTo>
                    <a:pt x="324119" y="88657"/>
                  </a:lnTo>
                  <a:lnTo>
                    <a:pt x="326087" y="83843"/>
                  </a:lnTo>
                  <a:lnTo>
                    <a:pt x="326705" y="76206"/>
                  </a:lnTo>
                  <a:lnTo>
                    <a:pt x="326698" y="75599"/>
                  </a:lnTo>
                  <a:lnTo>
                    <a:pt x="13842" y="75455"/>
                  </a:lnTo>
                  <a:lnTo>
                    <a:pt x="13828" y="45730"/>
                  </a:lnTo>
                  <a:lnTo>
                    <a:pt x="326448" y="45730"/>
                  </a:lnTo>
                  <a:lnTo>
                    <a:pt x="326345" y="39920"/>
                  </a:lnTo>
                  <a:lnTo>
                    <a:pt x="324247" y="32387"/>
                  </a:lnTo>
                  <a:lnTo>
                    <a:pt x="316375" y="31229"/>
                  </a:lnTo>
                  <a:lnTo>
                    <a:pt x="299398" y="30700"/>
                  </a:lnTo>
                  <a:lnTo>
                    <a:pt x="299093" y="15782"/>
                  </a:lnTo>
                  <a:lnTo>
                    <a:pt x="299250" y="6993"/>
                  </a:lnTo>
                  <a:lnTo>
                    <a:pt x="296052" y="2327"/>
                  </a:lnTo>
                  <a:lnTo>
                    <a:pt x="286035" y="1061"/>
                  </a:lnTo>
                  <a:lnTo>
                    <a:pt x="34647" y="1061"/>
                  </a:lnTo>
                  <a:lnTo>
                    <a:pt x="28066" y="0"/>
                  </a:lnTo>
                  <a:close/>
                </a:path>
                <a:path w="327025" h="360044">
                  <a:moveTo>
                    <a:pt x="326448" y="45730"/>
                  </a:moveTo>
                  <a:lnTo>
                    <a:pt x="13828" y="45730"/>
                  </a:lnTo>
                  <a:lnTo>
                    <a:pt x="312862" y="46000"/>
                  </a:lnTo>
                  <a:lnTo>
                    <a:pt x="312717" y="75599"/>
                  </a:lnTo>
                  <a:lnTo>
                    <a:pt x="326698" y="75599"/>
                  </a:lnTo>
                  <a:lnTo>
                    <a:pt x="326595" y="67385"/>
                  </a:lnTo>
                  <a:lnTo>
                    <a:pt x="326433" y="61131"/>
                  </a:lnTo>
                  <a:lnTo>
                    <a:pt x="326448" y="45730"/>
                  </a:lnTo>
                  <a:close/>
                </a:path>
                <a:path w="327025" h="360044">
                  <a:moveTo>
                    <a:pt x="285664" y="1014"/>
                  </a:moveTo>
                  <a:lnTo>
                    <a:pt x="34647" y="1061"/>
                  </a:lnTo>
                  <a:lnTo>
                    <a:pt x="286035" y="1061"/>
                  </a:lnTo>
                  <a:lnTo>
                    <a:pt x="285664" y="1014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6" name="object 396"/>
          <p:cNvSpPr txBox="1"/>
          <p:nvPr/>
        </p:nvSpPr>
        <p:spPr>
          <a:xfrm>
            <a:off x="1434345" y="1626121"/>
            <a:ext cx="1668145" cy="50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379095">
              <a:lnSpc>
                <a:spcPct val="107500"/>
              </a:lnSpc>
              <a:spcBef>
                <a:spcPts val="95"/>
              </a:spcBef>
            </a:pPr>
            <a:r>
              <a:rPr sz="1450" b="1" spc="-45" dirty="0">
                <a:solidFill>
                  <a:srgbClr val="2E3092"/>
                </a:solidFill>
                <a:latin typeface="Arial"/>
                <a:cs typeface="Arial"/>
              </a:rPr>
              <a:t>МАҲАЛЛА </a:t>
            </a:r>
            <a:r>
              <a:rPr sz="1450" b="1" spc="-4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450" b="1" spc="-45" dirty="0">
                <a:solidFill>
                  <a:srgbClr val="2E3092"/>
                </a:solidFill>
                <a:latin typeface="Arial"/>
                <a:cs typeface="Arial"/>
              </a:rPr>
              <a:t>ИХТИ</a:t>
            </a:r>
            <a:r>
              <a:rPr sz="1450" b="1" spc="-80" dirty="0">
                <a:solidFill>
                  <a:srgbClr val="2E3092"/>
                </a:solidFill>
                <a:latin typeface="Arial"/>
                <a:cs typeface="Arial"/>
              </a:rPr>
              <a:t>С</a:t>
            </a:r>
            <a:r>
              <a:rPr sz="1450" b="1" spc="-50" dirty="0">
                <a:solidFill>
                  <a:srgbClr val="2E3092"/>
                </a:solidFill>
                <a:latin typeface="Arial"/>
                <a:cs typeface="Arial"/>
              </a:rPr>
              <a:t>О</a:t>
            </a:r>
            <a:r>
              <a:rPr sz="1450" b="1" spc="-80" dirty="0">
                <a:solidFill>
                  <a:srgbClr val="2E3092"/>
                </a:solidFill>
                <a:latin typeface="Arial"/>
                <a:cs typeface="Arial"/>
              </a:rPr>
              <a:t>С</a:t>
            </a:r>
            <a:r>
              <a:rPr sz="1450" b="1" spc="-50" dirty="0">
                <a:solidFill>
                  <a:srgbClr val="2E3092"/>
                </a:solidFill>
                <a:latin typeface="Arial"/>
                <a:cs typeface="Arial"/>
              </a:rPr>
              <a:t>ЛАШУВИ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97" name="object 397"/>
          <p:cNvGrpSpPr/>
          <p:nvPr/>
        </p:nvGrpSpPr>
        <p:grpSpPr>
          <a:xfrm>
            <a:off x="3220934" y="1522787"/>
            <a:ext cx="2897549" cy="680720"/>
            <a:chOff x="3296372" y="2594721"/>
            <a:chExt cx="2570480" cy="680720"/>
          </a:xfrm>
        </p:grpSpPr>
        <p:pic>
          <p:nvPicPr>
            <p:cNvPr id="398" name="object 39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297441" y="2594721"/>
              <a:ext cx="69234" cy="680165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296372" y="2866128"/>
              <a:ext cx="78703" cy="159537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5856778" y="275774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3538"/>
                  </a:lnTo>
                </a:path>
              </a:pathLst>
            </a:custGeom>
            <a:ln w="19051">
              <a:solidFill>
                <a:srgbClr val="009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2" name="object 402"/>
          <p:cNvSpPr txBox="1"/>
          <p:nvPr/>
        </p:nvSpPr>
        <p:spPr>
          <a:xfrm>
            <a:off x="6789406" y="1795941"/>
            <a:ext cx="1548907" cy="2404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5080" indent="65405">
              <a:lnSpc>
                <a:spcPts val="1600"/>
              </a:lnSpc>
              <a:spcBef>
                <a:spcPts val="275"/>
              </a:spcBef>
            </a:pPr>
            <a:r>
              <a:rPr lang="ru-RU" spc="-80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КЎКАТЧИЛИК</a:t>
            </a:r>
            <a:endParaRPr dirty="0">
              <a:latin typeface="Microsoft Sans Serif"/>
              <a:cs typeface="Microsoft Sans Serif"/>
            </a:endParaRPr>
          </a:p>
        </p:txBody>
      </p:sp>
      <p:pic>
        <p:nvPicPr>
          <p:cNvPr id="405" name="object 40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1009174" y="968074"/>
            <a:ext cx="545511" cy="483870"/>
          </a:xfrm>
          <a:prstGeom prst="rect">
            <a:avLst/>
          </a:prstGeom>
        </p:spPr>
      </p:pic>
      <p:sp>
        <p:nvSpPr>
          <p:cNvPr id="407" name="object 402"/>
          <p:cNvSpPr txBox="1"/>
          <p:nvPr/>
        </p:nvSpPr>
        <p:spPr>
          <a:xfrm>
            <a:off x="4071113" y="1809357"/>
            <a:ext cx="1984064" cy="2404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5080" indent="65405">
              <a:lnSpc>
                <a:spcPts val="1600"/>
              </a:lnSpc>
              <a:spcBef>
                <a:spcPts val="275"/>
              </a:spcBef>
            </a:pPr>
            <a:r>
              <a:rPr lang="ru-RU" sz="1600" spc="-80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ИССИҚХОНАЧИЛИК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1026" name="Picture 2" descr="Парник, одиночный значок в стиле плана Парник, сеть иллюстрации запаса  символа вектора Иллюстрация вектора - иллюстрации насчитывающей план,  символ: 99924764"/>
          <p:cNvPicPr>
            <a:picLocks noChangeAspect="1" noChangeArrowheads="1"/>
          </p:cNvPicPr>
          <p:nvPr/>
        </p:nvPicPr>
        <p:blipFill rotWithShape="1"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t="16935" r="6341" b="20706"/>
          <a:stretch/>
        </p:blipFill>
        <p:spPr bwMode="auto">
          <a:xfrm>
            <a:off x="3385313" y="1655392"/>
            <a:ext cx="685800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boulette dessin Banque d'images noir et blanc - Alamy"/>
          <p:cNvPicPr>
            <a:picLocks noChangeAspect="1" noChangeArrowheads="1"/>
          </p:cNvPicPr>
          <p:nvPr/>
        </p:nvPicPr>
        <p:blipFill rotWithShape="1"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t="2542" r="2538" b="9056"/>
          <a:stretch/>
        </p:blipFill>
        <p:spPr bwMode="auto">
          <a:xfrm>
            <a:off x="6182800" y="1676274"/>
            <a:ext cx="555313" cy="43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Picture 8" descr="Эко сад векторный логотип | Премиум векторы"/>
          <p:cNvPicPr>
            <a:picLocks noChangeAspect="1" noChangeArrowheads="1"/>
          </p:cNvPicPr>
          <p:nvPr/>
        </p:nvPicPr>
        <p:blipFill rotWithShape="1"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1" t="8040" r="22531" b="30618"/>
          <a:stretch/>
        </p:blipFill>
        <p:spPr bwMode="auto">
          <a:xfrm>
            <a:off x="8277831" y="927986"/>
            <a:ext cx="440719" cy="5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 descr="Парник, одиночный значок в стиле плана Парник, сеть иллюстрации запаса  символа вектора Иллюстрация вектора - иллюстрации насчитывающей план,  символ: 99924764"/>
          <p:cNvPicPr>
            <a:picLocks noChangeAspect="1" noChangeArrowheads="1"/>
          </p:cNvPicPr>
          <p:nvPr/>
        </p:nvPicPr>
        <p:blipFill rotWithShape="1"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t="16935" r="6341" b="20706"/>
          <a:stretch/>
        </p:blipFill>
        <p:spPr bwMode="auto">
          <a:xfrm>
            <a:off x="13823950" y="848612"/>
            <a:ext cx="685800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3" name="object 174"/>
          <p:cNvSpPr/>
          <p:nvPr/>
        </p:nvSpPr>
        <p:spPr>
          <a:xfrm>
            <a:off x="8835809" y="1553985"/>
            <a:ext cx="255904" cy="264160"/>
          </a:xfrm>
          <a:custGeom>
            <a:avLst/>
            <a:gdLst/>
            <a:ahLst/>
            <a:cxnLst/>
            <a:rect l="l" t="t" r="r" b="b"/>
            <a:pathLst>
              <a:path w="255905" h="264160">
                <a:moveTo>
                  <a:pt x="127857" y="0"/>
                </a:moveTo>
                <a:lnTo>
                  <a:pt x="78136" y="10386"/>
                </a:lnTo>
                <a:lnTo>
                  <a:pt x="37490" y="38695"/>
                </a:lnTo>
                <a:lnTo>
                  <a:pt x="10063" y="80647"/>
                </a:lnTo>
                <a:lnTo>
                  <a:pt x="0" y="131965"/>
                </a:lnTo>
                <a:lnTo>
                  <a:pt x="10063" y="183284"/>
                </a:lnTo>
                <a:lnTo>
                  <a:pt x="37490" y="225236"/>
                </a:lnTo>
                <a:lnTo>
                  <a:pt x="78136" y="253543"/>
                </a:lnTo>
                <a:lnTo>
                  <a:pt x="127857" y="263930"/>
                </a:lnTo>
                <a:lnTo>
                  <a:pt x="177580" y="253543"/>
                </a:lnTo>
                <a:lnTo>
                  <a:pt x="218227" y="225236"/>
                </a:lnTo>
                <a:lnTo>
                  <a:pt x="245655" y="183284"/>
                </a:lnTo>
                <a:lnTo>
                  <a:pt x="246552" y="178708"/>
                </a:lnTo>
                <a:lnTo>
                  <a:pt x="113144" y="178708"/>
                </a:lnTo>
                <a:lnTo>
                  <a:pt x="110415" y="177624"/>
                </a:lnTo>
                <a:lnTo>
                  <a:pt x="69543" y="135442"/>
                </a:lnTo>
                <a:lnTo>
                  <a:pt x="69543" y="128490"/>
                </a:lnTo>
                <a:lnTo>
                  <a:pt x="77875" y="119890"/>
                </a:lnTo>
                <a:lnTo>
                  <a:pt x="147134" y="119890"/>
                </a:lnTo>
                <a:lnTo>
                  <a:pt x="181759" y="84150"/>
                </a:lnTo>
                <a:lnTo>
                  <a:pt x="246341" y="84150"/>
                </a:lnTo>
                <a:lnTo>
                  <a:pt x="245655" y="80647"/>
                </a:lnTo>
                <a:lnTo>
                  <a:pt x="218227" y="38695"/>
                </a:lnTo>
                <a:lnTo>
                  <a:pt x="177580" y="10386"/>
                </a:lnTo>
                <a:lnTo>
                  <a:pt x="127857" y="0"/>
                </a:lnTo>
                <a:close/>
              </a:path>
              <a:path w="255905" h="264160">
                <a:moveTo>
                  <a:pt x="246341" y="84150"/>
                </a:moveTo>
                <a:lnTo>
                  <a:pt x="188492" y="84150"/>
                </a:lnTo>
                <a:lnTo>
                  <a:pt x="196825" y="92750"/>
                </a:lnTo>
                <a:lnTo>
                  <a:pt x="196825" y="99702"/>
                </a:lnTo>
                <a:lnTo>
                  <a:pt x="121326" y="177624"/>
                </a:lnTo>
                <a:lnTo>
                  <a:pt x="118597" y="178708"/>
                </a:lnTo>
                <a:lnTo>
                  <a:pt x="246552" y="178708"/>
                </a:lnTo>
                <a:lnTo>
                  <a:pt x="255718" y="131965"/>
                </a:lnTo>
                <a:lnTo>
                  <a:pt x="246341" y="84150"/>
                </a:lnTo>
                <a:close/>
              </a:path>
              <a:path w="255905" h="264160">
                <a:moveTo>
                  <a:pt x="147134" y="119890"/>
                </a:moveTo>
                <a:lnTo>
                  <a:pt x="84609" y="119890"/>
                </a:lnTo>
                <a:lnTo>
                  <a:pt x="115873" y="152157"/>
                </a:lnTo>
                <a:lnTo>
                  <a:pt x="147134" y="11989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4" name="object 390"/>
          <p:cNvGrpSpPr/>
          <p:nvPr/>
        </p:nvGrpSpPr>
        <p:grpSpPr>
          <a:xfrm>
            <a:off x="8592457" y="1522787"/>
            <a:ext cx="8431893" cy="752475"/>
            <a:chOff x="640587" y="2609383"/>
            <a:chExt cx="7749540" cy="752475"/>
          </a:xfrm>
        </p:grpSpPr>
        <p:sp>
          <p:nvSpPr>
            <p:cNvPr id="365" name="object 391"/>
            <p:cNvSpPr/>
            <p:nvPr/>
          </p:nvSpPr>
          <p:spPr>
            <a:xfrm>
              <a:off x="640587" y="2609383"/>
              <a:ext cx="7749540" cy="752475"/>
            </a:xfrm>
            <a:custGeom>
              <a:avLst/>
              <a:gdLst/>
              <a:ahLst/>
              <a:cxnLst/>
              <a:rect l="l" t="t" r="r" b="b"/>
              <a:pathLst>
                <a:path w="7749540" h="752475">
                  <a:moveTo>
                    <a:pt x="7748981" y="0"/>
                  </a:moveTo>
                  <a:lnTo>
                    <a:pt x="0" y="0"/>
                  </a:lnTo>
                  <a:lnTo>
                    <a:pt x="0" y="752306"/>
                  </a:lnTo>
                  <a:lnTo>
                    <a:pt x="7748981" y="752306"/>
                  </a:lnTo>
                  <a:lnTo>
                    <a:pt x="7748981" y="0"/>
                  </a:lnTo>
                  <a:close/>
                </a:path>
              </a:pathLst>
            </a:custGeom>
            <a:solidFill>
              <a:srgbClr val="231F20">
                <a:alpha val="195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92"/>
            <p:cNvSpPr/>
            <p:nvPr/>
          </p:nvSpPr>
          <p:spPr>
            <a:xfrm>
              <a:off x="727391" y="2696187"/>
              <a:ext cx="7580087" cy="579120"/>
            </a:xfrm>
            <a:custGeom>
              <a:avLst/>
              <a:gdLst/>
              <a:ahLst/>
              <a:cxnLst/>
              <a:rect l="l" t="t" r="r" b="b"/>
              <a:pathLst>
                <a:path w="7575550" h="579120">
                  <a:moveTo>
                    <a:pt x="7319487" y="0"/>
                  </a:moveTo>
                  <a:lnTo>
                    <a:pt x="255880" y="0"/>
                  </a:lnTo>
                  <a:lnTo>
                    <a:pt x="210044" y="4684"/>
                  </a:lnTo>
                  <a:lnTo>
                    <a:pt x="166838" y="18180"/>
                  </a:lnTo>
                  <a:lnTo>
                    <a:pt x="127000" y="39655"/>
                  </a:lnTo>
                  <a:lnTo>
                    <a:pt x="91267" y="68274"/>
                  </a:lnTo>
                  <a:lnTo>
                    <a:pt x="60378" y="103204"/>
                  </a:lnTo>
                  <a:lnTo>
                    <a:pt x="35068" y="143609"/>
                  </a:lnTo>
                  <a:lnTo>
                    <a:pt x="16077" y="188657"/>
                  </a:lnTo>
                  <a:lnTo>
                    <a:pt x="4142" y="237513"/>
                  </a:lnTo>
                  <a:lnTo>
                    <a:pt x="0" y="289342"/>
                  </a:lnTo>
                  <a:lnTo>
                    <a:pt x="4141" y="341182"/>
                  </a:lnTo>
                  <a:lnTo>
                    <a:pt x="16075" y="390039"/>
                  </a:lnTo>
                  <a:lnTo>
                    <a:pt x="35065" y="435088"/>
                  </a:lnTo>
                  <a:lnTo>
                    <a:pt x="60372" y="475494"/>
                  </a:lnTo>
                  <a:lnTo>
                    <a:pt x="91260" y="510424"/>
                  </a:lnTo>
                  <a:lnTo>
                    <a:pt x="126992" y="539043"/>
                  </a:lnTo>
                  <a:lnTo>
                    <a:pt x="166831" y="560518"/>
                  </a:lnTo>
                  <a:lnTo>
                    <a:pt x="210039" y="574015"/>
                  </a:lnTo>
                  <a:lnTo>
                    <a:pt x="255880" y="578699"/>
                  </a:lnTo>
                  <a:lnTo>
                    <a:pt x="7319487" y="578699"/>
                  </a:lnTo>
                  <a:lnTo>
                    <a:pt x="7365329" y="574016"/>
                  </a:lnTo>
                  <a:lnTo>
                    <a:pt x="7408538" y="560520"/>
                  </a:lnTo>
                  <a:lnTo>
                    <a:pt x="7448378" y="539047"/>
                  </a:lnTo>
                  <a:lnTo>
                    <a:pt x="7484111" y="510430"/>
                  </a:lnTo>
                  <a:lnTo>
                    <a:pt x="7515000" y="475502"/>
                  </a:lnTo>
                  <a:lnTo>
                    <a:pt x="7540308" y="435096"/>
                  </a:lnTo>
                  <a:lnTo>
                    <a:pt x="7559298" y="390046"/>
                  </a:lnTo>
                  <a:lnTo>
                    <a:pt x="7571232" y="341186"/>
                  </a:lnTo>
                  <a:lnTo>
                    <a:pt x="7575374" y="289350"/>
                  </a:lnTo>
                  <a:lnTo>
                    <a:pt x="7571231" y="237507"/>
                  </a:lnTo>
                  <a:lnTo>
                    <a:pt x="7559293" y="188648"/>
                  </a:lnTo>
                  <a:lnTo>
                    <a:pt x="7540299" y="143600"/>
                  </a:lnTo>
                  <a:lnTo>
                    <a:pt x="7514987" y="103195"/>
                  </a:lnTo>
                  <a:lnTo>
                    <a:pt x="7484095" y="68267"/>
                  </a:lnTo>
                  <a:lnTo>
                    <a:pt x="7448361" y="39650"/>
                  </a:lnTo>
                  <a:lnTo>
                    <a:pt x="7408523" y="18178"/>
                  </a:lnTo>
                  <a:lnTo>
                    <a:pt x="7365319" y="4683"/>
                  </a:lnTo>
                  <a:lnTo>
                    <a:pt x="7319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93"/>
            <p:cNvSpPr/>
            <p:nvPr/>
          </p:nvSpPr>
          <p:spPr>
            <a:xfrm>
              <a:off x="660333" y="2643018"/>
              <a:ext cx="7709534" cy="685165"/>
            </a:xfrm>
            <a:custGeom>
              <a:avLst/>
              <a:gdLst/>
              <a:ahLst/>
              <a:cxnLst/>
              <a:rect l="l" t="t" r="r" b="b"/>
              <a:pathLst>
                <a:path w="7709534" h="685164">
                  <a:moveTo>
                    <a:pt x="7406593" y="0"/>
                  </a:moveTo>
                  <a:lnTo>
                    <a:pt x="302900" y="0"/>
                  </a:lnTo>
                  <a:lnTo>
                    <a:pt x="258298" y="3731"/>
                  </a:lnTo>
                  <a:lnTo>
                    <a:pt x="215675" y="14566"/>
                  </a:lnTo>
                  <a:lnTo>
                    <a:pt x="175509" y="31963"/>
                  </a:lnTo>
                  <a:lnTo>
                    <a:pt x="138278" y="55382"/>
                  </a:lnTo>
                  <a:lnTo>
                    <a:pt x="104460" y="84283"/>
                  </a:lnTo>
                  <a:lnTo>
                    <a:pt x="74534" y="118123"/>
                  </a:lnTo>
                  <a:lnTo>
                    <a:pt x="48976" y="156364"/>
                  </a:lnTo>
                  <a:lnTo>
                    <a:pt x="28266" y="198463"/>
                  </a:lnTo>
                  <a:lnTo>
                    <a:pt x="12881" y="243882"/>
                  </a:lnTo>
                  <a:lnTo>
                    <a:pt x="3300" y="292078"/>
                  </a:lnTo>
                  <a:lnTo>
                    <a:pt x="0" y="342511"/>
                  </a:lnTo>
                  <a:lnTo>
                    <a:pt x="3299" y="392952"/>
                  </a:lnTo>
                  <a:lnTo>
                    <a:pt x="12880" y="441148"/>
                  </a:lnTo>
                  <a:lnTo>
                    <a:pt x="28263" y="486567"/>
                  </a:lnTo>
                  <a:lnTo>
                    <a:pt x="48972" y="528667"/>
                  </a:lnTo>
                  <a:lnTo>
                    <a:pt x="74528" y="566909"/>
                  </a:lnTo>
                  <a:lnTo>
                    <a:pt x="104453" y="600750"/>
                  </a:lnTo>
                  <a:lnTo>
                    <a:pt x="138270" y="629651"/>
                  </a:lnTo>
                  <a:lnTo>
                    <a:pt x="175501" y="653071"/>
                  </a:lnTo>
                  <a:lnTo>
                    <a:pt x="215669" y="670469"/>
                  </a:lnTo>
                  <a:lnTo>
                    <a:pt x="258294" y="681304"/>
                  </a:lnTo>
                  <a:lnTo>
                    <a:pt x="302900" y="685036"/>
                  </a:lnTo>
                  <a:lnTo>
                    <a:pt x="7406593" y="685036"/>
                  </a:lnTo>
                  <a:lnTo>
                    <a:pt x="7451196" y="681305"/>
                  </a:lnTo>
                  <a:lnTo>
                    <a:pt x="7493819" y="670471"/>
                  </a:lnTo>
                  <a:lnTo>
                    <a:pt x="7533985" y="653075"/>
                  </a:lnTo>
                  <a:lnTo>
                    <a:pt x="7571216" y="629658"/>
                  </a:lnTo>
                  <a:lnTo>
                    <a:pt x="7605033" y="600759"/>
                  </a:lnTo>
                  <a:lnTo>
                    <a:pt x="7634958" y="566919"/>
                  </a:lnTo>
                  <a:lnTo>
                    <a:pt x="7660515" y="528679"/>
                  </a:lnTo>
                  <a:lnTo>
                    <a:pt x="7681224" y="486578"/>
                  </a:lnTo>
                  <a:lnTo>
                    <a:pt x="7696608" y="441158"/>
                  </a:lnTo>
                  <a:lnTo>
                    <a:pt x="7706189" y="392958"/>
                  </a:lnTo>
                  <a:lnTo>
                    <a:pt x="7709489" y="342519"/>
                  </a:lnTo>
                  <a:lnTo>
                    <a:pt x="7706188" y="292073"/>
                  </a:lnTo>
                  <a:lnTo>
                    <a:pt x="7696605" y="243874"/>
                  </a:lnTo>
                  <a:lnTo>
                    <a:pt x="7681218" y="198454"/>
                  </a:lnTo>
                  <a:lnTo>
                    <a:pt x="7660506" y="156354"/>
                  </a:lnTo>
                  <a:lnTo>
                    <a:pt x="7634946" y="118115"/>
                  </a:lnTo>
                  <a:lnTo>
                    <a:pt x="7605018" y="84275"/>
                  </a:lnTo>
                  <a:lnTo>
                    <a:pt x="7571200" y="55377"/>
                  </a:lnTo>
                  <a:lnTo>
                    <a:pt x="7533970" y="31960"/>
                  </a:lnTo>
                  <a:lnTo>
                    <a:pt x="7493806" y="14564"/>
                  </a:lnTo>
                  <a:lnTo>
                    <a:pt x="7451188" y="3731"/>
                  </a:lnTo>
                  <a:lnTo>
                    <a:pt x="7406593" y="0"/>
                  </a:lnTo>
                  <a:close/>
                </a:path>
              </a:pathLst>
            </a:custGeom>
            <a:ln w="6350">
              <a:solidFill>
                <a:srgbClr val="A5C3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94"/>
            <p:cNvSpPr/>
            <p:nvPr/>
          </p:nvSpPr>
          <p:spPr>
            <a:xfrm>
              <a:off x="1319378" y="275774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3538"/>
                  </a:lnTo>
                </a:path>
              </a:pathLst>
            </a:custGeom>
            <a:ln w="19051">
              <a:solidFill>
                <a:srgbClr val="009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0" name="object 396"/>
          <p:cNvSpPr txBox="1"/>
          <p:nvPr/>
        </p:nvSpPr>
        <p:spPr>
          <a:xfrm>
            <a:off x="9099550" y="1625453"/>
            <a:ext cx="1493005" cy="5069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379095" algn="ctr">
              <a:lnSpc>
                <a:spcPct val="107500"/>
              </a:lnSpc>
              <a:spcBef>
                <a:spcPts val="95"/>
              </a:spcBef>
            </a:pPr>
            <a:r>
              <a:rPr lang="uz-Cyrl-UZ" sz="1450" b="1" spc="-45" dirty="0" smtClean="0">
                <a:solidFill>
                  <a:srgbClr val="2E3092"/>
                </a:solidFill>
                <a:latin typeface="Arial"/>
                <a:cs typeface="Arial"/>
              </a:rPr>
              <a:t>Ажратилган</a:t>
            </a:r>
          </a:p>
          <a:p>
            <a:pPr marR="5080" indent="379095" algn="ctr">
              <a:lnSpc>
                <a:spcPct val="107500"/>
              </a:lnSpc>
              <a:spcBef>
                <a:spcPts val="95"/>
              </a:spcBef>
            </a:pPr>
            <a:r>
              <a:rPr lang="uz-Cyrl-UZ" sz="1450" b="1" spc="-45" dirty="0" smtClean="0">
                <a:solidFill>
                  <a:srgbClr val="2E3092"/>
                </a:solidFill>
                <a:latin typeface="Arial"/>
                <a:cs typeface="Arial"/>
              </a:rPr>
              <a:t> кредитлар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371" name="object 397"/>
          <p:cNvGrpSpPr/>
          <p:nvPr/>
        </p:nvGrpSpPr>
        <p:grpSpPr>
          <a:xfrm>
            <a:off x="11374334" y="1508125"/>
            <a:ext cx="2897549" cy="680720"/>
            <a:chOff x="3296372" y="2594721"/>
            <a:chExt cx="2570480" cy="680720"/>
          </a:xfrm>
        </p:grpSpPr>
        <p:pic>
          <p:nvPicPr>
            <p:cNvPr id="372" name="object 39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297441" y="2594721"/>
              <a:ext cx="69234" cy="680165"/>
            </a:xfrm>
            <a:prstGeom prst="rect">
              <a:avLst/>
            </a:prstGeom>
          </p:spPr>
        </p:pic>
        <p:pic>
          <p:nvPicPr>
            <p:cNvPr id="374" name="object 399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296372" y="2866128"/>
              <a:ext cx="78703" cy="159537"/>
            </a:xfrm>
            <a:prstGeom prst="rect">
              <a:avLst/>
            </a:prstGeom>
          </p:spPr>
        </p:pic>
        <p:sp>
          <p:nvSpPr>
            <p:cNvPr id="375" name="object 400"/>
            <p:cNvSpPr/>
            <p:nvPr/>
          </p:nvSpPr>
          <p:spPr>
            <a:xfrm>
              <a:off x="5856778" y="275774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3538"/>
                  </a:lnTo>
                </a:path>
              </a:pathLst>
            </a:custGeom>
            <a:ln w="19051">
              <a:solidFill>
                <a:srgbClr val="009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3" name="object 243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0928350" y="1675187"/>
            <a:ext cx="304800" cy="370872"/>
          </a:xfrm>
          <a:prstGeom prst="rect">
            <a:avLst/>
          </a:prstGeom>
        </p:spPr>
      </p:pic>
      <p:pic>
        <p:nvPicPr>
          <p:cNvPr id="384" name="object 300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8870950" y="1734754"/>
            <a:ext cx="395348" cy="321433"/>
          </a:xfrm>
          <a:prstGeom prst="rect">
            <a:avLst/>
          </a:prstGeom>
        </p:spPr>
      </p:pic>
      <p:sp>
        <p:nvSpPr>
          <p:cNvPr id="148" name="Прямоугольник 147"/>
          <p:cNvSpPr/>
          <p:nvPr/>
        </p:nvSpPr>
        <p:spPr>
          <a:xfrm>
            <a:off x="10775951" y="1598987"/>
            <a:ext cx="2971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840">
              <a:lnSpc>
                <a:spcPts val="1355"/>
              </a:lnSpc>
              <a:spcBef>
                <a:spcPts val="1145"/>
              </a:spcBef>
            </a:pPr>
            <a:r>
              <a:rPr lang="ru-RU" sz="1200" spc="-65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Оилавий</a:t>
            </a:r>
            <a:r>
              <a:rPr lang="ru-RU" sz="1200" spc="-15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</a:t>
            </a:r>
            <a:r>
              <a:rPr lang="ru-RU" sz="1200" spc="-65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т</a:t>
            </a:r>
            <a:r>
              <a:rPr lang="ru-RU" sz="1200" spc="-75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адбир</a:t>
            </a:r>
            <a:r>
              <a:rPr lang="ru-RU" sz="1200" spc="-55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к</a:t>
            </a:r>
            <a:r>
              <a:rPr lang="ru-RU" sz="1200" spc="-60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о</a:t>
            </a:r>
            <a:r>
              <a:rPr lang="ru-RU" sz="1200" spc="-100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р</a:t>
            </a:r>
            <a:r>
              <a:rPr lang="ru-RU" sz="1200" spc="-80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лик</a:t>
            </a:r>
            <a:endParaRPr lang="ru-RU" sz="1200" dirty="0" smtClean="0">
              <a:latin typeface="Microsoft Sans Serif"/>
              <a:cs typeface="Microsoft Sans Serif"/>
            </a:endParaRPr>
          </a:p>
          <a:p>
            <a:pPr marL="622300">
              <a:lnSpc>
                <a:spcPts val="2495"/>
              </a:lnSpc>
            </a:pPr>
            <a:r>
              <a:rPr lang="ru-RU" b="1" spc="-145" dirty="0" smtClean="0">
                <a:solidFill>
                  <a:srgbClr val="2E3092"/>
                </a:solidFill>
                <a:latin typeface="Arial"/>
                <a:cs typeface="Arial"/>
              </a:rPr>
              <a:t>3,1</a:t>
            </a:r>
            <a:r>
              <a:rPr lang="ru-RU" sz="1200" b="1" spc="-70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lang="ru-RU" sz="1200" spc="-95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млрд.</a:t>
            </a:r>
            <a:r>
              <a:rPr lang="ru-RU" sz="1200" spc="-30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</a:t>
            </a:r>
            <a:r>
              <a:rPr lang="ru-RU" sz="1200" spc="-30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с</a:t>
            </a:r>
            <a:r>
              <a:rPr lang="ru-RU" sz="1200" spc="-105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ўм</a:t>
            </a:r>
            <a:r>
              <a:rPr lang="ru-RU" sz="1200" spc="-105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</a:t>
            </a:r>
            <a:r>
              <a:rPr lang="ru-RU" sz="1200" spc="-105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жами</a:t>
            </a:r>
            <a:r>
              <a:rPr lang="ru-RU" sz="1200" spc="-105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 </a:t>
            </a:r>
            <a:r>
              <a:rPr lang="ru-RU" sz="1600" b="1" spc="-145" dirty="0" smtClean="0">
                <a:solidFill>
                  <a:srgbClr val="2E3092"/>
                </a:solidFill>
                <a:latin typeface="Arial"/>
                <a:cs typeface="Arial"/>
              </a:rPr>
              <a:t>371</a:t>
            </a:r>
            <a:r>
              <a:rPr lang="ru-RU" sz="1200" b="1" spc="-145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lang="ru-RU" sz="1200" spc="-105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нафар</a:t>
            </a:r>
            <a:endParaRPr lang="ru-RU" sz="1200" spc="-105" dirty="0">
              <a:solidFill>
                <a:srgbClr val="2E309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49" name="Прямоугольник 148"/>
          <p:cNvSpPr/>
          <p:nvPr/>
        </p:nvSpPr>
        <p:spPr>
          <a:xfrm>
            <a:off x="13519150" y="1580210"/>
            <a:ext cx="3276600" cy="87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5320" algn="ctr">
              <a:lnSpc>
                <a:spcPts val="1340"/>
              </a:lnSpc>
              <a:spcBef>
                <a:spcPts val="5"/>
              </a:spcBef>
            </a:pPr>
            <a:r>
              <a:rPr lang="uz-Cyrl-UZ" sz="1600" b="1" spc="-60" dirty="0" smtClean="0">
                <a:solidFill>
                  <a:srgbClr val="2E3092"/>
                </a:solidFill>
                <a:latin typeface="Arial"/>
                <a:cs typeface="Arial"/>
              </a:rPr>
              <a:t>252</a:t>
            </a:r>
            <a:r>
              <a:rPr lang="uz-Cyrl-UZ" sz="1200" b="1" spc="-60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lang="uz-Cyrl-UZ" sz="1200" spc="-65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таси ёки </a:t>
            </a:r>
            <a:endParaRPr lang="uz-Cyrl-UZ" sz="1200" dirty="0" smtClean="0">
              <a:latin typeface="Microsoft Sans Serif"/>
              <a:cs typeface="Microsoft Sans Serif"/>
            </a:endParaRPr>
          </a:p>
          <a:p>
            <a:pPr marL="623570" algn="ctr"/>
            <a:r>
              <a:rPr lang="uz-Cyrl-UZ" sz="1600" b="1" spc="-60" dirty="0">
                <a:solidFill>
                  <a:srgbClr val="2E3092"/>
                </a:solidFill>
                <a:latin typeface="Arial"/>
                <a:cs typeface="Arial"/>
              </a:rPr>
              <a:t>2</a:t>
            </a:r>
            <a:r>
              <a:rPr lang="uz-Cyrl-UZ" sz="1200" b="1" spc="-6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lang="uz-Cyrl-UZ" sz="1200" spc="-40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млрд.</a:t>
            </a:r>
            <a:r>
              <a:rPr lang="uz-Cyrl-UZ" sz="1200" spc="-20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</a:t>
            </a:r>
            <a:r>
              <a:rPr lang="uz-Cyrl-UZ" sz="1200" spc="-50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сўмдан ортиғи Иссиқхона қуриш ва уруғ кўчатларга ажратилган. </a:t>
            </a:r>
            <a:endParaRPr lang="uz-Cyrl-UZ" sz="1200" dirty="0">
              <a:latin typeface="Microsoft Sans Serif"/>
              <a:cs typeface="Microsoft Sans Serif"/>
            </a:endParaRPr>
          </a:p>
        </p:txBody>
      </p:sp>
      <p:pic>
        <p:nvPicPr>
          <p:cNvPr id="386" name="Picture 8" descr="Эко сад векторный логотип | Премиум векторы"/>
          <p:cNvPicPr>
            <a:picLocks noChangeAspect="1" noChangeArrowheads="1"/>
          </p:cNvPicPr>
          <p:nvPr/>
        </p:nvPicPr>
        <p:blipFill rotWithShape="1"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1" t="8040" r="22531" b="30618"/>
          <a:stretch/>
        </p:blipFill>
        <p:spPr bwMode="auto">
          <a:xfrm>
            <a:off x="13840431" y="1653437"/>
            <a:ext cx="440719" cy="5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xmlns="" id="{D9FAE158-1446-4C7F-A516-B0DAC56C5AA5}"/>
              </a:ext>
            </a:extLst>
          </p:cNvPr>
          <p:cNvSpPr/>
          <p:nvPr/>
        </p:nvSpPr>
        <p:spPr>
          <a:xfrm>
            <a:off x="1174750" y="3890329"/>
            <a:ext cx="1676400" cy="360996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uz-Cyrl-U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Иссиқхоначилик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object 18"/>
          <p:cNvSpPr/>
          <p:nvPr/>
        </p:nvSpPr>
        <p:spPr>
          <a:xfrm>
            <a:off x="2904648" y="3794124"/>
            <a:ext cx="1774268" cy="1589283"/>
          </a:xfrm>
          <a:custGeom>
            <a:avLst/>
            <a:gdLst/>
            <a:ahLst/>
            <a:cxnLst/>
            <a:rect l="l" t="t" r="r" b="b"/>
            <a:pathLst>
              <a:path w="906144" h="1880235">
                <a:moveTo>
                  <a:pt x="895376" y="0"/>
                </a:moveTo>
                <a:lnTo>
                  <a:pt x="895376" y="126410"/>
                </a:lnTo>
              </a:path>
              <a:path w="906144" h="1880235">
                <a:moveTo>
                  <a:pt x="10504" y="0"/>
                </a:moveTo>
                <a:lnTo>
                  <a:pt x="10504" y="126410"/>
                </a:lnTo>
              </a:path>
              <a:path w="906144" h="1880235">
                <a:moveTo>
                  <a:pt x="895376" y="350711"/>
                </a:moveTo>
                <a:lnTo>
                  <a:pt x="895376" y="477122"/>
                </a:lnTo>
              </a:path>
              <a:path w="906144" h="1880235">
                <a:moveTo>
                  <a:pt x="10504" y="350711"/>
                </a:moveTo>
                <a:lnTo>
                  <a:pt x="10504" y="477122"/>
                </a:lnTo>
              </a:path>
              <a:path w="906144" h="1880235">
                <a:moveTo>
                  <a:pt x="895376" y="701427"/>
                </a:moveTo>
                <a:lnTo>
                  <a:pt x="895376" y="827838"/>
                </a:lnTo>
              </a:path>
              <a:path w="906144" h="1880235">
                <a:moveTo>
                  <a:pt x="10504" y="701427"/>
                </a:moveTo>
                <a:lnTo>
                  <a:pt x="10504" y="827838"/>
                </a:lnTo>
              </a:path>
              <a:path w="906144" h="1880235">
                <a:moveTo>
                  <a:pt x="895376" y="1052139"/>
                </a:moveTo>
                <a:lnTo>
                  <a:pt x="895376" y="1178549"/>
                </a:lnTo>
              </a:path>
              <a:path w="906144" h="1880235">
                <a:moveTo>
                  <a:pt x="10504" y="1052139"/>
                </a:moveTo>
                <a:lnTo>
                  <a:pt x="10504" y="1178549"/>
                </a:lnTo>
              </a:path>
              <a:path w="906144" h="1880235">
                <a:moveTo>
                  <a:pt x="895376" y="1402850"/>
                </a:moveTo>
                <a:lnTo>
                  <a:pt x="895376" y="1529261"/>
                </a:lnTo>
              </a:path>
              <a:path w="906144" h="1880235">
                <a:moveTo>
                  <a:pt x="10504" y="1402850"/>
                </a:moveTo>
                <a:lnTo>
                  <a:pt x="10504" y="1529261"/>
                </a:lnTo>
              </a:path>
              <a:path w="906144" h="1880235">
                <a:moveTo>
                  <a:pt x="905885" y="1753566"/>
                </a:moveTo>
                <a:lnTo>
                  <a:pt x="905885" y="1879977"/>
                </a:lnTo>
              </a:path>
              <a:path w="906144" h="1880235">
                <a:moveTo>
                  <a:pt x="0" y="1753566"/>
                </a:moveTo>
                <a:lnTo>
                  <a:pt x="0" y="1879977"/>
                </a:lnTo>
              </a:path>
            </a:pathLst>
          </a:custGeom>
          <a:ln w="9525">
            <a:solidFill>
              <a:srgbClr val="C4C4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27"/>
          <p:cNvSpPr txBox="1"/>
          <p:nvPr/>
        </p:nvSpPr>
        <p:spPr>
          <a:xfrm>
            <a:off x="2927350" y="2955925"/>
            <a:ext cx="1676400" cy="66043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52069" algn="ctr">
              <a:lnSpc>
                <a:spcPct val="100000"/>
              </a:lnSpc>
              <a:spcBef>
                <a:spcPts val="530"/>
              </a:spcBef>
            </a:pPr>
            <a:r>
              <a:rPr lang="uz-Cyrl-UZ" sz="1050" b="1" dirty="0" smtClean="0">
                <a:solidFill>
                  <a:srgbClr val="4E4E4D"/>
                </a:solidFill>
                <a:latin typeface="Calibri"/>
                <a:cs typeface="Calibri"/>
              </a:rPr>
              <a:t>Томорқадан даромад олувчи хонадонлар </a:t>
            </a:r>
            <a:r>
              <a:rPr sz="14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 </a:t>
            </a:r>
            <a:r>
              <a:rPr lang="uz-Cyrl-UZ" sz="14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   </a:t>
            </a:r>
            <a:r>
              <a:rPr lang="ru-RU" sz="14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604 та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489" name="Picture 2" descr="Парник, одиночный значок в стиле плана Парник, сеть иллюстрации запаса  символа вектора Иллюстрация вектора - иллюстрации насчитывающей план,  символ: 99924764"/>
          <p:cNvPicPr>
            <a:picLocks noChangeAspect="1" noChangeArrowheads="1"/>
          </p:cNvPicPr>
          <p:nvPr/>
        </p:nvPicPr>
        <p:blipFill rotWithShape="1"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t="16935" r="6341" b="20706"/>
          <a:stretch/>
        </p:blipFill>
        <p:spPr bwMode="auto">
          <a:xfrm>
            <a:off x="565149" y="3717925"/>
            <a:ext cx="60117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xmlns="" id="{D9FAE158-1446-4C7F-A516-B0DAC56C5AA5}"/>
              </a:ext>
            </a:extLst>
          </p:cNvPr>
          <p:cNvSpPr/>
          <p:nvPr/>
        </p:nvSpPr>
        <p:spPr>
          <a:xfrm>
            <a:off x="1174750" y="4479925"/>
            <a:ext cx="1676400" cy="360996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uz-Cyrl-U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Дуга шаклдаги (плёнка остида экиш)</a:t>
            </a:r>
            <a:endParaRPr lang="ru-R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" name="Прямоугольник 492">
            <a:extLst>
              <a:ext uri="{FF2B5EF4-FFF2-40B4-BE49-F238E27FC236}">
                <a16:creationId xmlns:a16="http://schemas.microsoft.com/office/drawing/2014/main" xmlns="" id="{D9FAE158-1446-4C7F-A516-B0DAC56C5AA5}"/>
              </a:ext>
            </a:extLst>
          </p:cNvPr>
          <p:cNvSpPr/>
          <p:nvPr/>
        </p:nvSpPr>
        <p:spPr>
          <a:xfrm>
            <a:off x="1174750" y="5490529"/>
            <a:ext cx="1676400" cy="360996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uz-Cyrl-U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Боғдорчиликда 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xmlns="" id="{D9FAE158-1446-4C7F-A516-B0DAC56C5AA5}"/>
              </a:ext>
            </a:extLst>
          </p:cNvPr>
          <p:cNvSpPr/>
          <p:nvPr/>
        </p:nvSpPr>
        <p:spPr>
          <a:xfrm>
            <a:off x="1174750" y="5013325"/>
            <a:ext cx="1676400" cy="360996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uz-Cyrl-U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Томорқа очиқ майдонида </a:t>
            </a:r>
            <a:endParaRPr lang="ru-R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0" name="Picture 2" descr="Парник &quot;Для огорода&quot; 8м (ПВХ дуги 2,5м - 9шт, ук.мат №40, ширина 2,1м,  длина 10м) - Купить в Нижнем Новгороде и РФ"/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0" y="4251325"/>
            <a:ext cx="5725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5" name="Picture 8" descr="Эко сад векторный логотип | Премиум векторы"/>
          <p:cNvPicPr>
            <a:picLocks noChangeAspect="1" noChangeArrowheads="1"/>
          </p:cNvPicPr>
          <p:nvPr/>
        </p:nvPicPr>
        <p:blipFill rotWithShape="1"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1" t="8040" r="22531" b="30618"/>
          <a:stretch/>
        </p:blipFill>
        <p:spPr bwMode="auto">
          <a:xfrm>
            <a:off x="641350" y="4988670"/>
            <a:ext cx="381000" cy="40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6" descr="Daraxt chizish (100 ta rasm)"/>
          <p:cNvPicPr>
            <a:picLocks noChangeAspect="1" noChangeArrowheads="1"/>
          </p:cNvPicPr>
          <p:nvPr/>
        </p:nvPicPr>
        <p:blipFill rotWithShape="1"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" t="7339" r="5210"/>
          <a:stretch/>
        </p:blipFill>
        <p:spPr bwMode="auto">
          <a:xfrm>
            <a:off x="641350" y="5509229"/>
            <a:ext cx="381000" cy="41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6" name="TextBox 495">
            <a:extLst>
              <a:ext uri="{FF2B5EF4-FFF2-40B4-BE49-F238E27FC236}">
                <a16:creationId xmlns:a16="http://schemas.microsoft.com/office/drawing/2014/main" xmlns="" id="{0A0C54B2-E19E-2F89-E634-76D77F9FA744}"/>
              </a:ext>
            </a:extLst>
          </p:cNvPr>
          <p:cNvSpPr txBox="1"/>
          <p:nvPr/>
        </p:nvSpPr>
        <p:spPr>
          <a:xfrm>
            <a:off x="3308350" y="3948412"/>
            <a:ext cx="8382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uz-Cyrl-UZ" sz="15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311  та</a:t>
            </a:r>
            <a:endParaRPr lang="en-US" sz="1500" b="1" dirty="0">
              <a:latin typeface="Eras Bold ITC" panose="020B0907030504020204" pitchFamily="34" charset="0"/>
              <a:cs typeface="Arial MT"/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xmlns="" id="{0A0C54B2-E19E-2F89-E634-76D77F9FA744}"/>
              </a:ext>
            </a:extLst>
          </p:cNvPr>
          <p:cNvSpPr txBox="1"/>
          <p:nvPr/>
        </p:nvSpPr>
        <p:spPr>
          <a:xfrm>
            <a:off x="3308350" y="4537760"/>
            <a:ext cx="8382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uz-Cyrl-UZ" sz="15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117  та</a:t>
            </a:r>
            <a:endParaRPr lang="en-US" sz="1500" b="1" dirty="0">
              <a:latin typeface="Eras Bold ITC" panose="020B0907030504020204" pitchFamily="34" charset="0"/>
              <a:cs typeface="Arial MT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xmlns="" id="{0A0C54B2-E19E-2F89-E634-76D77F9FA744}"/>
              </a:ext>
            </a:extLst>
          </p:cNvPr>
          <p:cNvSpPr txBox="1"/>
          <p:nvPr/>
        </p:nvSpPr>
        <p:spPr>
          <a:xfrm>
            <a:off x="3308350" y="4994960"/>
            <a:ext cx="8382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uz-Cyrl-UZ" sz="15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123  та</a:t>
            </a:r>
            <a:endParaRPr lang="en-US" sz="1500" b="1" dirty="0">
              <a:latin typeface="Eras Bold ITC" panose="020B0907030504020204" pitchFamily="34" charset="0"/>
              <a:cs typeface="Arial MT"/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xmlns="" id="{0A0C54B2-E19E-2F89-E634-76D77F9FA744}"/>
              </a:ext>
            </a:extLst>
          </p:cNvPr>
          <p:cNvSpPr txBox="1"/>
          <p:nvPr/>
        </p:nvSpPr>
        <p:spPr>
          <a:xfrm>
            <a:off x="3308350" y="5470525"/>
            <a:ext cx="8382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uz-Cyrl-UZ" sz="15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53  та</a:t>
            </a:r>
            <a:endParaRPr lang="en-US" sz="1500" b="1" dirty="0">
              <a:latin typeface="Eras Bold ITC" panose="020B0907030504020204" pitchFamily="34" charset="0"/>
              <a:cs typeface="Arial MT"/>
            </a:endParaRPr>
          </a:p>
        </p:txBody>
      </p:sp>
      <p:sp>
        <p:nvSpPr>
          <p:cNvPr id="501" name="object 27"/>
          <p:cNvSpPr txBox="1"/>
          <p:nvPr/>
        </p:nvSpPr>
        <p:spPr>
          <a:xfrm>
            <a:off x="4679950" y="3108325"/>
            <a:ext cx="1752600" cy="4834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52069" algn="ctr">
              <a:lnSpc>
                <a:spcPct val="100000"/>
              </a:lnSpc>
              <a:spcBef>
                <a:spcPts val="530"/>
              </a:spcBef>
            </a:pPr>
            <a:r>
              <a:rPr lang="uz-Cyrl-UZ" sz="1200" b="1" dirty="0" smtClean="0">
                <a:solidFill>
                  <a:srgbClr val="4E4E4D"/>
                </a:solidFill>
                <a:latin typeface="Calibri"/>
                <a:cs typeface="Calibri"/>
              </a:rPr>
              <a:t>Фойдаланилаётган экин майдон </a:t>
            </a:r>
            <a:r>
              <a:rPr lang="uz-Cyrl-UZ" sz="15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27,4</a:t>
            </a:r>
            <a:r>
              <a:rPr lang="uz-Cyrl-UZ" sz="12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 га</a:t>
            </a:r>
            <a:endParaRPr sz="1200" b="1" spc="5" dirty="0">
              <a:solidFill>
                <a:srgbClr val="313130"/>
              </a:solidFill>
              <a:latin typeface="Arial MT"/>
              <a:cs typeface="Arial MT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xmlns="" id="{0A0C54B2-E19E-2F89-E634-76D77F9FA744}"/>
              </a:ext>
            </a:extLst>
          </p:cNvPr>
          <p:cNvSpPr txBox="1"/>
          <p:nvPr/>
        </p:nvSpPr>
        <p:spPr>
          <a:xfrm>
            <a:off x="5137150" y="3928160"/>
            <a:ext cx="9144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uz-Cyrl-UZ" sz="15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12,4  га</a:t>
            </a:r>
            <a:endParaRPr lang="en-US" sz="1500" b="1" dirty="0">
              <a:latin typeface="Eras Bold ITC" panose="020B0907030504020204" pitchFamily="34" charset="0"/>
              <a:cs typeface="Arial MT"/>
            </a:endParaRPr>
          </a:p>
        </p:txBody>
      </p:sp>
      <p:sp>
        <p:nvSpPr>
          <p:cNvPr id="507" name="object 16"/>
          <p:cNvSpPr/>
          <p:nvPr/>
        </p:nvSpPr>
        <p:spPr>
          <a:xfrm>
            <a:off x="641350" y="3013981"/>
            <a:ext cx="2209800" cy="649048"/>
          </a:xfrm>
          <a:custGeom>
            <a:avLst/>
            <a:gdLst/>
            <a:ahLst/>
            <a:cxnLst/>
            <a:rect l="l" t="t" r="r" b="b"/>
            <a:pathLst>
              <a:path w="758825" h="379730">
                <a:moveTo>
                  <a:pt x="682617" y="0"/>
                </a:moveTo>
                <a:lnTo>
                  <a:pt x="75848" y="0"/>
                </a:lnTo>
                <a:lnTo>
                  <a:pt x="46396" y="5984"/>
                </a:lnTo>
                <a:lnTo>
                  <a:pt x="22279" y="22280"/>
                </a:lnTo>
                <a:lnTo>
                  <a:pt x="5984" y="46397"/>
                </a:lnTo>
                <a:lnTo>
                  <a:pt x="0" y="75845"/>
                </a:lnTo>
                <a:lnTo>
                  <a:pt x="0" y="303386"/>
                </a:lnTo>
                <a:lnTo>
                  <a:pt x="5984" y="332835"/>
                </a:lnTo>
                <a:lnTo>
                  <a:pt x="22279" y="356951"/>
                </a:lnTo>
                <a:lnTo>
                  <a:pt x="46396" y="373247"/>
                </a:lnTo>
                <a:lnTo>
                  <a:pt x="75848" y="379232"/>
                </a:lnTo>
                <a:lnTo>
                  <a:pt x="682617" y="379232"/>
                </a:lnTo>
                <a:lnTo>
                  <a:pt x="712067" y="373247"/>
                </a:lnTo>
                <a:lnTo>
                  <a:pt x="736184" y="356951"/>
                </a:lnTo>
                <a:lnTo>
                  <a:pt x="752478" y="332835"/>
                </a:lnTo>
                <a:lnTo>
                  <a:pt x="758463" y="303386"/>
                </a:lnTo>
                <a:lnTo>
                  <a:pt x="758463" y="75845"/>
                </a:lnTo>
                <a:lnTo>
                  <a:pt x="752478" y="46397"/>
                </a:lnTo>
                <a:lnTo>
                  <a:pt x="736184" y="22280"/>
                </a:lnTo>
                <a:lnTo>
                  <a:pt x="712067" y="5984"/>
                </a:lnTo>
                <a:lnTo>
                  <a:pt x="682617" y="0"/>
                </a:lnTo>
                <a:close/>
              </a:path>
            </a:pathLst>
          </a:custGeom>
          <a:ln w="12701">
            <a:solidFill>
              <a:srgbClr val="1BC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27"/>
          <p:cNvSpPr txBox="1"/>
          <p:nvPr/>
        </p:nvSpPr>
        <p:spPr>
          <a:xfrm>
            <a:off x="641350" y="2984953"/>
            <a:ext cx="2281144" cy="59118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52069" algn="ctr">
              <a:lnSpc>
                <a:spcPct val="100000"/>
              </a:lnSpc>
              <a:spcBef>
                <a:spcPts val="530"/>
              </a:spcBef>
            </a:pPr>
            <a:r>
              <a:rPr lang="uz-Cyrl-UZ" sz="1700" b="1" dirty="0" smtClean="0">
                <a:solidFill>
                  <a:srgbClr val="4E4E4D"/>
                </a:solidFill>
                <a:latin typeface="Calibri"/>
                <a:cs typeface="Calibri"/>
              </a:rPr>
              <a:t>Томорқачилик йўналишлар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xmlns="" id="{0A0C54B2-E19E-2F89-E634-76D77F9FA744}"/>
              </a:ext>
            </a:extLst>
          </p:cNvPr>
          <p:cNvSpPr txBox="1"/>
          <p:nvPr/>
        </p:nvSpPr>
        <p:spPr>
          <a:xfrm>
            <a:off x="5137150" y="4479925"/>
            <a:ext cx="8382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uz-Cyrl-UZ" sz="15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5,8  га</a:t>
            </a:r>
            <a:endParaRPr lang="en-US" sz="1500" b="1" dirty="0">
              <a:latin typeface="Eras Bold ITC" panose="020B0907030504020204" pitchFamily="34" charset="0"/>
              <a:cs typeface="Arial MT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xmlns="" id="{0A0C54B2-E19E-2F89-E634-76D77F9FA744}"/>
              </a:ext>
            </a:extLst>
          </p:cNvPr>
          <p:cNvSpPr txBox="1"/>
          <p:nvPr/>
        </p:nvSpPr>
        <p:spPr>
          <a:xfrm>
            <a:off x="5137150" y="4994960"/>
            <a:ext cx="8382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uz-Cyrl-UZ" sz="15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6,9  га</a:t>
            </a:r>
            <a:endParaRPr lang="en-US" sz="1500" b="1" dirty="0">
              <a:latin typeface="Eras Bold ITC" panose="020B0907030504020204" pitchFamily="34" charset="0"/>
              <a:cs typeface="Arial MT"/>
            </a:endParaRP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xmlns="" id="{0A0C54B2-E19E-2F89-E634-76D77F9FA744}"/>
              </a:ext>
            </a:extLst>
          </p:cNvPr>
          <p:cNvSpPr txBox="1"/>
          <p:nvPr/>
        </p:nvSpPr>
        <p:spPr>
          <a:xfrm>
            <a:off x="5137150" y="5452160"/>
            <a:ext cx="8382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uz-Cyrl-UZ" sz="1500" b="1" spc="5" dirty="0">
                <a:solidFill>
                  <a:srgbClr val="313130"/>
                </a:solidFill>
                <a:latin typeface="Arial MT"/>
                <a:cs typeface="Arial MT"/>
              </a:rPr>
              <a:t>2</a:t>
            </a:r>
            <a:r>
              <a:rPr lang="uz-Cyrl-UZ" sz="1500" b="1" spc="5" dirty="0" smtClean="0">
                <a:solidFill>
                  <a:srgbClr val="313130"/>
                </a:solidFill>
                <a:latin typeface="Arial MT"/>
                <a:cs typeface="Arial MT"/>
              </a:rPr>
              <a:t>,3  га</a:t>
            </a:r>
            <a:endParaRPr lang="en-US" sz="1500" b="1" dirty="0">
              <a:latin typeface="Eras Bold ITC" panose="020B0907030504020204" pitchFamily="34" charset="0"/>
              <a:cs typeface="Arial MT"/>
            </a:endParaRPr>
          </a:p>
        </p:txBody>
      </p:sp>
      <p:sp>
        <p:nvSpPr>
          <p:cNvPr id="512" name="object 16"/>
          <p:cNvSpPr/>
          <p:nvPr/>
        </p:nvSpPr>
        <p:spPr>
          <a:xfrm>
            <a:off x="4679950" y="3032125"/>
            <a:ext cx="1683636" cy="649048"/>
          </a:xfrm>
          <a:custGeom>
            <a:avLst/>
            <a:gdLst/>
            <a:ahLst/>
            <a:cxnLst/>
            <a:rect l="l" t="t" r="r" b="b"/>
            <a:pathLst>
              <a:path w="758825" h="379730">
                <a:moveTo>
                  <a:pt x="682617" y="0"/>
                </a:moveTo>
                <a:lnTo>
                  <a:pt x="75848" y="0"/>
                </a:lnTo>
                <a:lnTo>
                  <a:pt x="46396" y="5984"/>
                </a:lnTo>
                <a:lnTo>
                  <a:pt x="22279" y="22280"/>
                </a:lnTo>
                <a:lnTo>
                  <a:pt x="5984" y="46397"/>
                </a:lnTo>
                <a:lnTo>
                  <a:pt x="0" y="75845"/>
                </a:lnTo>
                <a:lnTo>
                  <a:pt x="0" y="303386"/>
                </a:lnTo>
                <a:lnTo>
                  <a:pt x="5984" y="332835"/>
                </a:lnTo>
                <a:lnTo>
                  <a:pt x="22279" y="356951"/>
                </a:lnTo>
                <a:lnTo>
                  <a:pt x="46396" y="373247"/>
                </a:lnTo>
                <a:lnTo>
                  <a:pt x="75848" y="379232"/>
                </a:lnTo>
                <a:lnTo>
                  <a:pt x="682617" y="379232"/>
                </a:lnTo>
                <a:lnTo>
                  <a:pt x="712067" y="373247"/>
                </a:lnTo>
                <a:lnTo>
                  <a:pt x="736184" y="356951"/>
                </a:lnTo>
                <a:lnTo>
                  <a:pt x="752478" y="332835"/>
                </a:lnTo>
                <a:lnTo>
                  <a:pt x="758463" y="303386"/>
                </a:lnTo>
                <a:lnTo>
                  <a:pt x="758463" y="75845"/>
                </a:lnTo>
                <a:lnTo>
                  <a:pt x="752478" y="46397"/>
                </a:lnTo>
                <a:lnTo>
                  <a:pt x="736184" y="22280"/>
                </a:lnTo>
                <a:lnTo>
                  <a:pt x="712067" y="5984"/>
                </a:lnTo>
                <a:lnTo>
                  <a:pt x="682617" y="0"/>
                </a:lnTo>
                <a:close/>
              </a:path>
            </a:pathLst>
          </a:custGeom>
          <a:ln w="12701">
            <a:solidFill>
              <a:srgbClr val="1BC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3"/>
          <p:cNvSpPr/>
          <p:nvPr/>
        </p:nvSpPr>
        <p:spPr>
          <a:xfrm>
            <a:off x="565150" y="2879725"/>
            <a:ext cx="6019800" cy="3124200"/>
          </a:xfrm>
          <a:custGeom>
            <a:avLst/>
            <a:gdLst/>
            <a:ahLst/>
            <a:cxnLst/>
            <a:rect l="l" t="t" r="r" b="b"/>
            <a:pathLst>
              <a:path w="4055110" h="3401060">
                <a:moveTo>
                  <a:pt x="126705" y="0"/>
                </a:moveTo>
                <a:lnTo>
                  <a:pt x="3928017" y="0"/>
                </a:lnTo>
                <a:lnTo>
                  <a:pt x="3977214" y="7990"/>
                </a:lnTo>
                <a:lnTo>
                  <a:pt x="4017503" y="29734"/>
                </a:lnTo>
                <a:lnTo>
                  <a:pt x="4044724" y="61891"/>
                </a:lnTo>
                <a:lnTo>
                  <a:pt x="4054722" y="101123"/>
                </a:lnTo>
                <a:lnTo>
                  <a:pt x="4054722" y="3299312"/>
                </a:lnTo>
                <a:lnTo>
                  <a:pt x="4044710" y="3338543"/>
                </a:lnTo>
                <a:lnTo>
                  <a:pt x="4017464" y="3370701"/>
                </a:lnTo>
                <a:lnTo>
                  <a:pt x="3977170" y="3392446"/>
                </a:lnTo>
                <a:lnTo>
                  <a:pt x="3928017" y="3400437"/>
                </a:lnTo>
                <a:lnTo>
                  <a:pt x="126705" y="3400437"/>
                </a:lnTo>
                <a:lnTo>
                  <a:pt x="77551" y="3392458"/>
                </a:lnTo>
                <a:lnTo>
                  <a:pt x="37258" y="3370733"/>
                </a:lnTo>
                <a:lnTo>
                  <a:pt x="10012" y="3338578"/>
                </a:lnTo>
                <a:lnTo>
                  <a:pt x="0" y="3299312"/>
                </a:lnTo>
                <a:lnTo>
                  <a:pt x="0" y="101123"/>
                </a:lnTo>
                <a:lnTo>
                  <a:pt x="9998" y="61858"/>
                </a:lnTo>
                <a:lnTo>
                  <a:pt x="37220" y="29704"/>
                </a:lnTo>
                <a:lnTo>
                  <a:pt x="77509" y="7979"/>
                </a:lnTo>
                <a:lnTo>
                  <a:pt x="126705" y="0"/>
                </a:lnTo>
                <a:close/>
              </a:path>
            </a:pathLst>
          </a:custGeom>
          <a:noFill/>
          <a:ln w="19051">
            <a:solidFill>
              <a:srgbClr val="D2D3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4" name="object 101"/>
          <p:cNvGrpSpPr/>
          <p:nvPr/>
        </p:nvGrpSpPr>
        <p:grpSpPr>
          <a:xfrm>
            <a:off x="488950" y="2372612"/>
            <a:ext cx="6019800" cy="353060"/>
            <a:chOff x="564135" y="7940869"/>
            <a:chExt cx="16254730" cy="353060"/>
          </a:xfrm>
        </p:grpSpPr>
        <p:sp>
          <p:nvSpPr>
            <p:cNvPr id="515" name="object 102"/>
            <p:cNvSpPr/>
            <p:nvPr/>
          </p:nvSpPr>
          <p:spPr>
            <a:xfrm>
              <a:off x="570485" y="7947219"/>
              <a:ext cx="16242030" cy="340360"/>
            </a:xfrm>
            <a:custGeom>
              <a:avLst/>
              <a:gdLst/>
              <a:ahLst/>
              <a:cxnLst/>
              <a:rect l="l" t="t" r="r" b="b"/>
              <a:pathLst>
                <a:path w="16242030" h="340359">
                  <a:moveTo>
                    <a:pt x="151270" y="2142"/>
                  </a:moveTo>
                  <a:lnTo>
                    <a:pt x="93601" y="25211"/>
                  </a:lnTo>
                  <a:lnTo>
                    <a:pt x="52023" y="64751"/>
                  </a:lnTo>
                  <a:lnTo>
                    <a:pt x="24152" y="109541"/>
                  </a:lnTo>
                  <a:lnTo>
                    <a:pt x="7606" y="148359"/>
                  </a:lnTo>
                  <a:lnTo>
                    <a:pt x="0" y="169984"/>
                  </a:lnTo>
                  <a:lnTo>
                    <a:pt x="7855" y="191032"/>
                  </a:lnTo>
                  <a:lnTo>
                    <a:pt x="24793" y="228837"/>
                  </a:lnTo>
                  <a:lnTo>
                    <a:pt x="52434" y="272800"/>
                  </a:lnTo>
                  <a:lnTo>
                    <a:pt x="92399" y="312318"/>
                  </a:lnTo>
                  <a:lnTo>
                    <a:pt x="146310" y="336791"/>
                  </a:lnTo>
                  <a:lnTo>
                    <a:pt x="177346" y="340099"/>
                  </a:lnTo>
                  <a:lnTo>
                    <a:pt x="16064391" y="340099"/>
                  </a:lnTo>
                  <a:lnTo>
                    <a:pt x="16148140" y="314888"/>
                  </a:lnTo>
                  <a:lnTo>
                    <a:pt x="16189722" y="275347"/>
                  </a:lnTo>
                  <a:lnTo>
                    <a:pt x="16217592" y="230559"/>
                  </a:lnTo>
                  <a:lnTo>
                    <a:pt x="16234134" y="191743"/>
                  </a:lnTo>
                  <a:lnTo>
                    <a:pt x="16241734" y="170121"/>
                  </a:lnTo>
                  <a:lnTo>
                    <a:pt x="16233877" y="149074"/>
                  </a:lnTo>
                  <a:lnTo>
                    <a:pt x="16216940" y="111267"/>
                  </a:lnTo>
                  <a:lnTo>
                    <a:pt x="16189300" y="67303"/>
                  </a:lnTo>
                  <a:lnTo>
                    <a:pt x="16149334" y="27785"/>
                  </a:lnTo>
                  <a:lnTo>
                    <a:pt x="16095419" y="3315"/>
                  </a:lnTo>
                  <a:lnTo>
                    <a:pt x="16064391" y="0"/>
                  </a:lnTo>
                  <a:lnTo>
                    <a:pt x="177346" y="0"/>
                  </a:lnTo>
                  <a:lnTo>
                    <a:pt x="170242" y="50"/>
                  </a:lnTo>
                  <a:lnTo>
                    <a:pt x="163537" y="421"/>
                  </a:lnTo>
                  <a:lnTo>
                    <a:pt x="157218" y="1117"/>
                  </a:lnTo>
                  <a:lnTo>
                    <a:pt x="151270" y="2142"/>
                  </a:lnTo>
                  <a:close/>
                </a:path>
              </a:pathLst>
            </a:custGeom>
            <a:ln w="12701">
              <a:solidFill>
                <a:srgbClr val="198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103"/>
            <p:cNvSpPr/>
            <p:nvPr/>
          </p:nvSpPr>
          <p:spPr>
            <a:xfrm>
              <a:off x="608109" y="7977700"/>
              <a:ext cx="465455" cy="279400"/>
            </a:xfrm>
            <a:custGeom>
              <a:avLst/>
              <a:gdLst/>
              <a:ahLst/>
              <a:cxnLst/>
              <a:rect l="l" t="t" r="r" b="b"/>
              <a:pathLst>
                <a:path w="465455" h="279400">
                  <a:moveTo>
                    <a:pt x="332952" y="0"/>
                  </a:moveTo>
                  <a:lnTo>
                    <a:pt x="323448" y="147"/>
                  </a:lnTo>
                  <a:lnTo>
                    <a:pt x="134103" y="21"/>
                  </a:lnTo>
                  <a:lnTo>
                    <a:pt x="127187" y="600"/>
                  </a:lnTo>
                  <a:lnTo>
                    <a:pt x="65442" y="28014"/>
                  </a:lnTo>
                  <a:lnTo>
                    <a:pt x="29222" y="71635"/>
                  </a:lnTo>
                  <a:lnTo>
                    <a:pt x="8649" y="114792"/>
                  </a:lnTo>
                  <a:lnTo>
                    <a:pt x="0" y="139514"/>
                  </a:lnTo>
                  <a:lnTo>
                    <a:pt x="8942" y="163571"/>
                  </a:lnTo>
                  <a:lnTo>
                    <a:pt x="29745" y="205704"/>
                  </a:lnTo>
                  <a:lnTo>
                    <a:pt x="64943" y="248933"/>
                  </a:lnTo>
                  <a:lnTo>
                    <a:pt x="117071" y="276282"/>
                  </a:lnTo>
                  <a:lnTo>
                    <a:pt x="132382" y="279137"/>
                  </a:lnTo>
                  <a:lnTo>
                    <a:pt x="141897" y="278996"/>
                  </a:lnTo>
                  <a:lnTo>
                    <a:pt x="331235" y="279115"/>
                  </a:lnTo>
                  <a:lnTo>
                    <a:pt x="399906" y="251122"/>
                  </a:lnTo>
                  <a:lnTo>
                    <a:pt x="436128" y="207502"/>
                  </a:lnTo>
                  <a:lnTo>
                    <a:pt x="456698" y="164348"/>
                  </a:lnTo>
                  <a:lnTo>
                    <a:pt x="465341" y="139628"/>
                  </a:lnTo>
                  <a:lnTo>
                    <a:pt x="456401" y="115571"/>
                  </a:lnTo>
                  <a:lnTo>
                    <a:pt x="435599" y="73439"/>
                  </a:lnTo>
                  <a:lnTo>
                    <a:pt x="400402" y="30211"/>
                  </a:lnTo>
                  <a:lnTo>
                    <a:pt x="348274" y="2865"/>
                  </a:lnTo>
                  <a:lnTo>
                    <a:pt x="341185" y="859"/>
                  </a:lnTo>
                  <a:lnTo>
                    <a:pt x="332952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7" name="object 10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29763" y="8009718"/>
              <a:ext cx="222036" cy="215099"/>
            </a:xfrm>
            <a:prstGeom prst="rect">
              <a:avLst/>
            </a:prstGeom>
          </p:spPr>
        </p:pic>
      </p:grpSp>
      <p:grpSp>
        <p:nvGrpSpPr>
          <p:cNvPr id="518" name="object 101"/>
          <p:cNvGrpSpPr/>
          <p:nvPr/>
        </p:nvGrpSpPr>
        <p:grpSpPr>
          <a:xfrm>
            <a:off x="6584950" y="2346325"/>
            <a:ext cx="10439400" cy="381000"/>
            <a:chOff x="564135" y="7940869"/>
            <a:chExt cx="16254730" cy="353060"/>
          </a:xfrm>
        </p:grpSpPr>
        <p:sp>
          <p:nvSpPr>
            <p:cNvPr id="519" name="object 102"/>
            <p:cNvSpPr/>
            <p:nvPr/>
          </p:nvSpPr>
          <p:spPr>
            <a:xfrm>
              <a:off x="570485" y="7947219"/>
              <a:ext cx="16242030" cy="340360"/>
            </a:xfrm>
            <a:custGeom>
              <a:avLst/>
              <a:gdLst/>
              <a:ahLst/>
              <a:cxnLst/>
              <a:rect l="l" t="t" r="r" b="b"/>
              <a:pathLst>
                <a:path w="16242030" h="340359">
                  <a:moveTo>
                    <a:pt x="151270" y="2142"/>
                  </a:moveTo>
                  <a:lnTo>
                    <a:pt x="93601" y="25211"/>
                  </a:lnTo>
                  <a:lnTo>
                    <a:pt x="52023" y="64751"/>
                  </a:lnTo>
                  <a:lnTo>
                    <a:pt x="24152" y="109541"/>
                  </a:lnTo>
                  <a:lnTo>
                    <a:pt x="7606" y="148359"/>
                  </a:lnTo>
                  <a:lnTo>
                    <a:pt x="0" y="169984"/>
                  </a:lnTo>
                  <a:lnTo>
                    <a:pt x="7855" y="191032"/>
                  </a:lnTo>
                  <a:lnTo>
                    <a:pt x="24793" y="228837"/>
                  </a:lnTo>
                  <a:lnTo>
                    <a:pt x="52434" y="272800"/>
                  </a:lnTo>
                  <a:lnTo>
                    <a:pt x="92399" y="312318"/>
                  </a:lnTo>
                  <a:lnTo>
                    <a:pt x="146310" y="336791"/>
                  </a:lnTo>
                  <a:lnTo>
                    <a:pt x="177346" y="340099"/>
                  </a:lnTo>
                  <a:lnTo>
                    <a:pt x="16064391" y="340099"/>
                  </a:lnTo>
                  <a:lnTo>
                    <a:pt x="16148140" y="314888"/>
                  </a:lnTo>
                  <a:lnTo>
                    <a:pt x="16189722" y="275347"/>
                  </a:lnTo>
                  <a:lnTo>
                    <a:pt x="16217592" y="230559"/>
                  </a:lnTo>
                  <a:lnTo>
                    <a:pt x="16234134" y="191743"/>
                  </a:lnTo>
                  <a:lnTo>
                    <a:pt x="16241734" y="170121"/>
                  </a:lnTo>
                  <a:lnTo>
                    <a:pt x="16233877" y="149074"/>
                  </a:lnTo>
                  <a:lnTo>
                    <a:pt x="16216940" y="111267"/>
                  </a:lnTo>
                  <a:lnTo>
                    <a:pt x="16189300" y="67303"/>
                  </a:lnTo>
                  <a:lnTo>
                    <a:pt x="16149334" y="27785"/>
                  </a:lnTo>
                  <a:lnTo>
                    <a:pt x="16095419" y="3315"/>
                  </a:lnTo>
                  <a:lnTo>
                    <a:pt x="16064391" y="0"/>
                  </a:lnTo>
                  <a:lnTo>
                    <a:pt x="177346" y="0"/>
                  </a:lnTo>
                  <a:lnTo>
                    <a:pt x="170242" y="50"/>
                  </a:lnTo>
                  <a:lnTo>
                    <a:pt x="163537" y="421"/>
                  </a:lnTo>
                  <a:lnTo>
                    <a:pt x="157218" y="1117"/>
                  </a:lnTo>
                  <a:lnTo>
                    <a:pt x="151270" y="2142"/>
                  </a:lnTo>
                  <a:close/>
                </a:path>
              </a:pathLst>
            </a:custGeom>
            <a:ln w="12701">
              <a:solidFill>
                <a:srgbClr val="198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103"/>
            <p:cNvSpPr/>
            <p:nvPr/>
          </p:nvSpPr>
          <p:spPr>
            <a:xfrm>
              <a:off x="608109" y="7977700"/>
              <a:ext cx="465455" cy="279400"/>
            </a:xfrm>
            <a:custGeom>
              <a:avLst/>
              <a:gdLst/>
              <a:ahLst/>
              <a:cxnLst/>
              <a:rect l="l" t="t" r="r" b="b"/>
              <a:pathLst>
                <a:path w="465455" h="279400">
                  <a:moveTo>
                    <a:pt x="332952" y="0"/>
                  </a:moveTo>
                  <a:lnTo>
                    <a:pt x="323448" y="147"/>
                  </a:lnTo>
                  <a:lnTo>
                    <a:pt x="134103" y="21"/>
                  </a:lnTo>
                  <a:lnTo>
                    <a:pt x="127187" y="600"/>
                  </a:lnTo>
                  <a:lnTo>
                    <a:pt x="65442" y="28014"/>
                  </a:lnTo>
                  <a:lnTo>
                    <a:pt x="29222" y="71635"/>
                  </a:lnTo>
                  <a:lnTo>
                    <a:pt x="8649" y="114792"/>
                  </a:lnTo>
                  <a:lnTo>
                    <a:pt x="0" y="139514"/>
                  </a:lnTo>
                  <a:lnTo>
                    <a:pt x="8942" y="163571"/>
                  </a:lnTo>
                  <a:lnTo>
                    <a:pt x="29745" y="205704"/>
                  </a:lnTo>
                  <a:lnTo>
                    <a:pt x="64943" y="248933"/>
                  </a:lnTo>
                  <a:lnTo>
                    <a:pt x="117071" y="276282"/>
                  </a:lnTo>
                  <a:lnTo>
                    <a:pt x="132382" y="279137"/>
                  </a:lnTo>
                  <a:lnTo>
                    <a:pt x="141897" y="278996"/>
                  </a:lnTo>
                  <a:lnTo>
                    <a:pt x="331235" y="279115"/>
                  </a:lnTo>
                  <a:lnTo>
                    <a:pt x="399906" y="251122"/>
                  </a:lnTo>
                  <a:lnTo>
                    <a:pt x="436128" y="207502"/>
                  </a:lnTo>
                  <a:lnTo>
                    <a:pt x="456698" y="164348"/>
                  </a:lnTo>
                  <a:lnTo>
                    <a:pt x="465341" y="139628"/>
                  </a:lnTo>
                  <a:lnTo>
                    <a:pt x="456401" y="115571"/>
                  </a:lnTo>
                  <a:lnTo>
                    <a:pt x="435599" y="73439"/>
                  </a:lnTo>
                  <a:lnTo>
                    <a:pt x="400402" y="30211"/>
                  </a:lnTo>
                  <a:lnTo>
                    <a:pt x="348274" y="2865"/>
                  </a:lnTo>
                  <a:lnTo>
                    <a:pt x="341185" y="859"/>
                  </a:lnTo>
                  <a:lnTo>
                    <a:pt x="332952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1" name="object 10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29763" y="8009718"/>
              <a:ext cx="222036" cy="215099"/>
            </a:xfrm>
            <a:prstGeom prst="rect">
              <a:avLst/>
            </a:prstGeom>
          </p:spPr>
        </p:pic>
      </p:grpSp>
      <p:sp>
        <p:nvSpPr>
          <p:cNvPr id="523" name="object 16"/>
          <p:cNvSpPr/>
          <p:nvPr/>
        </p:nvSpPr>
        <p:spPr>
          <a:xfrm>
            <a:off x="2920114" y="3032125"/>
            <a:ext cx="1683636" cy="649048"/>
          </a:xfrm>
          <a:custGeom>
            <a:avLst/>
            <a:gdLst/>
            <a:ahLst/>
            <a:cxnLst/>
            <a:rect l="l" t="t" r="r" b="b"/>
            <a:pathLst>
              <a:path w="758825" h="379730">
                <a:moveTo>
                  <a:pt x="682617" y="0"/>
                </a:moveTo>
                <a:lnTo>
                  <a:pt x="75848" y="0"/>
                </a:lnTo>
                <a:lnTo>
                  <a:pt x="46396" y="5984"/>
                </a:lnTo>
                <a:lnTo>
                  <a:pt x="22279" y="22280"/>
                </a:lnTo>
                <a:lnTo>
                  <a:pt x="5984" y="46397"/>
                </a:lnTo>
                <a:lnTo>
                  <a:pt x="0" y="75845"/>
                </a:lnTo>
                <a:lnTo>
                  <a:pt x="0" y="303386"/>
                </a:lnTo>
                <a:lnTo>
                  <a:pt x="5984" y="332835"/>
                </a:lnTo>
                <a:lnTo>
                  <a:pt x="22279" y="356951"/>
                </a:lnTo>
                <a:lnTo>
                  <a:pt x="46396" y="373247"/>
                </a:lnTo>
                <a:lnTo>
                  <a:pt x="75848" y="379232"/>
                </a:lnTo>
                <a:lnTo>
                  <a:pt x="682617" y="379232"/>
                </a:lnTo>
                <a:lnTo>
                  <a:pt x="712067" y="373247"/>
                </a:lnTo>
                <a:lnTo>
                  <a:pt x="736184" y="356951"/>
                </a:lnTo>
                <a:lnTo>
                  <a:pt x="752478" y="332835"/>
                </a:lnTo>
                <a:lnTo>
                  <a:pt x="758463" y="303386"/>
                </a:lnTo>
                <a:lnTo>
                  <a:pt x="758463" y="75845"/>
                </a:lnTo>
                <a:lnTo>
                  <a:pt x="752478" y="46397"/>
                </a:lnTo>
                <a:lnTo>
                  <a:pt x="736184" y="22280"/>
                </a:lnTo>
                <a:lnTo>
                  <a:pt x="712067" y="5984"/>
                </a:lnTo>
                <a:lnTo>
                  <a:pt x="682617" y="0"/>
                </a:lnTo>
                <a:close/>
              </a:path>
            </a:pathLst>
          </a:custGeom>
          <a:ln w="12701">
            <a:solidFill>
              <a:srgbClr val="1BC4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105"/>
          <p:cNvSpPr txBox="1"/>
          <p:nvPr/>
        </p:nvSpPr>
        <p:spPr>
          <a:xfrm>
            <a:off x="7385050" y="2390849"/>
            <a:ext cx="1013460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15230" algn="l"/>
              </a:tabLst>
            </a:pPr>
            <a:r>
              <a:rPr lang="uz-Cyrl-UZ" sz="1500" b="1" spc="50" dirty="0">
                <a:solidFill>
                  <a:srgbClr val="1D3F72"/>
                </a:solidFill>
                <a:latin typeface="Arial"/>
                <a:cs typeface="Arial"/>
              </a:rPr>
              <a:t>1</a:t>
            </a:r>
            <a:r>
              <a:rPr lang="uz-Cyrl-UZ" sz="1500" b="1" spc="50" dirty="0" smtClean="0">
                <a:solidFill>
                  <a:srgbClr val="1D3F72"/>
                </a:solidFill>
                <a:latin typeface="Arial"/>
                <a:cs typeface="Arial"/>
              </a:rPr>
              <a:t>-сотих томорқада кўкат ва редиска етиштириш </a:t>
            </a:r>
            <a:r>
              <a:rPr lang="uz-Cyrl-UZ" sz="1400" b="1" i="1" spc="50" dirty="0" smtClean="0">
                <a:solidFill>
                  <a:srgbClr val="1D3F72"/>
                </a:solidFill>
                <a:latin typeface="Arial"/>
                <a:cs typeface="Arial"/>
              </a:rPr>
              <a:t>(қишда 70 кун, баҳор ва ёзда 40-50кун)  </a:t>
            </a:r>
            <a:endParaRPr sz="1400" i="1" dirty="0">
              <a:latin typeface="Arial"/>
              <a:cs typeface="Arial"/>
            </a:endParaRPr>
          </a:p>
        </p:txBody>
      </p:sp>
      <p:graphicFrame>
        <p:nvGraphicFramePr>
          <p:cNvPr id="156" name="Таблица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14519"/>
              </p:ext>
            </p:extLst>
          </p:nvPr>
        </p:nvGraphicFramePr>
        <p:xfrm>
          <a:off x="6661150" y="2803525"/>
          <a:ext cx="5638800" cy="2568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046">
                  <a:extLst>
                    <a:ext uri="{9D8B030D-6E8A-4147-A177-3AD203B41FA5}">
                      <a16:colId xmlns:a16="http://schemas.microsoft.com/office/drawing/2014/main" xmlns="" val="2679562097"/>
                    </a:ext>
                  </a:extLst>
                </a:gridCol>
                <a:gridCol w="2184173">
                  <a:extLst>
                    <a:ext uri="{9D8B030D-6E8A-4147-A177-3AD203B41FA5}">
                      <a16:colId xmlns:a16="http://schemas.microsoft.com/office/drawing/2014/main" xmlns="" val="1270731683"/>
                    </a:ext>
                  </a:extLst>
                </a:gridCol>
                <a:gridCol w="1658267">
                  <a:extLst>
                    <a:ext uri="{9D8B030D-6E8A-4147-A177-3AD203B41FA5}">
                      <a16:colId xmlns:a16="http://schemas.microsoft.com/office/drawing/2014/main" xmlns="" val="1625937797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xmlns="" val="2023469904"/>
                    </a:ext>
                  </a:extLst>
                </a:gridCol>
              </a:tblGrid>
              <a:tr h="5320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800" b="1" i="1" u="sng" strike="noStrike" dirty="0" smtClean="0">
                          <a:effectLst/>
                        </a:rPr>
                        <a:t>1-сотих </a:t>
                      </a:r>
                      <a:r>
                        <a:rPr lang="ru-RU" sz="1800" b="1" i="1" u="sng" strike="noStrike" dirty="0" err="1" smtClean="0">
                          <a:effectLst/>
                        </a:rPr>
                        <a:t>майдонда</a:t>
                      </a:r>
                      <a:r>
                        <a:rPr lang="ru-RU" sz="1800" b="1" i="1" u="sng" strike="noStrike" dirty="0" smtClean="0">
                          <a:effectLst/>
                        </a:rPr>
                        <a:t> Селеста-Ф1 </a:t>
                      </a:r>
                      <a:r>
                        <a:rPr lang="ru-RU" sz="1800" b="1" i="1" u="sng" strike="noStrike" dirty="0" err="1" smtClean="0">
                          <a:effectLst/>
                        </a:rPr>
                        <a:t>навли</a:t>
                      </a:r>
                      <a:r>
                        <a:rPr lang="ru-RU" sz="1800" b="1" i="1" u="sng" strike="noStrike" dirty="0" smtClean="0">
                          <a:effectLst/>
                        </a:rPr>
                        <a:t> редиска </a:t>
                      </a:r>
                      <a:r>
                        <a:rPr lang="ru-RU" sz="1800" b="1" i="1" u="sng" strike="noStrike" dirty="0" err="1" smtClean="0">
                          <a:effectLst/>
                        </a:rPr>
                        <a:t>етиштириш</a:t>
                      </a:r>
                      <a:r>
                        <a:rPr lang="ru-RU" sz="1800" b="1" i="1" u="sng" strike="noStrike" dirty="0" smtClean="0">
                          <a:effectLst/>
                        </a:rPr>
                        <a:t> </a:t>
                      </a:r>
                      <a:endParaRPr lang="ru-RU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9576454"/>
                  </a:ext>
                </a:extLst>
              </a:tr>
              <a:tr h="2854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effectLst/>
                        </a:rPr>
                        <a:t>№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effectLst/>
                        </a:rPr>
                        <a:t>Харажат тури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 err="1">
                          <a:effectLst/>
                        </a:rPr>
                        <a:t>Ўлчов</a:t>
                      </a:r>
                      <a:r>
                        <a:rPr lang="ru-RU" sz="1800" b="1" u="none" strike="noStrike" dirty="0">
                          <a:effectLst/>
                        </a:rPr>
                        <a:t> </a:t>
                      </a:r>
                      <a:r>
                        <a:rPr lang="ru-RU" sz="1800" b="1" u="none" strike="noStrike" dirty="0" err="1" smtClean="0">
                          <a:effectLst/>
                        </a:rPr>
                        <a:t>бирлиги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 err="1">
                          <a:effectLst/>
                        </a:rPr>
                        <a:t>Нархи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6467335"/>
                  </a:ext>
                </a:extLst>
              </a:tr>
              <a:tr h="3756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>
                          <a:effectLst/>
                        </a:rPr>
                        <a:t>Ерни</a:t>
                      </a:r>
                      <a:r>
                        <a:rPr lang="ru-RU" sz="1800" i="1" u="sng" strike="noStrike" dirty="0">
                          <a:effectLst/>
                        </a:rPr>
                        <a:t> </a:t>
                      </a:r>
                      <a:r>
                        <a:rPr lang="ru-RU" sz="1800" i="1" u="sng" strike="noStrike" dirty="0" err="1">
                          <a:effectLst/>
                        </a:rPr>
                        <a:t>ҳайдаш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>
                          <a:effectLst/>
                        </a:rPr>
                        <a:t>1-сотих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smtClean="0">
                          <a:effectLst/>
                        </a:rPr>
                        <a:t>70 000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2593035"/>
                  </a:ext>
                </a:extLst>
              </a:tr>
              <a:tr h="2854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>
                          <a:effectLst/>
                        </a:rPr>
                        <a:t>Қуй</a:t>
                      </a:r>
                      <a:r>
                        <a:rPr lang="ru-RU" sz="1800" i="1" u="sng" strike="noStrike" dirty="0">
                          <a:effectLst/>
                        </a:rPr>
                        <a:t> </a:t>
                      </a:r>
                      <a:r>
                        <a:rPr lang="ru-RU" sz="1800" i="1" u="sng" strike="noStrike" dirty="0" err="1" smtClean="0">
                          <a:effectLst/>
                        </a:rPr>
                        <a:t>нуриси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>
                          <a:effectLst/>
                        </a:rPr>
                        <a:t>250-кг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smtClean="0">
                          <a:effectLst/>
                        </a:rPr>
                        <a:t>145 000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8287961"/>
                  </a:ext>
                </a:extLst>
              </a:tr>
              <a:tr h="4905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 smtClean="0">
                          <a:effectLst/>
                        </a:rPr>
                        <a:t>Кимёвий</a:t>
                      </a:r>
                      <a:r>
                        <a:rPr lang="ru-RU" sz="1800" i="1" u="sng" strike="noStrike" dirty="0" smtClean="0">
                          <a:effectLst/>
                        </a:rPr>
                        <a:t> </a:t>
                      </a:r>
                      <a:r>
                        <a:rPr lang="ru-RU" sz="1800" i="1" u="sng" strike="noStrike" dirty="0" err="1" smtClean="0">
                          <a:effectLst/>
                        </a:rPr>
                        <a:t>восита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>
                          <a:effectLst/>
                        </a:rPr>
                        <a:t>100-гр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smtClean="0">
                          <a:effectLst/>
                        </a:rPr>
                        <a:t>10 000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4628325"/>
                  </a:ext>
                </a:extLst>
              </a:tr>
              <a:tr h="2854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>
                          <a:effectLst/>
                        </a:rPr>
                        <a:t>Уруғ</a:t>
                      </a:r>
                      <a:r>
                        <a:rPr lang="ru-RU" sz="1800" i="1" u="sng" strike="noStrike" dirty="0">
                          <a:effectLst/>
                        </a:rPr>
                        <a:t> 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>
                          <a:effectLst/>
                        </a:rPr>
                        <a:t>145-гр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smtClean="0">
                          <a:effectLst/>
                        </a:rPr>
                        <a:t>290 000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5086009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1" u="sng" strike="noStrike">
                          <a:effectLst/>
                        </a:rPr>
                        <a:t>Жами харажат:</a:t>
                      </a:r>
                      <a:endParaRPr lang="ru-RU" sz="18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1" u="sng" strike="noStrike" dirty="0">
                          <a:effectLst/>
                        </a:rPr>
                        <a:t>4</a:t>
                      </a:r>
                      <a:endParaRPr lang="ru-RU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1" u="sng" strike="noStrike" dirty="0" smtClean="0">
                          <a:effectLst/>
                        </a:rPr>
                        <a:t>515 000</a:t>
                      </a:r>
                      <a:endParaRPr lang="ru-RU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1094479"/>
                  </a:ext>
                </a:extLst>
              </a:tr>
            </a:tbl>
          </a:graphicData>
        </a:graphic>
      </p:graphicFrame>
      <p:graphicFrame>
        <p:nvGraphicFramePr>
          <p:cNvPr id="158" name="Таблица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58689"/>
              </p:ext>
            </p:extLst>
          </p:nvPr>
        </p:nvGraphicFramePr>
        <p:xfrm>
          <a:off x="12299950" y="2879725"/>
          <a:ext cx="4648199" cy="2438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284">
                  <a:extLst>
                    <a:ext uri="{9D8B030D-6E8A-4147-A177-3AD203B41FA5}">
                      <a16:colId xmlns:a16="http://schemas.microsoft.com/office/drawing/2014/main" xmlns="" val="1766158769"/>
                    </a:ext>
                  </a:extLst>
                </a:gridCol>
                <a:gridCol w="1703263">
                  <a:extLst>
                    <a:ext uri="{9D8B030D-6E8A-4147-A177-3AD203B41FA5}">
                      <a16:colId xmlns:a16="http://schemas.microsoft.com/office/drawing/2014/main" xmlns="" val="491729690"/>
                    </a:ext>
                  </a:extLst>
                </a:gridCol>
                <a:gridCol w="1139680">
                  <a:extLst>
                    <a:ext uri="{9D8B030D-6E8A-4147-A177-3AD203B41FA5}">
                      <a16:colId xmlns:a16="http://schemas.microsoft.com/office/drawing/2014/main" xmlns="" val="461344533"/>
                    </a:ext>
                  </a:extLst>
                </a:gridCol>
                <a:gridCol w="1315972">
                  <a:extLst>
                    <a:ext uri="{9D8B030D-6E8A-4147-A177-3AD203B41FA5}">
                      <a16:colId xmlns:a16="http://schemas.microsoft.com/office/drawing/2014/main" xmlns="" val="3259428350"/>
                    </a:ext>
                  </a:extLst>
                </a:gridCol>
              </a:tblGrid>
              <a:tr h="29446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800" b="1" i="1" u="sng" strike="noStrike" dirty="0" err="1">
                          <a:effectLst/>
                        </a:rPr>
                        <a:t>Эришиладиган</a:t>
                      </a:r>
                      <a:r>
                        <a:rPr lang="ru-RU" sz="1800" b="1" i="1" u="sng" strike="noStrike" dirty="0">
                          <a:effectLst/>
                        </a:rPr>
                        <a:t> </a:t>
                      </a:r>
                      <a:r>
                        <a:rPr lang="ru-RU" sz="1800" b="1" i="1" u="sng" strike="noStrike" dirty="0" err="1">
                          <a:effectLst/>
                        </a:rPr>
                        <a:t>натижа</a:t>
                      </a:r>
                      <a:endParaRPr lang="ru-RU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9160225"/>
                  </a:ext>
                </a:extLst>
              </a:tr>
              <a:tr h="496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 smtClean="0">
                          <a:effectLst/>
                        </a:rPr>
                        <a:t>Бандлик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>
                          <a:effectLst/>
                        </a:rPr>
                        <a:t>нафар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>
                          <a:effectLst/>
                        </a:rPr>
                        <a:t>1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23538992"/>
                  </a:ext>
                </a:extLst>
              </a:tr>
              <a:tr h="4743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2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smtClean="0">
                          <a:effectLst/>
                        </a:rPr>
                        <a:t>Редиска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>
                          <a:effectLst/>
                        </a:rPr>
                        <a:t>боғ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smtClean="0">
                          <a:effectLst/>
                        </a:rPr>
                        <a:t>2 850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3729072"/>
                  </a:ext>
                </a:extLst>
              </a:tr>
              <a:tr h="29446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>
                          <a:effectLst/>
                        </a:rPr>
                        <a:t>Сотиш</a:t>
                      </a:r>
                      <a:r>
                        <a:rPr lang="ru-RU" sz="1800" i="1" u="sng" strike="noStrike" dirty="0">
                          <a:effectLst/>
                        </a:rPr>
                        <a:t> </a:t>
                      </a:r>
                      <a:r>
                        <a:rPr lang="ru-RU" sz="1800" i="1" u="sng" strike="noStrike" dirty="0" err="1">
                          <a:effectLst/>
                        </a:rPr>
                        <a:t>баҳоси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>
                          <a:effectLst/>
                        </a:rPr>
                        <a:t>сўм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smtClean="0">
                          <a:effectLst/>
                        </a:rPr>
                        <a:t>2 000</a:t>
                      </a:r>
                      <a:endParaRPr lang="ru-RU" sz="18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0297365"/>
                  </a:ext>
                </a:extLst>
              </a:tr>
              <a:tr h="547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 smtClean="0">
                          <a:effectLst/>
                        </a:rPr>
                        <a:t>Даромад</a:t>
                      </a:r>
                      <a:endParaRPr lang="ru-RU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err="1">
                          <a:effectLst/>
                        </a:rPr>
                        <a:t>сўм</a:t>
                      </a:r>
                      <a:endParaRPr lang="ru-RU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i="1" u="sng" strike="noStrike" dirty="0" smtClean="0">
                          <a:effectLst/>
                        </a:rPr>
                        <a:t>5 700 000</a:t>
                      </a:r>
                      <a:endParaRPr lang="ru-RU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2826898"/>
                  </a:ext>
                </a:extLst>
              </a:tr>
              <a:tr h="33208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1" u="sng" strike="noStrike" dirty="0">
                          <a:effectLst/>
                        </a:rPr>
                        <a:t>Соф </a:t>
                      </a:r>
                      <a:r>
                        <a:rPr lang="ru-RU" sz="1800" b="1" i="1" u="sng" strike="noStrike" dirty="0" err="1">
                          <a:effectLst/>
                        </a:rPr>
                        <a:t>фойда</a:t>
                      </a:r>
                      <a:endParaRPr lang="ru-RU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1" u="sng" strike="noStrike" dirty="0" err="1">
                          <a:effectLst/>
                        </a:rPr>
                        <a:t>сўм</a:t>
                      </a:r>
                      <a:endParaRPr lang="ru-RU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1" u="sng" strike="noStrike" dirty="0" smtClean="0">
                          <a:effectLst/>
                        </a:rPr>
                        <a:t>5 185 000</a:t>
                      </a:r>
                      <a:endParaRPr lang="ru-RU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838043"/>
                  </a:ext>
                </a:extLst>
              </a:tr>
            </a:tbl>
          </a:graphicData>
        </a:graphic>
      </p:graphicFrame>
      <p:sp>
        <p:nvSpPr>
          <p:cNvPr id="574" name="Скругленный прямоугольник 194">
            <a:extLst>
              <a:ext uri="{FF2B5EF4-FFF2-40B4-BE49-F238E27FC236}">
                <a16:creationId xmlns:a16="http://schemas.microsoft.com/office/drawing/2014/main" xmlns="" id="{A27BA938-C318-4029-8B26-CEF17FB94BD4}"/>
              </a:ext>
            </a:extLst>
          </p:cNvPr>
          <p:cNvSpPr/>
          <p:nvPr/>
        </p:nvSpPr>
        <p:spPr>
          <a:xfrm>
            <a:off x="8947150" y="6537325"/>
            <a:ext cx="3962400" cy="990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“Агро фреш голд” МЧЖ </a:t>
            </a:r>
            <a:r>
              <a:rPr lang="uz-Cyrl-UZ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томонидан маҳаллада етиштирилаётган барча турдаги кукатлар, мевалар ва сабзавотларни бозор нархларида сотиб олиб экспортга йўналтиради.</a:t>
            </a:r>
          </a:p>
        </p:txBody>
      </p:sp>
      <p:sp>
        <p:nvSpPr>
          <p:cNvPr id="576" name="Скругленный прямоугольник 194">
            <a:extLst>
              <a:ext uri="{FF2B5EF4-FFF2-40B4-BE49-F238E27FC236}">
                <a16:creationId xmlns:a16="http://schemas.microsoft.com/office/drawing/2014/main" xmlns="" id="{A27BA938-C318-4029-8B26-CEF17FB94BD4}"/>
              </a:ext>
            </a:extLst>
          </p:cNvPr>
          <p:cNvSpPr/>
          <p:nvPr/>
        </p:nvSpPr>
        <p:spPr>
          <a:xfrm>
            <a:off x="4603750" y="6537325"/>
            <a:ext cx="4267200" cy="990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Тумандаги йирик Таъминотчилардан бўлган “</a:t>
            </a:r>
            <a:r>
              <a:rPr lang="uz-Cyrl-UZ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 АГРО ЦЕНР” МЧЖ </a:t>
            </a:r>
            <a:r>
              <a:rPr lang="uz-Cyrl-UZ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томонидан хонадонларга кафолатланган кўкат-сабзавот уруғлари, касалликларга қарши кимёвий воситалар ва Агроном хизматлари билан таъминлайди. </a:t>
            </a:r>
            <a:endParaRPr lang="ru-RU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7" name="Скругленный прямоугольник 194">
            <a:extLst>
              <a:ext uri="{FF2B5EF4-FFF2-40B4-BE49-F238E27FC236}">
                <a16:creationId xmlns:a16="http://schemas.microsoft.com/office/drawing/2014/main" xmlns="" id="{A27BA938-C318-4029-8B26-CEF17FB94BD4}"/>
              </a:ext>
            </a:extLst>
          </p:cNvPr>
          <p:cNvSpPr/>
          <p:nvPr/>
        </p:nvSpPr>
        <p:spPr>
          <a:xfrm>
            <a:off x="13061950" y="6537325"/>
            <a:ext cx="3962400" cy="990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Тумандаги </a:t>
            </a:r>
            <a:r>
              <a:rPr lang="uz-Cyrl-UZ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“Мароқанд” деҳқон </a:t>
            </a:r>
            <a:r>
              <a:rPr lang="uz-Cyrl-UZ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бозорларида аҳоли КЎКАТ бозори ва сотиш майдонлари ташкил этилган.</a:t>
            </a:r>
            <a:endParaRPr lang="ru-RU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8" name="Скругленный прямоугольник 194">
            <a:extLst>
              <a:ext uri="{FF2B5EF4-FFF2-40B4-BE49-F238E27FC236}">
                <a16:creationId xmlns:a16="http://schemas.microsoft.com/office/drawing/2014/main" xmlns="" id="{A27BA938-C318-4029-8B26-CEF17FB94BD4}"/>
              </a:ext>
            </a:extLst>
          </p:cNvPr>
          <p:cNvSpPr/>
          <p:nvPr/>
        </p:nvSpPr>
        <p:spPr>
          <a:xfrm>
            <a:off x="488950" y="6537325"/>
            <a:ext cx="3962400" cy="990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“Бир </a:t>
            </a:r>
            <a:r>
              <a:rPr lang="uz-Cyrl-UZ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маҳалла-бир </a:t>
            </a:r>
            <a:r>
              <a:rPr lang="uz-Cyrl-UZ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маҳсулот” </a:t>
            </a:r>
            <a:r>
              <a:rPr lang="uz-Cyrl-UZ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тамойили асосида </a:t>
            </a:r>
            <a:r>
              <a:rPr lang="uz-Cyrl-UZ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маҳаллага таминотчи тадбиркор </a:t>
            </a:r>
            <a:r>
              <a:rPr lang="uz-Cyrl-UZ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 </a:t>
            </a:r>
            <a:r>
              <a:rPr lang="uz-Cyrl-UZ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экспортёр харидорларлар бириктирилган.</a:t>
            </a:r>
          </a:p>
          <a:p>
            <a:pPr algn="ctr"/>
            <a:r>
              <a:rPr lang="uz-Cyrl-UZ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Маҳалланинг ўзида 1200 тонна маҳсулотни сақлаш имконияти яратилган. </a:t>
            </a:r>
            <a:endParaRPr lang="ru-RU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object 105"/>
          <p:cNvSpPr txBox="1"/>
          <p:nvPr/>
        </p:nvSpPr>
        <p:spPr>
          <a:xfrm>
            <a:off x="1098550" y="6136780"/>
            <a:ext cx="1584960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15230" algn="l"/>
              </a:tabLst>
            </a:pPr>
            <a:r>
              <a:rPr lang="uz-Cyrl-UZ" sz="1500" b="1" spc="50" dirty="0" smtClean="0">
                <a:solidFill>
                  <a:srgbClr val="1D3F72"/>
                </a:solidFill>
                <a:latin typeface="Arial"/>
                <a:cs typeface="Arial"/>
              </a:rPr>
              <a:t>Аҳоли томорқасида маҳсулот экиш, етиштириш, уни сақлаш, сотиш ва экспорт қилиш бўйича алоҳида </a:t>
            </a:r>
            <a:r>
              <a:rPr lang="uz-Cyrl-UZ" sz="1500" b="1" spc="50" dirty="0" smtClean="0">
                <a:solidFill>
                  <a:srgbClr val="FF0000"/>
                </a:solidFill>
                <a:latin typeface="Arial"/>
                <a:cs typeface="Arial"/>
              </a:rPr>
              <a:t>ТОМОРҚА ХИЗМАТ</a:t>
            </a:r>
            <a:r>
              <a:rPr lang="uz-Cyrl-UZ" sz="1500" b="1" spc="50" dirty="0" smtClean="0">
                <a:solidFill>
                  <a:srgbClr val="1D3F72"/>
                </a:solidFill>
                <a:latin typeface="Arial"/>
                <a:cs typeface="Arial"/>
              </a:rPr>
              <a:t>лари тизими фаолият олиб боради</a:t>
            </a:r>
            <a:endParaRPr sz="1500" dirty="0">
              <a:latin typeface="Arial"/>
              <a:cs typeface="Arial"/>
            </a:endParaRPr>
          </a:p>
        </p:txBody>
      </p:sp>
      <p:grpSp>
        <p:nvGrpSpPr>
          <p:cNvPr id="580" name="object 101"/>
          <p:cNvGrpSpPr/>
          <p:nvPr/>
        </p:nvGrpSpPr>
        <p:grpSpPr>
          <a:xfrm>
            <a:off x="6584950" y="5394325"/>
            <a:ext cx="10439400" cy="609600"/>
            <a:chOff x="564135" y="7940869"/>
            <a:chExt cx="16254730" cy="353060"/>
          </a:xfrm>
        </p:grpSpPr>
        <p:sp>
          <p:nvSpPr>
            <p:cNvPr id="581" name="object 102"/>
            <p:cNvSpPr/>
            <p:nvPr/>
          </p:nvSpPr>
          <p:spPr>
            <a:xfrm>
              <a:off x="570485" y="7947219"/>
              <a:ext cx="16242030" cy="340360"/>
            </a:xfrm>
            <a:custGeom>
              <a:avLst/>
              <a:gdLst/>
              <a:ahLst/>
              <a:cxnLst/>
              <a:rect l="l" t="t" r="r" b="b"/>
              <a:pathLst>
                <a:path w="16242030" h="340359">
                  <a:moveTo>
                    <a:pt x="151270" y="2142"/>
                  </a:moveTo>
                  <a:lnTo>
                    <a:pt x="93601" y="25211"/>
                  </a:lnTo>
                  <a:lnTo>
                    <a:pt x="52023" y="64751"/>
                  </a:lnTo>
                  <a:lnTo>
                    <a:pt x="24152" y="109541"/>
                  </a:lnTo>
                  <a:lnTo>
                    <a:pt x="7606" y="148359"/>
                  </a:lnTo>
                  <a:lnTo>
                    <a:pt x="0" y="169984"/>
                  </a:lnTo>
                  <a:lnTo>
                    <a:pt x="7855" y="191032"/>
                  </a:lnTo>
                  <a:lnTo>
                    <a:pt x="24793" y="228837"/>
                  </a:lnTo>
                  <a:lnTo>
                    <a:pt x="52434" y="272800"/>
                  </a:lnTo>
                  <a:lnTo>
                    <a:pt x="92399" y="312318"/>
                  </a:lnTo>
                  <a:lnTo>
                    <a:pt x="146310" y="336791"/>
                  </a:lnTo>
                  <a:lnTo>
                    <a:pt x="177346" y="340099"/>
                  </a:lnTo>
                  <a:lnTo>
                    <a:pt x="16064391" y="340099"/>
                  </a:lnTo>
                  <a:lnTo>
                    <a:pt x="16148140" y="314888"/>
                  </a:lnTo>
                  <a:lnTo>
                    <a:pt x="16189722" y="275347"/>
                  </a:lnTo>
                  <a:lnTo>
                    <a:pt x="16217592" y="230559"/>
                  </a:lnTo>
                  <a:lnTo>
                    <a:pt x="16234134" y="191743"/>
                  </a:lnTo>
                  <a:lnTo>
                    <a:pt x="16241734" y="170121"/>
                  </a:lnTo>
                  <a:lnTo>
                    <a:pt x="16233877" y="149074"/>
                  </a:lnTo>
                  <a:lnTo>
                    <a:pt x="16216940" y="111267"/>
                  </a:lnTo>
                  <a:lnTo>
                    <a:pt x="16189300" y="67303"/>
                  </a:lnTo>
                  <a:lnTo>
                    <a:pt x="16149334" y="27785"/>
                  </a:lnTo>
                  <a:lnTo>
                    <a:pt x="16095419" y="3315"/>
                  </a:lnTo>
                  <a:lnTo>
                    <a:pt x="16064391" y="0"/>
                  </a:lnTo>
                  <a:lnTo>
                    <a:pt x="177346" y="0"/>
                  </a:lnTo>
                  <a:lnTo>
                    <a:pt x="170242" y="50"/>
                  </a:lnTo>
                  <a:lnTo>
                    <a:pt x="163537" y="421"/>
                  </a:lnTo>
                  <a:lnTo>
                    <a:pt x="157218" y="1117"/>
                  </a:lnTo>
                  <a:lnTo>
                    <a:pt x="151270" y="2142"/>
                  </a:lnTo>
                  <a:close/>
                </a:path>
              </a:pathLst>
            </a:custGeom>
            <a:ln w="12701">
              <a:solidFill>
                <a:srgbClr val="198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103"/>
            <p:cNvSpPr/>
            <p:nvPr/>
          </p:nvSpPr>
          <p:spPr>
            <a:xfrm>
              <a:off x="608109" y="7977700"/>
              <a:ext cx="465455" cy="279400"/>
            </a:xfrm>
            <a:custGeom>
              <a:avLst/>
              <a:gdLst/>
              <a:ahLst/>
              <a:cxnLst/>
              <a:rect l="l" t="t" r="r" b="b"/>
              <a:pathLst>
                <a:path w="465455" h="279400">
                  <a:moveTo>
                    <a:pt x="332952" y="0"/>
                  </a:moveTo>
                  <a:lnTo>
                    <a:pt x="323448" y="147"/>
                  </a:lnTo>
                  <a:lnTo>
                    <a:pt x="134103" y="21"/>
                  </a:lnTo>
                  <a:lnTo>
                    <a:pt x="127187" y="600"/>
                  </a:lnTo>
                  <a:lnTo>
                    <a:pt x="65442" y="28014"/>
                  </a:lnTo>
                  <a:lnTo>
                    <a:pt x="29222" y="71635"/>
                  </a:lnTo>
                  <a:lnTo>
                    <a:pt x="8649" y="114792"/>
                  </a:lnTo>
                  <a:lnTo>
                    <a:pt x="0" y="139514"/>
                  </a:lnTo>
                  <a:lnTo>
                    <a:pt x="8942" y="163571"/>
                  </a:lnTo>
                  <a:lnTo>
                    <a:pt x="29745" y="205704"/>
                  </a:lnTo>
                  <a:lnTo>
                    <a:pt x="64943" y="248933"/>
                  </a:lnTo>
                  <a:lnTo>
                    <a:pt x="117071" y="276282"/>
                  </a:lnTo>
                  <a:lnTo>
                    <a:pt x="132382" y="279137"/>
                  </a:lnTo>
                  <a:lnTo>
                    <a:pt x="141897" y="278996"/>
                  </a:lnTo>
                  <a:lnTo>
                    <a:pt x="331235" y="279115"/>
                  </a:lnTo>
                  <a:lnTo>
                    <a:pt x="399906" y="251122"/>
                  </a:lnTo>
                  <a:lnTo>
                    <a:pt x="436128" y="207502"/>
                  </a:lnTo>
                  <a:lnTo>
                    <a:pt x="456698" y="164348"/>
                  </a:lnTo>
                  <a:lnTo>
                    <a:pt x="465341" y="139628"/>
                  </a:lnTo>
                  <a:lnTo>
                    <a:pt x="456401" y="115571"/>
                  </a:lnTo>
                  <a:lnTo>
                    <a:pt x="435599" y="73439"/>
                  </a:lnTo>
                  <a:lnTo>
                    <a:pt x="400402" y="30211"/>
                  </a:lnTo>
                  <a:lnTo>
                    <a:pt x="348274" y="2865"/>
                  </a:lnTo>
                  <a:lnTo>
                    <a:pt x="341185" y="859"/>
                  </a:lnTo>
                  <a:lnTo>
                    <a:pt x="332952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3" name="object 10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29763" y="8009718"/>
              <a:ext cx="222036" cy="215099"/>
            </a:xfrm>
            <a:prstGeom prst="rect">
              <a:avLst/>
            </a:prstGeom>
          </p:spPr>
        </p:pic>
      </p:grpSp>
      <p:sp>
        <p:nvSpPr>
          <p:cNvPr id="584" name="object 105"/>
          <p:cNvSpPr txBox="1"/>
          <p:nvPr/>
        </p:nvSpPr>
        <p:spPr>
          <a:xfrm>
            <a:off x="6965950" y="5470525"/>
            <a:ext cx="998220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5015230" algn="l"/>
              </a:tabLst>
            </a:pPr>
            <a:r>
              <a:rPr lang="uz-Cyrl-UZ" sz="1600" b="1" spc="50" dirty="0" smtClean="0">
                <a:solidFill>
                  <a:srgbClr val="1D3F72"/>
                </a:solidFill>
                <a:latin typeface="Arial"/>
                <a:cs typeface="Arial"/>
              </a:rPr>
              <a:t>4-сотих томорқада йилига 4 маротаба худди шундай маҳсулот етиштирилса камида </a:t>
            </a:r>
            <a:r>
              <a:rPr lang="uz-Cyrl-UZ" sz="1600" b="1" spc="50" dirty="0" smtClean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lang="uz-Cyrl-UZ" sz="1600" b="1" spc="50" dirty="0" smtClean="0">
                <a:solidFill>
                  <a:srgbClr val="1D3F72"/>
                </a:solidFill>
                <a:latin typeface="Arial"/>
                <a:cs typeface="Arial"/>
              </a:rPr>
              <a:t>киши иш билан таъминланиб ва хонадон ойлик </a:t>
            </a:r>
            <a:r>
              <a:rPr lang="uz-Cyrl-UZ" sz="1600" b="1" spc="50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lang="uz-Cyrl-UZ" sz="1600" b="1" spc="50" dirty="0" smtClean="0">
                <a:solidFill>
                  <a:srgbClr val="C00000"/>
                </a:solidFill>
                <a:latin typeface="Arial"/>
                <a:cs typeface="Arial"/>
              </a:rPr>
              <a:t>-6 млн,</a:t>
            </a:r>
            <a:r>
              <a:rPr lang="uz-Cyrl-UZ" sz="1600" b="1" spc="50" dirty="0" smtClean="0">
                <a:solidFill>
                  <a:srgbClr val="1D3F72"/>
                </a:solidFill>
                <a:latin typeface="Arial"/>
                <a:cs typeface="Arial"/>
              </a:rPr>
              <a:t> йиллик </a:t>
            </a:r>
            <a:r>
              <a:rPr lang="uz-Cyrl-UZ" sz="1600" b="1" spc="50" dirty="0" smtClean="0">
                <a:solidFill>
                  <a:srgbClr val="C00000"/>
                </a:solidFill>
                <a:latin typeface="Arial"/>
                <a:cs typeface="Arial"/>
              </a:rPr>
              <a:t>60-65млн </a:t>
            </a:r>
            <a:r>
              <a:rPr lang="uz-Cyrl-UZ" sz="1600" b="1" spc="50" dirty="0">
                <a:solidFill>
                  <a:srgbClr val="1D3F72"/>
                </a:solidFill>
                <a:latin typeface="Arial"/>
                <a:cs typeface="Arial"/>
              </a:rPr>
              <a:t>даромад </a:t>
            </a:r>
            <a:r>
              <a:rPr lang="uz-Cyrl-UZ" sz="1600" b="1" spc="50" dirty="0" smtClean="0">
                <a:solidFill>
                  <a:srgbClr val="1D3F72"/>
                </a:solidFill>
                <a:latin typeface="Arial"/>
                <a:cs typeface="Arial"/>
              </a:rPr>
              <a:t>олмоқда.</a:t>
            </a:r>
            <a:endParaRPr sz="1600" b="1" spc="50" dirty="0">
              <a:solidFill>
                <a:srgbClr val="1D3F72"/>
              </a:solidFill>
              <a:latin typeface="Arial"/>
              <a:cs typeface="Arial"/>
            </a:endParaRPr>
          </a:p>
        </p:txBody>
      </p:sp>
      <p:grpSp>
        <p:nvGrpSpPr>
          <p:cNvPr id="585" name="object 188"/>
          <p:cNvGrpSpPr/>
          <p:nvPr/>
        </p:nvGrpSpPr>
        <p:grpSpPr>
          <a:xfrm>
            <a:off x="3689350" y="8137525"/>
            <a:ext cx="1600199" cy="1508124"/>
            <a:chOff x="3944945" y="4450460"/>
            <a:chExt cx="1670685" cy="2039620"/>
          </a:xfrm>
        </p:grpSpPr>
        <p:sp>
          <p:nvSpPr>
            <p:cNvPr id="586" name="object 189"/>
            <p:cNvSpPr/>
            <p:nvPr/>
          </p:nvSpPr>
          <p:spPr>
            <a:xfrm>
              <a:off x="3944945" y="5221069"/>
              <a:ext cx="1670685" cy="1269365"/>
            </a:xfrm>
            <a:custGeom>
              <a:avLst/>
              <a:gdLst/>
              <a:ahLst/>
              <a:cxnLst/>
              <a:rect l="l" t="t" r="r" b="b"/>
              <a:pathLst>
                <a:path w="1670685" h="1269364">
                  <a:moveTo>
                    <a:pt x="1670601" y="0"/>
                  </a:moveTo>
                  <a:lnTo>
                    <a:pt x="0" y="0"/>
                  </a:lnTo>
                  <a:lnTo>
                    <a:pt x="0" y="1139212"/>
                  </a:lnTo>
                  <a:lnTo>
                    <a:pt x="7733" y="1180054"/>
                  </a:lnTo>
                  <a:lnTo>
                    <a:pt x="29240" y="1215610"/>
                  </a:lnTo>
                  <a:lnTo>
                    <a:pt x="61983" y="1243703"/>
                  </a:lnTo>
                  <a:lnTo>
                    <a:pt x="103425" y="1262156"/>
                  </a:lnTo>
                  <a:lnTo>
                    <a:pt x="151027" y="1268790"/>
                  </a:lnTo>
                  <a:lnTo>
                    <a:pt x="1519570" y="1268790"/>
                  </a:lnTo>
                  <a:lnTo>
                    <a:pt x="1567176" y="1262156"/>
                  </a:lnTo>
                  <a:lnTo>
                    <a:pt x="1608619" y="1243704"/>
                  </a:lnTo>
                  <a:lnTo>
                    <a:pt x="1641362" y="1215612"/>
                  </a:lnTo>
                  <a:lnTo>
                    <a:pt x="1662868" y="1180056"/>
                  </a:lnTo>
                  <a:lnTo>
                    <a:pt x="1670601" y="1139212"/>
                  </a:lnTo>
                  <a:lnTo>
                    <a:pt x="1670601" y="0"/>
                  </a:lnTo>
                  <a:close/>
                </a:path>
              </a:pathLst>
            </a:custGeom>
            <a:solidFill>
              <a:srgbClr val="91D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190"/>
            <p:cNvSpPr/>
            <p:nvPr/>
          </p:nvSpPr>
          <p:spPr>
            <a:xfrm>
              <a:off x="3960784" y="4934440"/>
              <a:ext cx="1638935" cy="1538605"/>
            </a:xfrm>
            <a:custGeom>
              <a:avLst/>
              <a:gdLst/>
              <a:ahLst/>
              <a:cxnLst/>
              <a:rect l="l" t="t" r="r" b="b"/>
              <a:pathLst>
                <a:path w="1638935" h="1538604">
                  <a:moveTo>
                    <a:pt x="1522246" y="0"/>
                  </a:moveTo>
                  <a:lnTo>
                    <a:pt x="116158" y="0"/>
                  </a:lnTo>
                  <a:lnTo>
                    <a:pt x="71056" y="7678"/>
                  </a:lnTo>
                  <a:lnTo>
                    <a:pt x="34121" y="28585"/>
                  </a:lnTo>
                  <a:lnTo>
                    <a:pt x="9165" y="59529"/>
                  </a:lnTo>
                  <a:lnTo>
                    <a:pt x="0" y="97318"/>
                  </a:lnTo>
                  <a:lnTo>
                    <a:pt x="0" y="1441115"/>
                  </a:lnTo>
                  <a:lnTo>
                    <a:pt x="9165" y="1478903"/>
                  </a:lnTo>
                  <a:lnTo>
                    <a:pt x="34121" y="1509847"/>
                  </a:lnTo>
                  <a:lnTo>
                    <a:pt x="71056" y="1530755"/>
                  </a:lnTo>
                  <a:lnTo>
                    <a:pt x="116158" y="1538434"/>
                  </a:lnTo>
                  <a:lnTo>
                    <a:pt x="1522246" y="1538434"/>
                  </a:lnTo>
                  <a:lnTo>
                    <a:pt x="1567347" y="1530755"/>
                  </a:lnTo>
                  <a:lnTo>
                    <a:pt x="1604281" y="1509847"/>
                  </a:lnTo>
                  <a:lnTo>
                    <a:pt x="1629237" y="1478903"/>
                  </a:lnTo>
                  <a:lnTo>
                    <a:pt x="1638402" y="1441115"/>
                  </a:lnTo>
                  <a:lnTo>
                    <a:pt x="1638402" y="97318"/>
                  </a:lnTo>
                  <a:lnTo>
                    <a:pt x="1629237" y="59529"/>
                  </a:lnTo>
                  <a:lnTo>
                    <a:pt x="1604281" y="28585"/>
                  </a:lnTo>
                  <a:lnTo>
                    <a:pt x="1567347" y="7678"/>
                  </a:lnTo>
                  <a:lnTo>
                    <a:pt x="1522246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191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1496181" y="0"/>
                  </a:moveTo>
                  <a:lnTo>
                    <a:pt x="102603" y="0"/>
                  </a:lnTo>
                  <a:lnTo>
                    <a:pt x="62760" y="6440"/>
                  </a:lnTo>
                  <a:lnTo>
                    <a:pt x="30136" y="23977"/>
                  </a:lnTo>
                  <a:lnTo>
                    <a:pt x="8094" y="49933"/>
                  </a:lnTo>
                  <a:lnTo>
                    <a:pt x="0" y="81629"/>
                  </a:lnTo>
                  <a:lnTo>
                    <a:pt x="0" y="1920369"/>
                  </a:lnTo>
                  <a:lnTo>
                    <a:pt x="8094" y="1952060"/>
                  </a:lnTo>
                  <a:lnTo>
                    <a:pt x="30136" y="1978015"/>
                  </a:lnTo>
                  <a:lnTo>
                    <a:pt x="62760" y="1995554"/>
                  </a:lnTo>
                  <a:lnTo>
                    <a:pt x="102603" y="2001996"/>
                  </a:lnTo>
                  <a:lnTo>
                    <a:pt x="1496181" y="2001996"/>
                  </a:lnTo>
                  <a:lnTo>
                    <a:pt x="1536019" y="1995554"/>
                  </a:lnTo>
                  <a:lnTo>
                    <a:pt x="1568642" y="1978015"/>
                  </a:lnTo>
                  <a:lnTo>
                    <a:pt x="1590685" y="1952060"/>
                  </a:lnTo>
                  <a:lnTo>
                    <a:pt x="1598781" y="1920369"/>
                  </a:lnTo>
                  <a:lnTo>
                    <a:pt x="1598781" y="81629"/>
                  </a:lnTo>
                  <a:lnTo>
                    <a:pt x="1590685" y="49933"/>
                  </a:lnTo>
                  <a:lnTo>
                    <a:pt x="1568642" y="23977"/>
                  </a:lnTo>
                  <a:lnTo>
                    <a:pt x="1536019" y="6440"/>
                  </a:lnTo>
                  <a:lnTo>
                    <a:pt x="149618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192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0" y="1920369"/>
                  </a:moveTo>
                  <a:lnTo>
                    <a:pt x="0" y="81629"/>
                  </a:lnTo>
                  <a:lnTo>
                    <a:pt x="8094" y="49933"/>
                  </a:lnTo>
                  <a:lnTo>
                    <a:pt x="30136" y="23977"/>
                  </a:lnTo>
                  <a:lnTo>
                    <a:pt x="62760" y="6440"/>
                  </a:lnTo>
                  <a:lnTo>
                    <a:pt x="102603" y="0"/>
                  </a:lnTo>
                  <a:lnTo>
                    <a:pt x="1496181" y="0"/>
                  </a:lnTo>
                  <a:lnTo>
                    <a:pt x="1536019" y="6440"/>
                  </a:lnTo>
                  <a:lnTo>
                    <a:pt x="1568642" y="23977"/>
                  </a:lnTo>
                  <a:lnTo>
                    <a:pt x="1590685" y="49933"/>
                  </a:lnTo>
                  <a:lnTo>
                    <a:pt x="1598781" y="81629"/>
                  </a:lnTo>
                  <a:lnTo>
                    <a:pt x="1598781" y="1920369"/>
                  </a:lnTo>
                  <a:lnTo>
                    <a:pt x="1590685" y="1952060"/>
                  </a:lnTo>
                  <a:lnTo>
                    <a:pt x="1568642" y="1978015"/>
                  </a:lnTo>
                  <a:lnTo>
                    <a:pt x="1536019" y="1995554"/>
                  </a:lnTo>
                  <a:lnTo>
                    <a:pt x="1496181" y="2001996"/>
                  </a:lnTo>
                  <a:lnTo>
                    <a:pt x="102603" y="2001996"/>
                  </a:lnTo>
                  <a:lnTo>
                    <a:pt x="62760" y="1995554"/>
                  </a:lnTo>
                  <a:lnTo>
                    <a:pt x="30136" y="1978015"/>
                  </a:lnTo>
                  <a:lnTo>
                    <a:pt x="8094" y="1952060"/>
                  </a:lnTo>
                  <a:lnTo>
                    <a:pt x="0" y="1920369"/>
                  </a:lnTo>
                  <a:close/>
                </a:path>
              </a:pathLst>
            </a:custGeom>
            <a:ln w="7199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0" name="object 19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074591" y="5710075"/>
              <a:ext cx="1459086" cy="88008"/>
            </a:xfrm>
            <a:prstGeom prst="rect">
              <a:avLst/>
            </a:prstGeom>
          </p:spPr>
        </p:pic>
        <p:pic>
          <p:nvPicPr>
            <p:cNvPr id="591" name="object 19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673512" y="5667011"/>
              <a:ext cx="180842" cy="128214"/>
            </a:xfrm>
            <a:prstGeom prst="rect">
              <a:avLst/>
            </a:prstGeom>
          </p:spPr>
        </p:pic>
      </p:grpSp>
      <p:grpSp>
        <p:nvGrpSpPr>
          <p:cNvPr id="595" name="object 265"/>
          <p:cNvGrpSpPr/>
          <p:nvPr/>
        </p:nvGrpSpPr>
        <p:grpSpPr>
          <a:xfrm>
            <a:off x="336550" y="7680325"/>
            <a:ext cx="3273136" cy="395189"/>
            <a:chOff x="567838" y="3927678"/>
            <a:chExt cx="3296285" cy="400685"/>
          </a:xfrm>
        </p:grpSpPr>
        <p:sp>
          <p:nvSpPr>
            <p:cNvPr id="596" name="object 266"/>
            <p:cNvSpPr/>
            <p:nvPr/>
          </p:nvSpPr>
          <p:spPr>
            <a:xfrm>
              <a:off x="567838" y="3927678"/>
              <a:ext cx="3296285" cy="400685"/>
            </a:xfrm>
            <a:custGeom>
              <a:avLst/>
              <a:gdLst/>
              <a:ahLst/>
              <a:cxnLst/>
              <a:rect l="l" t="t" r="r" b="b"/>
              <a:pathLst>
                <a:path w="3296285" h="400685">
                  <a:moveTo>
                    <a:pt x="3295970" y="0"/>
                  </a:moveTo>
                  <a:lnTo>
                    <a:pt x="0" y="0"/>
                  </a:lnTo>
                  <a:lnTo>
                    <a:pt x="0" y="400518"/>
                  </a:lnTo>
                  <a:lnTo>
                    <a:pt x="3295970" y="400518"/>
                  </a:lnTo>
                  <a:lnTo>
                    <a:pt x="3295970" y="0"/>
                  </a:lnTo>
                  <a:close/>
                </a:path>
              </a:pathLst>
            </a:custGeom>
            <a:solidFill>
              <a:srgbClr val="231F20">
                <a:alpha val="4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267"/>
            <p:cNvSpPr/>
            <p:nvPr/>
          </p:nvSpPr>
          <p:spPr>
            <a:xfrm>
              <a:off x="614053" y="3973892"/>
              <a:ext cx="3203575" cy="308610"/>
            </a:xfrm>
            <a:custGeom>
              <a:avLst/>
              <a:gdLst/>
              <a:ahLst/>
              <a:cxnLst/>
              <a:rect l="l" t="t" r="r" b="b"/>
              <a:pathLst>
                <a:path w="3203575" h="308610">
                  <a:moveTo>
                    <a:pt x="3069862" y="0"/>
                  </a:moveTo>
                  <a:lnTo>
                    <a:pt x="133662" y="0"/>
                  </a:lnTo>
                  <a:lnTo>
                    <a:pt x="91533" y="7887"/>
                  </a:lnTo>
                  <a:lnTo>
                    <a:pt x="54856" y="29823"/>
                  </a:lnTo>
                  <a:lnTo>
                    <a:pt x="25877" y="63218"/>
                  </a:lnTo>
                  <a:lnTo>
                    <a:pt x="6843" y="105486"/>
                  </a:lnTo>
                  <a:lnTo>
                    <a:pt x="0" y="154043"/>
                  </a:lnTo>
                  <a:lnTo>
                    <a:pt x="6843" y="202601"/>
                  </a:lnTo>
                  <a:lnTo>
                    <a:pt x="25877" y="244873"/>
                  </a:lnTo>
                  <a:lnTo>
                    <a:pt x="54856" y="278269"/>
                  </a:lnTo>
                  <a:lnTo>
                    <a:pt x="91533" y="300205"/>
                  </a:lnTo>
                  <a:lnTo>
                    <a:pt x="133662" y="308091"/>
                  </a:lnTo>
                  <a:lnTo>
                    <a:pt x="3069862" y="308091"/>
                  </a:lnTo>
                  <a:lnTo>
                    <a:pt x="3111997" y="300205"/>
                  </a:lnTo>
                  <a:lnTo>
                    <a:pt x="3148679" y="278269"/>
                  </a:lnTo>
                  <a:lnTo>
                    <a:pt x="3177660" y="244873"/>
                  </a:lnTo>
                  <a:lnTo>
                    <a:pt x="3196696" y="202601"/>
                  </a:lnTo>
                  <a:lnTo>
                    <a:pt x="3203540" y="154037"/>
                  </a:lnTo>
                  <a:lnTo>
                    <a:pt x="3196696" y="105486"/>
                  </a:lnTo>
                  <a:lnTo>
                    <a:pt x="3177660" y="63218"/>
                  </a:lnTo>
                  <a:lnTo>
                    <a:pt x="3148679" y="29823"/>
                  </a:lnTo>
                  <a:lnTo>
                    <a:pt x="3111997" y="7887"/>
                  </a:lnTo>
                  <a:lnTo>
                    <a:pt x="3069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8" name="object 268"/>
          <p:cNvSpPr txBox="1"/>
          <p:nvPr/>
        </p:nvSpPr>
        <p:spPr>
          <a:xfrm>
            <a:off x="727384" y="7744178"/>
            <a:ext cx="2754595" cy="244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00" b="1" spc="-65" dirty="0">
                <a:solidFill>
                  <a:srgbClr val="AA1C21"/>
                </a:solidFill>
                <a:latin typeface="Arial"/>
                <a:cs typeface="Arial"/>
              </a:rPr>
              <a:t>С</a:t>
            </a:r>
            <a:r>
              <a:rPr sz="1500" b="1" spc="-25" dirty="0">
                <a:solidFill>
                  <a:srgbClr val="AA1C21"/>
                </a:solidFill>
                <a:latin typeface="Arial"/>
                <a:cs typeface="Arial"/>
              </a:rPr>
              <a:t>АЙХУНОБ</a:t>
            </a:r>
            <a:r>
              <a:rPr sz="1500" b="1" spc="-50" dirty="0">
                <a:solidFill>
                  <a:srgbClr val="AA1C21"/>
                </a:solidFill>
                <a:latin typeface="Arial"/>
                <a:cs typeface="Arial"/>
              </a:rPr>
              <a:t>О</a:t>
            </a:r>
            <a:r>
              <a:rPr sz="1500" b="1" spc="-25" dirty="0">
                <a:solidFill>
                  <a:srgbClr val="AA1C21"/>
                </a:solidFill>
                <a:latin typeface="Arial"/>
                <a:cs typeface="Arial"/>
              </a:rPr>
              <a:t>Д</a:t>
            </a:r>
            <a:r>
              <a:rPr sz="1500" b="1" spc="-10" dirty="0">
                <a:solidFill>
                  <a:srgbClr val="AA1C21"/>
                </a:solidFill>
                <a:latin typeface="Arial"/>
                <a:cs typeface="Arial"/>
              </a:rPr>
              <a:t> </a:t>
            </a:r>
            <a:r>
              <a:rPr sz="1500" b="1" spc="-114" dirty="0">
                <a:solidFill>
                  <a:srgbClr val="AA1C21"/>
                </a:solidFill>
                <a:latin typeface="Arial"/>
                <a:cs typeface="Arial"/>
              </a:rPr>
              <a:t>Т</a:t>
            </a:r>
            <a:r>
              <a:rPr sz="1500" b="1" spc="-30" dirty="0">
                <a:solidFill>
                  <a:srgbClr val="AA1C21"/>
                </a:solidFill>
                <a:latin typeface="Arial"/>
                <a:cs typeface="Arial"/>
              </a:rPr>
              <a:t>АЖ</a:t>
            </a:r>
            <a:r>
              <a:rPr sz="1500" b="1" spc="-25" dirty="0">
                <a:solidFill>
                  <a:srgbClr val="AA1C21"/>
                </a:solidFill>
                <a:latin typeface="Arial"/>
                <a:cs typeface="Arial"/>
              </a:rPr>
              <a:t>РИ</a:t>
            </a:r>
            <a:r>
              <a:rPr sz="1500" b="1" spc="-85" dirty="0">
                <a:solidFill>
                  <a:srgbClr val="AA1C21"/>
                </a:solidFill>
                <a:latin typeface="Arial"/>
                <a:cs typeface="Arial"/>
              </a:rPr>
              <a:t>Б</a:t>
            </a:r>
            <a:r>
              <a:rPr sz="1500" b="1" spc="-65" dirty="0">
                <a:solidFill>
                  <a:srgbClr val="AA1C21"/>
                </a:solidFill>
                <a:latin typeface="Arial"/>
                <a:cs typeface="Arial"/>
              </a:rPr>
              <a:t>А</a:t>
            </a:r>
            <a:r>
              <a:rPr sz="1500" b="1" spc="-25" dirty="0">
                <a:solidFill>
                  <a:srgbClr val="AA1C21"/>
                </a:solidFill>
                <a:latin typeface="Arial"/>
                <a:cs typeface="Arial"/>
              </a:rPr>
              <a:t>СИ</a:t>
            </a:r>
            <a:endParaRPr sz="1500" dirty="0">
              <a:latin typeface="Arial"/>
              <a:cs typeface="Arial"/>
            </a:endParaRPr>
          </a:p>
        </p:txBody>
      </p:sp>
      <p:grpSp>
        <p:nvGrpSpPr>
          <p:cNvPr id="612" name="object 282"/>
          <p:cNvGrpSpPr/>
          <p:nvPr/>
        </p:nvGrpSpPr>
        <p:grpSpPr>
          <a:xfrm>
            <a:off x="260350" y="8136259"/>
            <a:ext cx="1672824" cy="1482630"/>
            <a:chOff x="2321826" y="4454060"/>
            <a:chExt cx="1500404" cy="2036374"/>
          </a:xfrm>
        </p:grpSpPr>
        <p:sp>
          <p:nvSpPr>
            <p:cNvPr id="613" name="object 283"/>
            <p:cNvSpPr/>
            <p:nvPr/>
          </p:nvSpPr>
          <p:spPr>
            <a:xfrm>
              <a:off x="2321826" y="5221069"/>
              <a:ext cx="1494155" cy="1269365"/>
            </a:xfrm>
            <a:custGeom>
              <a:avLst/>
              <a:gdLst/>
              <a:ahLst/>
              <a:cxnLst/>
              <a:rect l="l" t="t" r="r" b="b"/>
              <a:pathLst>
                <a:path w="1494154" h="1269364">
                  <a:moveTo>
                    <a:pt x="1493942" y="0"/>
                  </a:moveTo>
                  <a:lnTo>
                    <a:pt x="0" y="0"/>
                  </a:lnTo>
                  <a:lnTo>
                    <a:pt x="0" y="1139212"/>
                  </a:lnTo>
                  <a:lnTo>
                    <a:pt x="6915" y="1180054"/>
                  </a:lnTo>
                  <a:lnTo>
                    <a:pt x="26149" y="1215610"/>
                  </a:lnTo>
                  <a:lnTo>
                    <a:pt x="55431" y="1243703"/>
                  </a:lnTo>
                  <a:lnTo>
                    <a:pt x="92490" y="1262156"/>
                  </a:lnTo>
                  <a:lnTo>
                    <a:pt x="135058" y="1268790"/>
                  </a:lnTo>
                  <a:lnTo>
                    <a:pt x="1358882" y="1268790"/>
                  </a:lnTo>
                  <a:lnTo>
                    <a:pt x="1401454" y="1262156"/>
                  </a:lnTo>
                  <a:lnTo>
                    <a:pt x="1438515" y="1243704"/>
                  </a:lnTo>
                  <a:lnTo>
                    <a:pt x="1467795" y="1215612"/>
                  </a:lnTo>
                  <a:lnTo>
                    <a:pt x="1487028" y="1180056"/>
                  </a:lnTo>
                  <a:lnTo>
                    <a:pt x="1493942" y="1139212"/>
                  </a:lnTo>
                  <a:lnTo>
                    <a:pt x="1493942" y="0"/>
                  </a:lnTo>
                  <a:close/>
                </a:path>
              </a:pathLst>
            </a:custGeom>
            <a:solidFill>
              <a:srgbClr val="91D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284"/>
            <p:cNvSpPr/>
            <p:nvPr/>
          </p:nvSpPr>
          <p:spPr>
            <a:xfrm>
              <a:off x="2335987" y="4454070"/>
              <a:ext cx="1465580" cy="2019300"/>
            </a:xfrm>
            <a:custGeom>
              <a:avLst/>
              <a:gdLst/>
              <a:ahLst/>
              <a:cxnLst/>
              <a:rect l="l" t="t" r="r" b="b"/>
              <a:pathLst>
                <a:path w="1465579" h="2019300">
                  <a:moveTo>
                    <a:pt x="1465148" y="577697"/>
                  </a:moveTo>
                  <a:lnTo>
                    <a:pt x="1456944" y="539902"/>
                  </a:lnTo>
                  <a:lnTo>
                    <a:pt x="1447673" y="527050"/>
                  </a:lnTo>
                  <a:lnTo>
                    <a:pt x="1447673" y="81622"/>
                  </a:lnTo>
                  <a:lnTo>
                    <a:pt x="1440434" y="49923"/>
                  </a:lnTo>
                  <a:lnTo>
                    <a:pt x="1420710" y="23977"/>
                  </a:lnTo>
                  <a:lnTo>
                    <a:pt x="1391539" y="6438"/>
                  </a:lnTo>
                  <a:lnTo>
                    <a:pt x="1355915" y="0"/>
                  </a:lnTo>
                  <a:lnTo>
                    <a:pt x="109702" y="0"/>
                  </a:lnTo>
                  <a:lnTo>
                    <a:pt x="74079" y="6438"/>
                  </a:lnTo>
                  <a:lnTo>
                    <a:pt x="44907" y="23977"/>
                  </a:lnTo>
                  <a:lnTo>
                    <a:pt x="25196" y="49923"/>
                  </a:lnTo>
                  <a:lnTo>
                    <a:pt x="17957" y="81622"/>
                  </a:lnTo>
                  <a:lnTo>
                    <a:pt x="17957" y="526376"/>
                  </a:lnTo>
                  <a:lnTo>
                    <a:pt x="8191" y="539902"/>
                  </a:lnTo>
                  <a:lnTo>
                    <a:pt x="0" y="577697"/>
                  </a:lnTo>
                  <a:lnTo>
                    <a:pt x="0" y="1921484"/>
                  </a:lnTo>
                  <a:lnTo>
                    <a:pt x="8191" y="1959279"/>
                  </a:lnTo>
                  <a:lnTo>
                    <a:pt x="30518" y="1990217"/>
                  </a:lnTo>
                  <a:lnTo>
                    <a:pt x="63538" y="2011133"/>
                  </a:lnTo>
                  <a:lnTo>
                    <a:pt x="103873" y="2018804"/>
                  </a:lnTo>
                  <a:lnTo>
                    <a:pt x="1361274" y="2018804"/>
                  </a:lnTo>
                  <a:lnTo>
                    <a:pt x="1401610" y="2011133"/>
                  </a:lnTo>
                  <a:lnTo>
                    <a:pt x="1434630" y="1990217"/>
                  </a:lnTo>
                  <a:lnTo>
                    <a:pt x="1456944" y="1959279"/>
                  </a:lnTo>
                  <a:lnTo>
                    <a:pt x="1465148" y="1921484"/>
                  </a:lnTo>
                  <a:lnTo>
                    <a:pt x="1465148" y="57769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285"/>
            <p:cNvSpPr/>
            <p:nvPr/>
          </p:nvSpPr>
          <p:spPr>
            <a:xfrm>
              <a:off x="2353946" y="4454060"/>
              <a:ext cx="1430020" cy="2002155"/>
            </a:xfrm>
            <a:custGeom>
              <a:avLst/>
              <a:gdLst/>
              <a:ahLst/>
              <a:cxnLst/>
              <a:rect l="l" t="t" r="r" b="b"/>
              <a:pathLst>
                <a:path w="1430020" h="2002154">
                  <a:moveTo>
                    <a:pt x="0" y="1920369"/>
                  </a:moveTo>
                  <a:lnTo>
                    <a:pt x="0" y="81629"/>
                  </a:lnTo>
                  <a:lnTo>
                    <a:pt x="7239" y="49933"/>
                  </a:lnTo>
                  <a:lnTo>
                    <a:pt x="26951" y="23977"/>
                  </a:lnTo>
                  <a:lnTo>
                    <a:pt x="56125" y="6440"/>
                  </a:lnTo>
                  <a:lnTo>
                    <a:pt x="91753" y="0"/>
                  </a:lnTo>
                  <a:lnTo>
                    <a:pt x="1337965" y="0"/>
                  </a:lnTo>
                  <a:lnTo>
                    <a:pt x="1373589" y="6440"/>
                  </a:lnTo>
                  <a:lnTo>
                    <a:pt x="1402763" y="23977"/>
                  </a:lnTo>
                  <a:lnTo>
                    <a:pt x="1422475" y="49933"/>
                  </a:lnTo>
                  <a:lnTo>
                    <a:pt x="1429715" y="81629"/>
                  </a:lnTo>
                  <a:lnTo>
                    <a:pt x="1429715" y="1920369"/>
                  </a:lnTo>
                  <a:lnTo>
                    <a:pt x="1422475" y="1952060"/>
                  </a:lnTo>
                  <a:lnTo>
                    <a:pt x="1402763" y="1978015"/>
                  </a:lnTo>
                  <a:lnTo>
                    <a:pt x="1373589" y="1995554"/>
                  </a:lnTo>
                  <a:lnTo>
                    <a:pt x="1337965" y="2001996"/>
                  </a:lnTo>
                  <a:lnTo>
                    <a:pt x="91753" y="2001996"/>
                  </a:lnTo>
                  <a:lnTo>
                    <a:pt x="56125" y="1995554"/>
                  </a:lnTo>
                  <a:lnTo>
                    <a:pt x="26951" y="1978015"/>
                  </a:lnTo>
                  <a:lnTo>
                    <a:pt x="7239" y="1952060"/>
                  </a:lnTo>
                  <a:lnTo>
                    <a:pt x="0" y="1920369"/>
                  </a:lnTo>
                  <a:close/>
                </a:path>
              </a:pathLst>
            </a:custGeom>
            <a:ln w="7199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6" name="object 28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363144" y="5710075"/>
              <a:ext cx="1459086" cy="88008"/>
            </a:xfrm>
            <a:prstGeom prst="rect">
              <a:avLst/>
            </a:prstGeom>
          </p:spPr>
        </p:pic>
        <p:pic>
          <p:nvPicPr>
            <p:cNvPr id="617" name="object 28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962065" y="5667011"/>
              <a:ext cx="180842" cy="128214"/>
            </a:xfrm>
            <a:prstGeom prst="rect">
              <a:avLst/>
            </a:prstGeom>
          </p:spPr>
        </p:pic>
      </p:grpSp>
      <p:sp>
        <p:nvSpPr>
          <p:cNvPr id="618" name="object 288"/>
          <p:cNvSpPr txBox="1"/>
          <p:nvPr/>
        </p:nvSpPr>
        <p:spPr>
          <a:xfrm>
            <a:off x="495935" y="8167560"/>
            <a:ext cx="1302587" cy="6136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200" b="1" spc="-75" dirty="0" smtClean="0">
                <a:solidFill>
                  <a:srgbClr val="063A7B"/>
                </a:solidFill>
                <a:latin typeface="Arial"/>
                <a:cs typeface="Arial"/>
              </a:rPr>
              <a:t>2024- йилда </a:t>
            </a:r>
            <a:r>
              <a:rPr sz="1200" b="1" spc="-75" dirty="0" err="1" smtClean="0">
                <a:solidFill>
                  <a:srgbClr val="063A7B"/>
                </a:solidFill>
                <a:latin typeface="Arial"/>
                <a:cs typeface="Arial"/>
              </a:rPr>
              <a:t>Микр</a:t>
            </a:r>
            <a:r>
              <a:rPr sz="1200" b="1" spc="-105" dirty="0" err="1" smtClean="0">
                <a:solidFill>
                  <a:srgbClr val="063A7B"/>
                </a:solidFill>
                <a:latin typeface="Arial"/>
                <a:cs typeface="Arial"/>
              </a:rPr>
              <a:t>о</a:t>
            </a:r>
            <a:r>
              <a:rPr sz="1200" b="1" spc="-95" dirty="0" err="1" smtClean="0">
                <a:solidFill>
                  <a:srgbClr val="063A7B"/>
                </a:solidFill>
                <a:latin typeface="Arial"/>
                <a:cs typeface="Arial"/>
              </a:rPr>
              <a:t>л</a:t>
            </a:r>
            <a:r>
              <a:rPr sz="1200" b="1" spc="-60" dirty="0" err="1" smtClean="0">
                <a:solidFill>
                  <a:srgbClr val="063A7B"/>
                </a:solidFill>
                <a:latin typeface="Arial"/>
                <a:cs typeface="Arial"/>
              </a:rPr>
              <a:t>ойиҳалар</a:t>
            </a:r>
            <a:r>
              <a:rPr sz="1200" b="1" spc="-60" dirty="0" smtClean="0">
                <a:solidFill>
                  <a:srgbClr val="063A7B"/>
                </a:solidFill>
                <a:latin typeface="Arial"/>
                <a:cs typeface="Arial"/>
              </a:rPr>
              <a:t>  </a:t>
            </a:r>
            <a:r>
              <a:rPr sz="1200" spc="-70" dirty="0" err="1">
                <a:solidFill>
                  <a:srgbClr val="063A7B"/>
                </a:solidFill>
                <a:latin typeface="Microsoft Sans Serif"/>
                <a:cs typeface="Microsoft Sans Serif"/>
              </a:rPr>
              <a:t>т</a:t>
            </a:r>
            <a:r>
              <a:rPr sz="1200" spc="-80" dirty="0" err="1">
                <a:solidFill>
                  <a:srgbClr val="063A7B"/>
                </a:solidFill>
                <a:latin typeface="Microsoft Sans Serif"/>
                <a:cs typeface="Microsoft Sans Serif"/>
              </a:rPr>
              <a:t>ашкил</a:t>
            </a:r>
            <a:r>
              <a:rPr sz="1200" spc="-15" dirty="0">
                <a:solidFill>
                  <a:srgbClr val="063A7B"/>
                </a:solidFill>
                <a:latin typeface="Microsoft Sans Serif"/>
                <a:cs typeface="Microsoft Sans Serif"/>
              </a:rPr>
              <a:t> </a:t>
            </a:r>
            <a:r>
              <a:rPr sz="1200" spc="-75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э</a:t>
            </a:r>
            <a:r>
              <a:rPr sz="1200" spc="-55" dirty="0" err="1" smtClean="0">
                <a:solidFill>
                  <a:srgbClr val="063A7B"/>
                </a:solidFill>
                <a:latin typeface="Microsoft Sans Serif"/>
                <a:cs typeface="Microsoft Sans Serif"/>
              </a:rPr>
              <a:t>тиш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620" name="object 290"/>
          <p:cNvSpPr txBox="1"/>
          <p:nvPr/>
        </p:nvSpPr>
        <p:spPr>
          <a:xfrm>
            <a:off x="412750" y="8823325"/>
            <a:ext cx="1454727" cy="22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uz-Cyrl-UZ" sz="1350" b="1" spc="-75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31</a:t>
            </a:r>
            <a:r>
              <a:rPr lang="uz-Cyrl-UZ" sz="1350" spc="-75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 та лойха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622" name="object 292"/>
          <p:cNvGrpSpPr/>
          <p:nvPr/>
        </p:nvGrpSpPr>
        <p:grpSpPr>
          <a:xfrm>
            <a:off x="3689350" y="7680325"/>
            <a:ext cx="3352800" cy="400685"/>
            <a:chOff x="3906917" y="3927678"/>
            <a:chExt cx="1723389" cy="400685"/>
          </a:xfrm>
        </p:grpSpPr>
        <p:sp>
          <p:nvSpPr>
            <p:cNvPr id="623" name="object 293"/>
            <p:cNvSpPr/>
            <p:nvPr/>
          </p:nvSpPr>
          <p:spPr>
            <a:xfrm>
              <a:off x="3906917" y="3927678"/>
              <a:ext cx="1723389" cy="400685"/>
            </a:xfrm>
            <a:custGeom>
              <a:avLst/>
              <a:gdLst/>
              <a:ahLst/>
              <a:cxnLst/>
              <a:rect l="l" t="t" r="r" b="b"/>
              <a:pathLst>
                <a:path w="1723389" h="400685">
                  <a:moveTo>
                    <a:pt x="1723353" y="0"/>
                  </a:moveTo>
                  <a:lnTo>
                    <a:pt x="0" y="0"/>
                  </a:lnTo>
                  <a:lnTo>
                    <a:pt x="0" y="400518"/>
                  </a:lnTo>
                  <a:lnTo>
                    <a:pt x="1723353" y="400518"/>
                  </a:lnTo>
                  <a:lnTo>
                    <a:pt x="1723353" y="0"/>
                  </a:lnTo>
                  <a:close/>
                </a:path>
              </a:pathLst>
            </a:custGeom>
            <a:solidFill>
              <a:srgbClr val="231F20">
                <a:alpha val="48999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24" name="object 294"/>
            <p:cNvSpPr/>
            <p:nvPr/>
          </p:nvSpPr>
          <p:spPr>
            <a:xfrm>
              <a:off x="3953132" y="3973892"/>
              <a:ext cx="1631314" cy="308610"/>
            </a:xfrm>
            <a:custGeom>
              <a:avLst/>
              <a:gdLst/>
              <a:ahLst/>
              <a:cxnLst/>
              <a:rect l="l" t="t" r="r" b="b"/>
              <a:pathLst>
                <a:path w="1631314" h="308610">
                  <a:moveTo>
                    <a:pt x="1525506" y="0"/>
                  </a:moveTo>
                  <a:lnTo>
                    <a:pt x="105410" y="0"/>
                  </a:lnTo>
                  <a:lnTo>
                    <a:pt x="64481" y="12155"/>
                  </a:lnTo>
                  <a:lnTo>
                    <a:pt x="30964" y="45250"/>
                  </a:lnTo>
                  <a:lnTo>
                    <a:pt x="8317" y="94229"/>
                  </a:lnTo>
                  <a:lnTo>
                    <a:pt x="0" y="154043"/>
                  </a:lnTo>
                  <a:lnTo>
                    <a:pt x="8317" y="213860"/>
                  </a:lnTo>
                  <a:lnTo>
                    <a:pt x="30964" y="262842"/>
                  </a:lnTo>
                  <a:lnTo>
                    <a:pt x="64481" y="295937"/>
                  </a:lnTo>
                  <a:lnTo>
                    <a:pt x="105410" y="308091"/>
                  </a:lnTo>
                  <a:lnTo>
                    <a:pt x="1525506" y="308091"/>
                  </a:lnTo>
                  <a:lnTo>
                    <a:pt x="1566438" y="295937"/>
                  </a:lnTo>
                  <a:lnTo>
                    <a:pt x="1599958" y="262842"/>
                  </a:lnTo>
                  <a:lnTo>
                    <a:pt x="1622606" y="213860"/>
                  </a:lnTo>
                  <a:lnTo>
                    <a:pt x="1630923" y="154037"/>
                  </a:lnTo>
                  <a:lnTo>
                    <a:pt x="1622606" y="94229"/>
                  </a:lnTo>
                  <a:lnTo>
                    <a:pt x="1599958" y="45250"/>
                  </a:lnTo>
                  <a:lnTo>
                    <a:pt x="1566438" y="12155"/>
                  </a:lnTo>
                  <a:lnTo>
                    <a:pt x="1525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625" name="object 295"/>
          <p:cNvSpPr txBox="1"/>
          <p:nvPr/>
        </p:nvSpPr>
        <p:spPr>
          <a:xfrm>
            <a:off x="3818990" y="7752075"/>
            <a:ext cx="2931180" cy="2330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400" b="1" spc="-114" dirty="0">
                <a:solidFill>
                  <a:srgbClr val="AA1C21"/>
                </a:solidFill>
                <a:latin typeface="Arial"/>
                <a:cs typeface="Arial"/>
              </a:rPr>
              <a:t>УЙЧИ</a:t>
            </a:r>
            <a:r>
              <a:rPr sz="1400" b="1" spc="-45" dirty="0">
                <a:solidFill>
                  <a:srgbClr val="AA1C21"/>
                </a:solidFill>
                <a:latin typeface="Arial"/>
                <a:cs typeface="Arial"/>
              </a:rPr>
              <a:t> </a:t>
            </a:r>
            <a:r>
              <a:rPr sz="1400" b="1" spc="-180" dirty="0">
                <a:solidFill>
                  <a:srgbClr val="AA1C21"/>
                </a:solidFill>
                <a:latin typeface="Arial"/>
                <a:cs typeface="Arial"/>
              </a:rPr>
              <a:t>Т</a:t>
            </a:r>
            <a:r>
              <a:rPr sz="1400" b="1" spc="-120" dirty="0">
                <a:solidFill>
                  <a:srgbClr val="AA1C21"/>
                </a:solidFill>
                <a:latin typeface="Arial"/>
                <a:cs typeface="Arial"/>
              </a:rPr>
              <a:t>А</a:t>
            </a:r>
            <a:r>
              <a:rPr sz="1400" b="1" spc="-155" dirty="0">
                <a:solidFill>
                  <a:srgbClr val="AA1C21"/>
                </a:solidFill>
                <a:latin typeface="Arial"/>
                <a:cs typeface="Arial"/>
              </a:rPr>
              <a:t>Ж</a:t>
            </a:r>
            <a:r>
              <a:rPr sz="1400" b="1" spc="-114" dirty="0">
                <a:solidFill>
                  <a:srgbClr val="AA1C21"/>
                </a:solidFill>
                <a:latin typeface="Arial"/>
                <a:cs typeface="Arial"/>
              </a:rPr>
              <a:t>РИ</a:t>
            </a:r>
            <a:r>
              <a:rPr sz="1400" b="1" spc="-170" dirty="0">
                <a:solidFill>
                  <a:srgbClr val="AA1C21"/>
                </a:solidFill>
                <a:latin typeface="Arial"/>
                <a:cs typeface="Arial"/>
              </a:rPr>
              <a:t>Б</a:t>
            </a:r>
            <a:r>
              <a:rPr sz="1400" b="1" spc="-155" dirty="0">
                <a:solidFill>
                  <a:srgbClr val="AA1C21"/>
                </a:solidFill>
                <a:latin typeface="Arial"/>
                <a:cs typeface="Arial"/>
              </a:rPr>
              <a:t>А</a:t>
            </a:r>
            <a:r>
              <a:rPr sz="1400" b="1" spc="-120" dirty="0">
                <a:solidFill>
                  <a:srgbClr val="AA1C21"/>
                </a:solidFill>
                <a:latin typeface="Arial"/>
                <a:cs typeface="Arial"/>
              </a:rPr>
              <a:t>СИ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26" name="object 289"/>
          <p:cNvSpPr txBox="1"/>
          <p:nvPr/>
        </p:nvSpPr>
        <p:spPr>
          <a:xfrm>
            <a:off x="488950" y="9128125"/>
            <a:ext cx="1163782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15" dirty="0" smtClean="0">
                <a:solidFill>
                  <a:srgbClr val="2E3092"/>
                </a:solidFill>
                <a:latin typeface="Arial"/>
                <a:cs typeface="Arial"/>
              </a:rPr>
              <a:t>53</a:t>
            </a:r>
            <a:r>
              <a:rPr b="1" spc="-80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200" b="1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та</a:t>
            </a:r>
            <a:r>
              <a:rPr lang="uz-Cyrl-UZ" sz="1200" b="1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иш ўрни яратилган</a:t>
            </a:r>
            <a:endParaRPr sz="1200" b="1" dirty="0">
              <a:latin typeface="Microsoft Sans Serif"/>
              <a:cs typeface="Microsoft Sans Serif"/>
            </a:endParaRPr>
          </a:p>
        </p:txBody>
      </p:sp>
      <p:sp>
        <p:nvSpPr>
          <p:cNvPr id="627" name="object 289"/>
          <p:cNvSpPr txBox="1"/>
          <p:nvPr/>
        </p:nvSpPr>
        <p:spPr>
          <a:xfrm>
            <a:off x="3917949" y="9106989"/>
            <a:ext cx="1163783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15" dirty="0" smtClean="0">
                <a:solidFill>
                  <a:srgbClr val="2E3092"/>
                </a:solidFill>
                <a:latin typeface="Arial"/>
                <a:cs typeface="Arial"/>
              </a:rPr>
              <a:t>58</a:t>
            </a:r>
            <a:r>
              <a:rPr b="1" spc="-80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200" b="1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та</a:t>
            </a:r>
            <a:r>
              <a:rPr lang="uz-Cyrl-UZ" sz="1200" b="1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иш ўрни яратилган</a:t>
            </a:r>
            <a:endParaRPr sz="1200" b="1" dirty="0">
              <a:latin typeface="Microsoft Sans Serif"/>
              <a:cs typeface="Microsoft Sans Serif"/>
            </a:endParaRPr>
          </a:p>
        </p:txBody>
      </p:sp>
      <p:grpSp>
        <p:nvGrpSpPr>
          <p:cNvPr id="628" name="object 282"/>
          <p:cNvGrpSpPr/>
          <p:nvPr/>
        </p:nvGrpSpPr>
        <p:grpSpPr>
          <a:xfrm>
            <a:off x="1936750" y="8137525"/>
            <a:ext cx="1672824" cy="1482630"/>
            <a:chOff x="2321826" y="4454060"/>
            <a:chExt cx="1500404" cy="2036374"/>
          </a:xfrm>
        </p:grpSpPr>
        <p:sp>
          <p:nvSpPr>
            <p:cNvPr id="629" name="object 283"/>
            <p:cNvSpPr/>
            <p:nvPr/>
          </p:nvSpPr>
          <p:spPr>
            <a:xfrm>
              <a:off x="2321826" y="5221069"/>
              <a:ext cx="1494155" cy="1269365"/>
            </a:xfrm>
            <a:custGeom>
              <a:avLst/>
              <a:gdLst/>
              <a:ahLst/>
              <a:cxnLst/>
              <a:rect l="l" t="t" r="r" b="b"/>
              <a:pathLst>
                <a:path w="1494154" h="1269364">
                  <a:moveTo>
                    <a:pt x="1493942" y="0"/>
                  </a:moveTo>
                  <a:lnTo>
                    <a:pt x="0" y="0"/>
                  </a:lnTo>
                  <a:lnTo>
                    <a:pt x="0" y="1139212"/>
                  </a:lnTo>
                  <a:lnTo>
                    <a:pt x="6915" y="1180054"/>
                  </a:lnTo>
                  <a:lnTo>
                    <a:pt x="26149" y="1215610"/>
                  </a:lnTo>
                  <a:lnTo>
                    <a:pt x="55431" y="1243703"/>
                  </a:lnTo>
                  <a:lnTo>
                    <a:pt x="92490" y="1262156"/>
                  </a:lnTo>
                  <a:lnTo>
                    <a:pt x="135058" y="1268790"/>
                  </a:lnTo>
                  <a:lnTo>
                    <a:pt x="1358882" y="1268790"/>
                  </a:lnTo>
                  <a:lnTo>
                    <a:pt x="1401454" y="1262156"/>
                  </a:lnTo>
                  <a:lnTo>
                    <a:pt x="1438515" y="1243704"/>
                  </a:lnTo>
                  <a:lnTo>
                    <a:pt x="1467795" y="1215612"/>
                  </a:lnTo>
                  <a:lnTo>
                    <a:pt x="1487028" y="1180056"/>
                  </a:lnTo>
                  <a:lnTo>
                    <a:pt x="1493942" y="1139212"/>
                  </a:lnTo>
                  <a:lnTo>
                    <a:pt x="1493942" y="0"/>
                  </a:lnTo>
                  <a:close/>
                </a:path>
              </a:pathLst>
            </a:custGeom>
            <a:solidFill>
              <a:srgbClr val="91D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284"/>
            <p:cNvSpPr/>
            <p:nvPr/>
          </p:nvSpPr>
          <p:spPr>
            <a:xfrm>
              <a:off x="2335987" y="4454070"/>
              <a:ext cx="1465580" cy="2019300"/>
            </a:xfrm>
            <a:custGeom>
              <a:avLst/>
              <a:gdLst/>
              <a:ahLst/>
              <a:cxnLst/>
              <a:rect l="l" t="t" r="r" b="b"/>
              <a:pathLst>
                <a:path w="1465579" h="2019300">
                  <a:moveTo>
                    <a:pt x="1465148" y="577697"/>
                  </a:moveTo>
                  <a:lnTo>
                    <a:pt x="1456944" y="539902"/>
                  </a:lnTo>
                  <a:lnTo>
                    <a:pt x="1447673" y="527050"/>
                  </a:lnTo>
                  <a:lnTo>
                    <a:pt x="1447673" y="81622"/>
                  </a:lnTo>
                  <a:lnTo>
                    <a:pt x="1440434" y="49923"/>
                  </a:lnTo>
                  <a:lnTo>
                    <a:pt x="1420710" y="23977"/>
                  </a:lnTo>
                  <a:lnTo>
                    <a:pt x="1391539" y="6438"/>
                  </a:lnTo>
                  <a:lnTo>
                    <a:pt x="1355915" y="0"/>
                  </a:lnTo>
                  <a:lnTo>
                    <a:pt x="109702" y="0"/>
                  </a:lnTo>
                  <a:lnTo>
                    <a:pt x="74079" y="6438"/>
                  </a:lnTo>
                  <a:lnTo>
                    <a:pt x="44907" y="23977"/>
                  </a:lnTo>
                  <a:lnTo>
                    <a:pt x="25196" y="49923"/>
                  </a:lnTo>
                  <a:lnTo>
                    <a:pt x="17957" y="81622"/>
                  </a:lnTo>
                  <a:lnTo>
                    <a:pt x="17957" y="526376"/>
                  </a:lnTo>
                  <a:lnTo>
                    <a:pt x="8191" y="539902"/>
                  </a:lnTo>
                  <a:lnTo>
                    <a:pt x="0" y="577697"/>
                  </a:lnTo>
                  <a:lnTo>
                    <a:pt x="0" y="1921484"/>
                  </a:lnTo>
                  <a:lnTo>
                    <a:pt x="8191" y="1959279"/>
                  </a:lnTo>
                  <a:lnTo>
                    <a:pt x="30518" y="1990217"/>
                  </a:lnTo>
                  <a:lnTo>
                    <a:pt x="63538" y="2011133"/>
                  </a:lnTo>
                  <a:lnTo>
                    <a:pt x="103873" y="2018804"/>
                  </a:lnTo>
                  <a:lnTo>
                    <a:pt x="1361274" y="2018804"/>
                  </a:lnTo>
                  <a:lnTo>
                    <a:pt x="1401610" y="2011133"/>
                  </a:lnTo>
                  <a:lnTo>
                    <a:pt x="1434630" y="1990217"/>
                  </a:lnTo>
                  <a:lnTo>
                    <a:pt x="1456944" y="1959279"/>
                  </a:lnTo>
                  <a:lnTo>
                    <a:pt x="1465148" y="1921484"/>
                  </a:lnTo>
                  <a:lnTo>
                    <a:pt x="1465148" y="57769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285"/>
            <p:cNvSpPr/>
            <p:nvPr/>
          </p:nvSpPr>
          <p:spPr>
            <a:xfrm>
              <a:off x="2353946" y="4454060"/>
              <a:ext cx="1430020" cy="2002155"/>
            </a:xfrm>
            <a:custGeom>
              <a:avLst/>
              <a:gdLst/>
              <a:ahLst/>
              <a:cxnLst/>
              <a:rect l="l" t="t" r="r" b="b"/>
              <a:pathLst>
                <a:path w="1430020" h="2002154">
                  <a:moveTo>
                    <a:pt x="0" y="1920369"/>
                  </a:moveTo>
                  <a:lnTo>
                    <a:pt x="0" y="81629"/>
                  </a:lnTo>
                  <a:lnTo>
                    <a:pt x="7239" y="49933"/>
                  </a:lnTo>
                  <a:lnTo>
                    <a:pt x="26951" y="23977"/>
                  </a:lnTo>
                  <a:lnTo>
                    <a:pt x="56125" y="6440"/>
                  </a:lnTo>
                  <a:lnTo>
                    <a:pt x="91753" y="0"/>
                  </a:lnTo>
                  <a:lnTo>
                    <a:pt x="1337965" y="0"/>
                  </a:lnTo>
                  <a:lnTo>
                    <a:pt x="1373589" y="6440"/>
                  </a:lnTo>
                  <a:lnTo>
                    <a:pt x="1402763" y="23977"/>
                  </a:lnTo>
                  <a:lnTo>
                    <a:pt x="1422475" y="49933"/>
                  </a:lnTo>
                  <a:lnTo>
                    <a:pt x="1429715" y="81629"/>
                  </a:lnTo>
                  <a:lnTo>
                    <a:pt x="1429715" y="1920369"/>
                  </a:lnTo>
                  <a:lnTo>
                    <a:pt x="1422475" y="1952060"/>
                  </a:lnTo>
                  <a:lnTo>
                    <a:pt x="1402763" y="1978015"/>
                  </a:lnTo>
                  <a:lnTo>
                    <a:pt x="1373589" y="1995554"/>
                  </a:lnTo>
                  <a:lnTo>
                    <a:pt x="1337965" y="2001996"/>
                  </a:lnTo>
                  <a:lnTo>
                    <a:pt x="91753" y="2001996"/>
                  </a:lnTo>
                  <a:lnTo>
                    <a:pt x="56125" y="1995554"/>
                  </a:lnTo>
                  <a:lnTo>
                    <a:pt x="26951" y="1978015"/>
                  </a:lnTo>
                  <a:lnTo>
                    <a:pt x="7239" y="1952060"/>
                  </a:lnTo>
                  <a:lnTo>
                    <a:pt x="0" y="1920369"/>
                  </a:lnTo>
                  <a:close/>
                </a:path>
              </a:pathLst>
            </a:custGeom>
            <a:ln w="7199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2" name="object 28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363144" y="5710075"/>
              <a:ext cx="1459086" cy="88008"/>
            </a:xfrm>
            <a:prstGeom prst="rect">
              <a:avLst/>
            </a:prstGeom>
          </p:spPr>
        </p:pic>
        <p:pic>
          <p:nvPicPr>
            <p:cNvPr id="633" name="object 28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962065" y="5667011"/>
              <a:ext cx="180842" cy="128214"/>
            </a:xfrm>
            <a:prstGeom prst="rect">
              <a:avLst/>
            </a:prstGeom>
          </p:spPr>
        </p:pic>
      </p:grpSp>
      <p:sp>
        <p:nvSpPr>
          <p:cNvPr id="634" name="object 288"/>
          <p:cNvSpPr txBox="1"/>
          <p:nvPr/>
        </p:nvSpPr>
        <p:spPr>
          <a:xfrm>
            <a:off x="2172335" y="8164938"/>
            <a:ext cx="1302587" cy="6136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200" b="1" spc="-75" dirty="0" smtClean="0">
                <a:solidFill>
                  <a:srgbClr val="063A7B"/>
                </a:solidFill>
                <a:latin typeface="Arial"/>
                <a:cs typeface="Arial"/>
              </a:rPr>
              <a:t>2025-йилда </a:t>
            </a:r>
            <a:r>
              <a:rPr sz="1200" b="1" spc="-75" dirty="0" err="1" smtClean="0">
                <a:solidFill>
                  <a:srgbClr val="063A7B"/>
                </a:solidFill>
                <a:latin typeface="Arial"/>
                <a:cs typeface="Arial"/>
              </a:rPr>
              <a:t>Микр</a:t>
            </a:r>
            <a:r>
              <a:rPr sz="1200" b="1" spc="-105" dirty="0" err="1" smtClean="0">
                <a:solidFill>
                  <a:srgbClr val="063A7B"/>
                </a:solidFill>
                <a:latin typeface="Arial"/>
                <a:cs typeface="Arial"/>
              </a:rPr>
              <a:t>о</a:t>
            </a:r>
            <a:r>
              <a:rPr sz="1200" b="1" spc="-95" dirty="0" err="1" smtClean="0">
                <a:solidFill>
                  <a:srgbClr val="063A7B"/>
                </a:solidFill>
                <a:latin typeface="Arial"/>
                <a:cs typeface="Arial"/>
              </a:rPr>
              <a:t>л</a:t>
            </a:r>
            <a:r>
              <a:rPr sz="1200" b="1" spc="-60" dirty="0" err="1" smtClean="0">
                <a:solidFill>
                  <a:srgbClr val="063A7B"/>
                </a:solidFill>
                <a:latin typeface="Arial"/>
                <a:cs typeface="Arial"/>
              </a:rPr>
              <a:t>ойиҳалар</a:t>
            </a:r>
            <a:r>
              <a:rPr sz="1200" b="1" spc="-60" dirty="0" smtClean="0">
                <a:solidFill>
                  <a:srgbClr val="063A7B"/>
                </a:solidFill>
                <a:latin typeface="Arial"/>
                <a:cs typeface="Arial"/>
              </a:rPr>
              <a:t>  </a:t>
            </a:r>
            <a:r>
              <a:rPr sz="1200" spc="-70" dirty="0">
                <a:solidFill>
                  <a:srgbClr val="063A7B"/>
                </a:solidFill>
                <a:latin typeface="Microsoft Sans Serif"/>
                <a:cs typeface="Microsoft Sans Serif"/>
              </a:rPr>
              <a:t>т</a:t>
            </a:r>
            <a:r>
              <a:rPr sz="1200" spc="-80" dirty="0">
                <a:solidFill>
                  <a:srgbClr val="063A7B"/>
                </a:solidFill>
                <a:latin typeface="Microsoft Sans Serif"/>
                <a:cs typeface="Microsoft Sans Serif"/>
              </a:rPr>
              <a:t>ашкил</a:t>
            </a:r>
            <a:r>
              <a:rPr sz="1200" spc="-15" dirty="0">
                <a:solidFill>
                  <a:srgbClr val="063A7B"/>
                </a:solidFill>
                <a:latin typeface="Microsoft Sans Serif"/>
                <a:cs typeface="Microsoft Sans Serif"/>
              </a:rPr>
              <a:t> </a:t>
            </a:r>
            <a:r>
              <a:rPr sz="1200" spc="-75" dirty="0" err="1">
                <a:solidFill>
                  <a:srgbClr val="063A7B"/>
                </a:solidFill>
                <a:latin typeface="Microsoft Sans Serif"/>
                <a:cs typeface="Microsoft Sans Serif"/>
              </a:rPr>
              <a:t>э</a:t>
            </a:r>
            <a:r>
              <a:rPr sz="1200" spc="-55" dirty="0" err="1">
                <a:solidFill>
                  <a:srgbClr val="063A7B"/>
                </a:solidFill>
                <a:latin typeface="Microsoft Sans Serif"/>
                <a:cs typeface="Microsoft Sans Serif"/>
              </a:rPr>
              <a:t>тиш</a:t>
            </a:r>
            <a:r>
              <a:rPr sz="1200" spc="-55" dirty="0">
                <a:solidFill>
                  <a:srgbClr val="063A7B"/>
                </a:solidFill>
                <a:latin typeface="Microsoft Sans Serif"/>
                <a:cs typeface="Microsoft Sans Serif"/>
              </a:rPr>
              <a:t>  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636" name="object 290"/>
          <p:cNvSpPr txBox="1"/>
          <p:nvPr/>
        </p:nvSpPr>
        <p:spPr>
          <a:xfrm>
            <a:off x="2089032" y="8814807"/>
            <a:ext cx="1454727" cy="22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uz-Cyrl-UZ" sz="1350" b="1" spc="-75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40</a:t>
            </a:r>
            <a:r>
              <a:rPr lang="uz-Cyrl-UZ" sz="1350" spc="-75" dirty="0" smtClean="0">
                <a:solidFill>
                  <a:srgbClr val="063A7B"/>
                </a:solidFill>
                <a:latin typeface="Microsoft Sans Serif"/>
                <a:cs typeface="Microsoft Sans Serif"/>
              </a:rPr>
              <a:t> та лойҳа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637" name="object 289"/>
          <p:cNvSpPr txBox="1"/>
          <p:nvPr/>
        </p:nvSpPr>
        <p:spPr>
          <a:xfrm>
            <a:off x="2089032" y="9051925"/>
            <a:ext cx="1309142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15" dirty="0" smtClean="0">
                <a:solidFill>
                  <a:srgbClr val="2E3092"/>
                </a:solidFill>
                <a:latin typeface="Arial"/>
                <a:cs typeface="Arial"/>
              </a:rPr>
              <a:t>94</a:t>
            </a:r>
            <a:r>
              <a:rPr b="1" spc="-80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200" b="1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та</a:t>
            </a:r>
            <a:r>
              <a:rPr lang="uz-Cyrl-UZ" sz="1200" b="1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иш ўрни режалаштирилган</a:t>
            </a:r>
            <a:endParaRPr sz="1200" b="1" dirty="0">
              <a:latin typeface="Microsoft Sans Serif"/>
              <a:cs typeface="Microsoft Sans Serif"/>
            </a:endParaRPr>
          </a:p>
        </p:txBody>
      </p:sp>
      <p:grpSp>
        <p:nvGrpSpPr>
          <p:cNvPr id="638" name="object 188"/>
          <p:cNvGrpSpPr/>
          <p:nvPr/>
        </p:nvGrpSpPr>
        <p:grpSpPr>
          <a:xfrm>
            <a:off x="5441950" y="8137525"/>
            <a:ext cx="1600199" cy="1508124"/>
            <a:chOff x="3944945" y="4450460"/>
            <a:chExt cx="1670685" cy="2039620"/>
          </a:xfrm>
        </p:grpSpPr>
        <p:sp>
          <p:nvSpPr>
            <p:cNvPr id="639" name="object 189"/>
            <p:cNvSpPr/>
            <p:nvPr/>
          </p:nvSpPr>
          <p:spPr>
            <a:xfrm>
              <a:off x="3944945" y="5221069"/>
              <a:ext cx="1670685" cy="1269365"/>
            </a:xfrm>
            <a:custGeom>
              <a:avLst/>
              <a:gdLst/>
              <a:ahLst/>
              <a:cxnLst/>
              <a:rect l="l" t="t" r="r" b="b"/>
              <a:pathLst>
                <a:path w="1670685" h="1269364">
                  <a:moveTo>
                    <a:pt x="1670601" y="0"/>
                  </a:moveTo>
                  <a:lnTo>
                    <a:pt x="0" y="0"/>
                  </a:lnTo>
                  <a:lnTo>
                    <a:pt x="0" y="1139212"/>
                  </a:lnTo>
                  <a:lnTo>
                    <a:pt x="7733" y="1180054"/>
                  </a:lnTo>
                  <a:lnTo>
                    <a:pt x="29240" y="1215610"/>
                  </a:lnTo>
                  <a:lnTo>
                    <a:pt x="61983" y="1243703"/>
                  </a:lnTo>
                  <a:lnTo>
                    <a:pt x="103425" y="1262156"/>
                  </a:lnTo>
                  <a:lnTo>
                    <a:pt x="151027" y="1268790"/>
                  </a:lnTo>
                  <a:lnTo>
                    <a:pt x="1519570" y="1268790"/>
                  </a:lnTo>
                  <a:lnTo>
                    <a:pt x="1567176" y="1262156"/>
                  </a:lnTo>
                  <a:lnTo>
                    <a:pt x="1608619" y="1243704"/>
                  </a:lnTo>
                  <a:lnTo>
                    <a:pt x="1641362" y="1215612"/>
                  </a:lnTo>
                  <a:lnTo>
                    <a:pt x="1662868" y="1180056"/>
                  </a:lnTo>
                  <a:lnTo>
                    <a:pt x="1670601" y="1139212"/>
                  </a:lnTo>
                  <a:lnTo>
                    <a:pt x="1670601" y="0"/>
                  </a:lnTo>
                  <a:close/>
                </a:path>
              </a:pathLst>
            </a:custGeom>
            <a:solidFill>
              <a:srgbClr val="91D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190"/>
            <p:cNvSpPr/>
            <p:nvPr/>
          </p:nvSpPr>
          <p:spPr>
            <a:xfrm>
              <a:off x="3960784" y="4934440"/>
              <a:ext cx="1638935" cy="1538605"/>
            </a:xfrm>
            <a:custGeom>
              <a:avLst/>
              <a:gdLst/>
              <a:ahLst/>
              <a:cxnLst/>
              <a:rect l="l" t="t" r="r" b="b"/>
              <a:pathLst>
                <a:path w="1638935" h="1538604">
                  <a:moveTo>
                    <a:pt x="1522246" y="0"/>
                  </a:moveTo>
                  <a:lnTo>
                    <a:pt x="116158" y="0"/>
                  </a:lnTo>
                  <a:lnTo>
                    <a:pt x="71056" y="7678"/>
                  </a:lnTo>
                  <a:lnTo>
                    <a:pt x="34121" y="28585"/>
                  </a:lnTo>
                  <a:lnTo>
                    <a:pt x="9165" y="59529"/>
                  </a:lnTo>
                  <a:lnTo>
                    <a:pt x="0" y="97318"/>
                  </a:lnTo>
                  <a:lnTo>
                    <a:pt x="0" y="1441115"/>
                  </a:lnTo>
                  <a:lnTo>
                    <a:pt x="9165" y="1478903"/>
                  </a:lnTo>
                  <a:lnTo>
                    <a:pt x="34121" y="1509847"/>
                  </a:lnTo>
                  <a:lnTo>
                    <a:pt x="71056" y="1530755"/>
                  </a:lnTo>
                  <a:lnTo>
                    <a:pt x="116158" y="1538434"/>
                  </a:lnTo>
                  <a:lnTo>
                    <a:pt x="1522246" y="1538434"/>
                  </a:lnTo>
                  <a:lnTo>
                    <a:pt x="1567347" y="1530755"/>
                  </a:lnTo>
                  <a:lnTo>
                    <a:pt x="1604281" y="1509847"/>
                  </a:lnTo>
                  <a:lnTo>
                    <a:pt x="1629237" y="1478903"/>
                  </a:lnTo>
                  <a:lnTo>
                    <a:pt x="1638402" y="1441115"/>
                  </a:lnTo>
                  <a:lnTo>
                    <a:pt x="1638402" y="97318"/>
                  </a:lnTo>
                  <a:lnTo>
                    <a:pt x="1629237" y="59529"/>
                  </a:lnTo>
                  <a:lnTo>
                    <a:pt x="1604281" y="28585"/>
                  </a:lnTo>
                  <a:lnTo>
                    <a:pt x="1567347" y="7678"/>
                  </a:lnTo>
                  <a:lnTo>
                    <a:pt x="1522246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191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1496181" y="0"/>
                  </a:moveTo>
                  <a:lnTo>
                    <a:pt x="102603" y="0"/>
                  </a:lnTo>
                  <a:lnTo>
                    <a:pt x="62760" y="6440"/>
                  </a:lnTo>
                  <a:lnTo>
                    <a:pt x="30136" y="23977"/>
                  </a:lnTo>
                  <a:lnTo>
                    <a:pt x="8094" y="49933"/>
                  </a:lnTo>
                  <a:lnTo>
                    <a:pt x="0" y="81629"/>
                  </a:lnTo>
                  <a:lnTo>
                    <a:pt x="0" y="1920369"/>
                  </a:lnTo>
                  <a:lnTo>
                    <a:pt x="8094" y="1952060"/>
                  </a:lnTo>
                  <a:lnTo>
                    <a:pt x="30136" y="1978015"/>
                  </a:lnTo>
                  <a:lnTo>
                    <a:pt x="62760" y="1995554"/>
                  </a:lnTo>
                  <a:lnTo>
                    <a:pt x="102603" y="2001996"/>
                  </a:lnTo>
                  <a:lnTo>
                    <a:pt x="1496181" y="2001996"/>
                  </a:lnTo>
                  <a:lnTo>
                    <a:pt x="1536019" y="1995554"/>
                  </a:lnTo>
                  <a:lnTo>
                    <a:pt x="1568642" y="1978015"/>
                  </a:lnTo>
                  <a:lnTo>
                    <a:pt x="1590685" y="1952060"/>
                  </a:lnTo>
                  <a:lnTo>
                    <a:pt x="1598781" y="1920369"/>
                  </a:lnTo>
                  <a:lnTo>
                    <a:pt x="1598781" y="81629"/>
                  </a:lnTo>
                  <a:lnTo>
                    <a:pt x="1590685" y="49933"/>
                  </a:lnTo>
                  <a:lnTo>
                    <a:pt x="1568642" y="23977"/>
                  </a:lnTo>
                  <a:lnTo>
                    <a:pt x="1536019" y="6440"/>
                  </a:lnTo>
                  <a:lnTo>
                    <a:pt x="149618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192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0" y="1920369"/>
                  </a:moveTo>
                  <a:lnTo>
                    <a:pt x="0" y="81629"/>
                  </a:lnTo>
                  <a:lnTo>
                    <a:pt x="8094" y="49933"/>
                  </a:lnTo>
                  <a:lnTo>
                    <a:pt x="30136" y="23977"/>
                  </a:lnTo>
                  <a:lnTo>
                    <a:pt x="62760" y="6440"/>
                  </a:lnTo>
                  <a:lnTo>
                    <a:pt x="102603" y="0"/>
                  </a:lnTo>
                  <a:lnTo>
                    <a:pt x="1496181" y="0"/>
                  </a:lnTo>
                  <a:lnTo>
                    <a:pt x="1536019" y="6440"/>
                  </a:lnTo>
                  <a:lnTo>
                    <a:pt x="1568642" y="23977"/>
                  </a:lnTo>
                  <a:lnTo>
                    <a:pt x="1590685" y="49933"/>
                  </a:lnTo>
                  <a:lnTo>
                    <a:pt x="1598781" y="81629"/>
                  </a:lnTo>
                  <a:lnTo>
                    <a:pt x="1598781" y="1920369"/>
                  </a:lnTo>
                  <a:lnTo>
                    <a:pt x="1590685" y="1952060"/>
                  </a:lnTo>
                  <a:lnTo>
                    <a:pt x="1568642" y="1978015"/>
                  </a:lnTo>
                  <a:lnTo>
                    <a:pt x="1536019" y="1995554"/>
                  </a:lnTo>
                  <a:lnTo>
                    <a:pt x="1496181" y="2001996"/>
                  </a:lnTo>
                  <a:lnTo>
                    <a:pt x="102603" y="2001996"/>
                  </a:lnTo>
                  <a:lnTo>
                    <a:pt x="62760" y="1995554"/>
                  </a:lnTo>
                  <a:lnTo>
                    <a:pt x="30136" y="1978015"/>
                  </a:lnTo>
                  <a:lnTo>
                    <a:pt x="8094" y="1952060"/>
                  </a:lnTo>
                  <a:lnTo>
                    <a:pt x="0" y="1920369"/>
                  </a:lnTo>
                  <a:close/>
                </a:path>
              </a:pathLst>
            </a:custGeom>
            <a:ln w="7199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3" name="object 19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074591" y="5710075"/>
              <a:ext cx="1459086" cy="88008"/>
            </a:xfrm>
            <a:prstGeom prst="rect">
              <a:avLst/>
            </a:prstGeom>
          </p:spPr>
        </p:pic>
        <p:pic>
          <p:nvPicPr>
            <p:cNvPr id="644" name="object 19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673512" y="5667011"/>
              <a:ext cx="180842" cy="128214"/>
            </a:xfrm>
            <a:prstGeom prst="rect">
              <a:avLst/>
            </a:prstGeom>
          </p:spPr>
        </p:pic>
      </p:grpSp>
      <p:sp>
        <p:nvSpPr>
          <p:cNvPr id="648" name="object 289"/>
          <p:cNvSpPr txBox="1"/>
          <p:nvPr/>
        </p:nvSpPr>
        <p:spPr>
          <a:xfrm>
            <a:off x="5518151" y="9051925"/>
            <a:ext cx="1454727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15" dirty="0" smtClean="0">
                <a:solidFill>
                  <a:srgbClr val="2E3092"/>
                </a:solidFill>
                <a:latin typeface="Arial"/>
                <a:cs typeface="Arial"/>
              </a:rPr>
              <a:t>75</a:t>
            </a:r>
            <a:r>
              <a:rPr b="1" spc="-80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200" b="1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та</a:t>
            </a:r>
            <a:r>
              <a:rPr lang="uz-Cyrl-UZ" sz="1200" b="1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иш ўрни режалаштирилган</a:t>
            </a:r>
            <a:endParaRPr sz="1200" b="1" dirty="0">
              <a:latin typeface="Microsoft Sans Serif"/>
              <a:cs typeface="Microsoft Sans Serif"/>
            </a:endParaRPr>
          </a:p>
        </p:txBody>
      </p:sp>
      <p:grpSp>
        <p:nvGrpSpPr>
          <p:cNvPr id="649" name="object 188"/>
          <p:cNvGrpSpPr/>
          <p:nvPr/>
        </p:nvGrpSpPr>
        <p:grpSpPr>
          <a:xfrm>
            <a:off x="7118350" y="8137525"/>
            <a:ext cx="1600199" cy="1508124"/>
            <a:chOff x="3944945" y="4450460"/>
            <a:chExt cx="1670685" cy="2039620"/>
          </a:xfrm>
        </p:grpSpPr>
        <p:sp>
          <p:nvSpPr>
            <p:cNvPr id="650" name="object 189"/>
            <p:cNvSpPr/>
            <p:nvPr/>
          </p:nvSpPr>
          <p:spPr>
            <a:xfrm>
              <a:off x="3944945" y="5221069"/>
              <a:ext cx="1670685" cy="1269365"/>
            </a:xfrm>
            <a:custGeom>
              <a:avLst/>
              <a:gdLst/>
              <a:ahLst/>
              <a:cxnLst/>
              <a:rect l="l" t="t" r="r" b="b"/>
              <a:pathLst>
                <a:path w="1670685" h="1269364">
                  <a:moveTo>
                    <a:pt x="1670601" y="0"/>
                  </a:moveTo>
                  <a:lnTo>
                    <a:pt x="0" y="0"/>
                  </a:lnTo>
                  <a:lnTo>
                    <a:pt x="0" y="1139212"/>
                  </a:lnTo>
                  <a:lnTo>
                    <a:pt x="7733" y="1180054"/>
                  </a:lnTo>
                  <a:lnTo>
                    <a:pt x="29240" y="1215610"/>
                  </a:lnTo>
                  <a:lnTo>
                    <a:pt x="61983" y="1243703"/>
                  </a:lnTo>
                  <a:lnTo>
                    <a:pt x="103425" y="1262156"/>
                  </a:lnTo>
                  <a:lnTo>
                    <a:pt x="151027" y="1268790"/>
                  </a:lnTo>
                  <a:lnTo>
                    <a:pt x="1519570" y="1268790"/>
                  </a:lnTo>
                  <a:lnTo>
                    <a:pt x="1567176" y="1262156"/>
                  </a:lnTo>
                  <a:lnTo>
                    <a:pt x="1608619" y="1243704"/>
                  </a:lnTo>
                  <a:lnTo>
                    <a:pt x="1641362" y="1215612"/>
                  </a:lnTo>
                  <a:lnTo>
                    <a:pt x="1662868" y="1180056"/>
                  </a:lnTo>
                  <a:lnTo>
                    <a:pt x="1670601" y="1139212"/>
                  </a:lnTo>
                  <a:lnTo>
                    <a:pt x="1670601" y="0"/>
                  </a:lnTo>
                  <a:close/>
                </a:path>
              </a:pathLst>
            </a:custGeom>
            <a:solidFill>
              <a:srgbClr val="91D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190"/>
            <p:cNvSpPr/>
            <p:nvPr/>
          </p:nvSpPr>
          <p:spPr>
            <a:xfrm>
              <a:off x="3960784" y="4934440"/>
              <a:ext cx="1638935" cy="1538605"/>
            </a:xfrm>
            <a:custGeom>
              <a:avLst/>
              <a:gdLst/>
              <a:ahLst/>
              <a:cxnLst/>
              <a:rect l="l" t="t" r="r" b="b"/>
              <a:pathLst>
                <a:path w="1638935" h="1538604">
                  <a:moveTo>
                    <a:pt x="1522246" y="0"/>
                  </a:moveTo>
                  <a:lnTo>
                    <a:pt x="116158" y="0"/>
                  </a:lnTo>
                  <a:lnTo>
                    <a:pt x="71056" y="7678"/>
                  </a:lnTo>
                  <a:lnTo>
                    <a:pt x="34121" y="28585"/>
                  </a:lnTo>
                  <a:lnTo>
                    <a:pt x="9165" y="59529"/>
                  </a:lnTo>
                  <a:lnTo>
                    <a:pt x="0" y="97318"/>
                  </a:lnTo>
                  <a:lnTo>
                    <a:pt x="0" y="1441115"/>
                  </a:lnTo>
                  <a:lnTo>
                    <a:pt x="9165" y="1478903"/>
                  </a:lnTo>
                  <a:lnTo>
                    <a:pt x="34121" y="1509847"/>
                  </a:lnTo>
                  <a:lnTo>
                    <a:pt x="71056" y="1530755"/>
                  </a:lnTo>
                  <a:lnTo>
                    <a:pt x="116158" y="1538434"/>
                  </a:lnTo>
                  <a:lnTo>
                    <a:pt x="1522246" y="1538434"/>
                  </a:lnTo>
                  <a:lnTo>
                    <a:pt x="1567347" y="1530755"/>
                  </a:lnTo>
                  <a:lnTo>
                    <a:pt x="1604281" y="1509847"/>
                  </a:lnTo>
                  <a:lnTo>
                    <a:pt x="1629237" y="1478903"/>
                  </a:lnTo>
                  <a:lnTo>
                    <a:pt x="1638402" y="1441115"/>
                  </a:lnTo>
                  <a:lnTo>
                    <a:pt x="1638402" y="97318"/>
                  </a:lnTo>
                  <a:lnTo>
                    <a:pt x="1629237" y="59529"/>
                  </a:lnTo>
                  <a:lnTo>
                    <a:pt x="1604281" y="28585"/>
                  </a:lnTo>
                  <a:lnTo>
                    <a:pt x="1567347" y="7678"/>
                  </a:lnTo>
                  <a:lnTo>
                    <a:pt x="1522246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191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1496181" y="0"/>
                  </a:moveTo>
                  <a:lnTo>
                    <a:pt x="102603" y="0"/>
                  </a:lnTo>
                  <a:lnTo>
                    <a:pt x="62760" y="6440"/>
                  </a:lnTo>
                  <a:lnTo>
                    <a:pt x="30136" y="23977"/>
                  </a:lnTo>
                  <a:lnTo>
                    <a:pt x="8094" y="49933"/>
                  </a:lnTo>
                  <a:lnTo>
                    <a:pt x="0" y="81629"/>
                  </a:lnTo>
                  <a:lnTo>
                    <a:pt x="0" y="1920369"/>
                  </a:lnTo>
                  <a:lnTo>
                    <a:pt x="8094" y="1952060"/>
                  </a:lnTo>
                  <a:lnTo>
                    <a:pt x="30136" y="1978015"/>
                  </a:lnTo>
                  <a:lnTo>
                    <a:pt x="62760" y="1995554"/>
                  </a:lnTo>
                  <a:lnTo>
                    <a:pt x="102603" y="2001996"/>
                  </a:lnTo>
                  <a:lnTo>
                    <a:pt x="1496181" y="2001996"/>
                  </a:lnTo>
                  <a:lnTo>
                    <a:pt x="1536019" y="1995554"/>
                  </a:lnTo>
                  <a:lnTo>
                    <a:pt x="1568642" y="1978015"/>
                  </a:lnTo>
                  <a:lnTo>
                    <a:pt x="1590685" y="1952060"/>
                  </a:lnTo>
                  <a:lnTo>
                    <a:pt x="1598781" y="1920369"/>
                  </a:lnTo>
                  <a:lnTo>
                    <a:pt x="1598781" y="81629"/>
                  </a:lnTo>
                  <a:lnTo>
                    <a:pt x="1590685" y="49933"/>
                  </a:lnTo>
                  <a:lnTo>
                    <a:pt x="1568642" y="23977"/>
                  </a:lnTo>
                  <a:lnTo>
                    <a:pt x="1536019" y="6440"/>
                  </a:lnTo>
                  <a:lnTo>
                    <a:pt x="149618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192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0" y="1920369"/>
                  </a:moveTo>
                  <a:lnTo>
                    <a:pt x="0" y="81629"/>
                  </a:lnTo>
                  <a:lnTo>
                    <a:pt x="8094" y="49933"/>
                  </a:lnTo>
                  <a:lnTo>
                    <a:pt x="30136" y="23977"/>
                  </a:lnTo>
                  <a:lnTo>
                    <a:pt x="62760" y="6440"/>
                  </a:lnTo>
                  <a:lnTo>
                    <a:pt x="102603" y="0"/>
                  </a:lnTo>
                  <a:lnTo>
                    <a:pt x="1496181" y="0"/>
                  </a:lnTo>
                  <a:lnTo>
                    <a:pt x="1536019" y="6440"/>
                  </a:lnTo>
                  <a:lnTo>
                    <a:pt x="1568642" y="23977"/>
                  </a:lnTo>
                  <a:lnTo>
                    <a:pt x="1590685" y="49933"/>
                  </a:lnTo>
                  <a:lnTo>
                    <a:pt x="1598781" y="81629"/>
                  </a:lnTo>
                  <a:lnTo>
                    <a:pt x="1598781" y="1920369"/>
                  </a:lnTo>
                  <a:lnTo>
                    <a:pt x="1590685" y="1952060"/>
                  </a:lnTo>
                  <a:lnTo>
                    <a:pt x="1568642" y="1978015"/>
                  </a:lnTo>
                  <a:lnTo>
                    <a:pt x="1536019" y="1995554"/>
                  </a:lnTo>
                  <a:lnTo>
                    <a:pt x="1496181" y="2001996"/>
                  </a:lnTo>
                  <a:lnTo>
                    <a:pt x="102603" y="2001996"/>
                  </a:lnTo>
                  <a:lnTo>
                    <a:pt x="62760" y="1995554"/>
                  </a:lnTo>
                  <a:lnTo>
                    <a:pt x="30136" y="1978015"/>
                  </a:lnTo>
                  <a:lnTo>
                    <a:pt x="8094" y="1952060"/>
                  </a:lnTo>
                  <a:lnTo>
                    <a:pt x="0" y="1920369"/>
                  </a:lnTo>
                  <a:close/>
                </a:path>
              </a:pathLst>
            </a:custGeom>
            <a:ln w="7199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4" name="object 19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074591" y="5710075"/>
              <a:ext cx="1459086" cy="88008"/>
            </a:xfrm>
            <a:prstGeom prst="rect">
              <a:avLst/>
            </a:prstGeom>
          </p:spPr>
        </p:pic>
        <p:pic>
          <p:nvPicPr>
            <p:cNvPr id="655" name="object 19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673512" y="5667011"/>
              <a:ext cx="180842" cy="128214"/>
            </a:xfrm>
            <a:prstGeom prst="rect">
              <a:avLst/>
            </a:prstGeom>
          </p:spPr>
        </p:pic>
      </p:grpSp>
      <p:grpSp>
        <p:nvGrpSpPr>
          <p:cNvPr id="659" name="object 292"/>
          <p:cNvGrpSpPr/>
          <p:nvPr/>
        </p:nvGrpSpPr>
        <p:grpSpPr>
          <a:xfrm>
            <a:off x="7194550" y="7680325"/>
            <a:ext cx="3200400" cy="400685"/>
            <a:chOff x="3906917" y="3927678"/>
            <a:chExt cx="1723389" cy="400685"/>
          </a:xfrm>
        </p:grpSpPr>
        <p:sp>
          <p:nvSpPr>
            <p:cNvPr id="660" name="object 293"/>
            <p:cNvSpPr/>
            <p:nvPr/>
          </p:nvSpPr>
          <p:spPr>
            <a:xfrm>
              <a:off x="3906917" y="3927678"/>
              <a:ext cx="1723389" cy="400685"/>
            </a:xfrm>
            <a:custGeom>
              <a:avLst/>
              <a:gdLst/>
              <a:ahLst/>
              <a:cxnLst/>
              <a:rect l="l" t="t" r="r" b="b"/>
              <a:pathLst>
                <a:path w="1723389" h="400685">
                  <a:moveTo>
                    <a:pt x="1723353" y="0"/>
                  </a:moveTo>
                  <a:lnTo>
                    <a:pt x="0" y="0"/>
                  </a:lnTo>
                  <a:lnTo>
                    <a:pt x="0" y="400518"/>
                  </a:lnTo>
                  <a:lnTo>
                    <a:pt x="1723353" y="400518"/>
                  </a:lnTo>
                  <a:lnTo>
                    <a:pt x="1723353" y="0"/>
                  </a:lnTo>
                  <a:close/>
                </a:path>
              </a:pathLst>
            </a:custGeom>
            <a:solidFill>
              <a:srgbClr val="231F20">
                <a:alpha val="48999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61" name="object 294"/>
            <p:cNvSpPr/>
            <p:nvPr/>
          </p:nvSpPr>
          <p:spPr>
            <a:xfrm>
              <a:off x="3916926" y="3973892"/>
              <a:ext cx="1631314" cy="308610"/>
            </a:xfrm>
            <a:custGeom>
              <a:avLst/>
              <a:gdLst/>
              <a:ahLst/>
              <a:cxnLst/>
              <a:rect l="l" t="t" r="r" b="b"/>
              <a:pathLst>
                <a:path w="1631314" h="308610">
                  <a:moveTo>
                    <a:pt x="1525506" y="0"/>
                  </a:moveTo>
                  <a:lnTo>
                    <a:pt x="105410" y="0"/>
                  </a:lnTo>
                  <a:lnTo>
                    <a:pt x="64481" y="12155"/>
                  </a:lnTo>
                  <a:lnTo>
                    <a:pt x="30964" y="45250"/>
                  </a:lnTo>
                  <a:lnTo>
                    <a:pt x="8317" y="94229"/>
                  </a:lnTo>
                  <a:lnTo>
                    <a:pt x="0" y="154043"/>
                  </a:lnTo>
                  <a:lnTo>
                    <a:pt x="8317" y="213860"/>
                  </a:lnTo>
                  <a:lnTo>
                    <a:pt x="30964" y="262842"/>
                  </a:lnTo>
                  <a:lnTo>
                    <a:pt x="64481" y="295937"/>
                  </a:lnTo>
                  <a:lnTo>
                    <a:pt x="105410" y="308091"/>
                  </a:lnTo>
                  <a:lnTo>
                    <a:pt x="1525506" y="308091"/>
                  </a:lnTo>
                  <a:lnTo>
                    <a:pt x="1566438" y="295937"/>
                  </a:lnTo>
                  <a:lnTo>
                    <a:pt x="1599958" y="262842"/>
                  </a:lnTo>
                  <a:lnTo>
                    <a:pt x="1622606" y="213860"/>
                  </a:lnTo>
                  <a:lnTo>
                    <a:pt x="1630923" y="154037"/>
                  </a:lnTo>
                  <a:lnTo>
                    <a:pt x="1622606" y="94229"/>
                  </a:lnTo>
                  <a:lnTo>
                    <a:pt x="1599958" y="45250"/>
                  </a:lnTo>
                  <a:lnTo>
                    <a:pt x="1566438" y="12155"/>
                  </a:lnTo>
                  <a:lnTo>
                    <a:pt x="1525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662" name="object 295"/>
          <p:cNvSpPr txBox="1"/>
          <p:nvPr/>
        </p:nvSpPr>
        <p:spPr>
          <a:xfrm>
            <a:off x="7324190" y="7752075"/>
            <a:ext cx="2931180" cy="2330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lang="uz-Cyrl-UZ" sz="1400" b="1" spc="-114" dirty="0" smtClean="0">
                <a:solidFill>
                  <a:srgbClr val="AA1C21"/>
                </a:solidFill>
                <a:latin typeface="Arial"/>
                <a:cs typeface="Arial"/>
              </a:rPr>
              <a:t>Ғиждувон тажрибаси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63" name="object 289"/>
          <p:cNvSpPr txBox="1"/>
          <p:nvPr/>
        </p:nvSpPr>
        <p:spPr>
          <a:xfrm>
            <a:off x="7346949" y="9051925"/>
            <a:ext cx="1163783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15" dirty="0" smtClean="0">
                <a:solidFill>
                  <a:srgbClr val="2E3092"/>
                </a:solidFill>
                <a:latin typeface="Arial"/>
                <a:cs typeface="Arial"/>
              </a:rPr>
              <a:t>14</a:t>
            </a:r>
            <a:r>
              <a:rPr b="1" spc="-80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200" b="1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та</a:t>
            </a:r>
            <a:r>
              <a:rPr lang="uz-Cyrl-UZ" sz="1200" b="1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иш ўрни яратилган</a:t>
            </a:r>
            <a:endParaRPr sz="1200" b="1" dirty="0">
              <a:latin typeface="Microsoft Sans Serif"/>
              <a:cs typeface="Microsoft Sans Serif"/>
            </a:endParaRPr>
          </a:p>
        </p:txBody>
      </p:sp>
      <p:grpSp>
        <p:nvGrpSpPr>
          <p:cNvPr id="664" name="object 188"/>
          <p:cNvGrpSpPr/>
          <p:nvPr/>
        </p:nvGrpSpPr>
        <p:grpSpPr>
          <a:xfrm>
            <a:off x="8794750" y="8137525"/>
            <a:ext cx="1600199" cy="1508124"/>
            <a:chOff x="3944945" y="4450460"/>
            <a:chExt cx="1670685" cy="2039620"/>
          </a:xfrm>
        </p:grpSpPr>
        <p:sp>
          <p:nvSpPr>
            <p:cNvPr id="665" name="object 189"/>
            <p:cNvSpPr/>
            <p:nvPr/>
          </p:nvSpPr>
          <p:spPr>
            <a:xfrm>
              <a:off x="3944945" y="5221069"/>
              <a:ext cx="1670685" cy="1269365"/>
            </a:xfrm>
            <a:custGeom>
              <a:avLst/>
              <a:gdLst/>
              <a:ahLst/>
              <a:cxnLst/>
              <a:rect l="l" t="t" r="r" b="b"/>
              <a:pathLst>
                <a:path w="1670685" h="1269364">
                  <a:moveTo>
                    <a:pt x="1670601" y="0"/>
                  </a:moveTo>
                  <a:lnTo>
                    <a:pt x="0" y="0"/>
                  </a:lnTo>
                  <a:lnTo>
                    <a:pt x="0" y="1139212"/>
                  </a:lnTo>
                  <a:lnTo>
                    <a:pt x="7733" y="1180054"/>
                  </a:lnTo>
                  <a:lnTo>
                    <a:pt x="29240" y="1215610"/>
                  </a:lnTo>
                  <a:lnTo>
                    <a:pt x="61983" y="1243703"/>
                  </a:lnTo>
                  <a:lnTo>
                    <a:pt x="103425" y="1262156"/>
                  </a:lnTo>
                  <a:lnTo>
                    <a:pt x="151027" y="1268790"/>
                  </a:lnTo>
                  <a:lnTo>
                    <a:pt x="1519570" y="1268790"/>
                  </a:lnTo>
                  <a:lnTo>
                    <a:pt x="1567176" y="1262156"/>
                  </a:lnTo>
                  <a:lnTo>
                    <a:pt x="1608619" y="1243704"/>
                  </a:lnTo>
                  <a:lnTo>
                    <a:pt x="1641362" y="1215612"/>
                  </a:lnTo>
                  <a:lnTo>
                    <a:pt x="1662868" y="1180056"/>
                  </a:lnTo>
                  <a:lnTo>
                    <a:pt x="1670601" y="1139212"/>
                  </a:lnTo>
                  <a:lnTo>
                    <a:pt x="1670601" y="0"/>
                  </a:lnTo>
                  <a:close/>
                </a:path>
              </a:pathLst>
            </a:custGeom>
            <a:solidFill>
              <a:srgbClr val="91D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190"/>
            <p:cNvSpPr/>
            <p:nvPr/>
          </p:nvSpPr>
          <p:spPr>
            <a:xfrm>
              <a:off x="3960784" y="4934440"/>
              <a:ext cx="1638935" cy="1538605"/>
            </a:xfrm>
            <a:custGeom>
              <a:avLst/>
              <a:gdLst/>
              <a:ahLst/>
              <a:cxnLst/>
              <a:rect l="l" t="t" r="r" b="b"/>
              <a:pathLst>
                <a:path w="1638935" h="1538604">
                  <a:moveTo>
                    <a:pt x="1522246" y="0"/>
                  </a:moveTo>
                  <a:lnTo>
                    <a:pt x="116158" y="0"/>
                  </a:lnTo>
                  <a:lnTo>
                    <a:pt x="71056" y="7678"/>
                  </a:lnTo>
                  <a:lnTo>
                    <a:pt x="34121" y="28585"/>
                  </a:lnTo>
                  <a:lnTo>
                    <a:pt x="9165" y="59529"/>
                  </a:lnTo>
                  <a:lnTo>
                    <a:pt x="0" y="97318"/>
                  </a:lnTo>
                  <a:lnTo>
                    <a:pt x="0" y="1441115"/>
                  </a:lnTo>
                  <a:lnTo>
                    <a:pt x="9165" y="1478903"/>
                  </a:lnTo>
                  <a:lnTo>
                    <a:pt x="34121" y="1509847"/>
                  </a:lnTo>
                  <a:lnTo>
                    <a:pt x="71056" y="1530755"/>
                  </a:lnTo>
                  <a:lnTo>
                    <a:pt x="116158" y="1538434"/>
                  </a:lnTo>
                  <a:lnTo>
                    <a:pt x="1522246" y="1538434"/>
                  </a:lnTo>
                  <a:lnTo>
                    <a:pt x="1567347" y="1530755"/>
                  </a:lnTo>
                  <a:lnTo>
                    <a:pt x="1604281" y="1509847"/>
                  </a:lnTo>
                  <a:lnTo>
                    <a:pt x="1629237" y="1478903"/>
                  </a:lnTo>
                  <a:lnTo>
                    <a:pt x="1638402" y="1441115"/>
                  </a:lnTo>
                  <a:lnTo>
                    <a:pt x="1638402" y="97318"/>
                  </a:lnTo>
                  <a:lnTo>
                    <a:pt x="1629237" y="59529"/>
                  </a:lnTo>
                  <a:lnTo>
                    <a:pt x="1604281" y="28585"/>
                  </a:lnTo>
                  <a:lnTo>
                    <a:pt x="1567347" y="7678"/>
                  </a:lnTo>
                  <a:lnTo>
                    <a:pt x="1522246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191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1496181" y="0"/>
                  </a:moveTo>
                  <a:lnTo>
                    <a:pt x="102603" y="0"/>
                  </a:lnTo>
                  <a:lnTo>
                    <a:pt x="62760" y="6440"/>
                  </a:lnTo>
                  <a:lnTo>
                    <a:pt x="30136" y="23977"/>
                  </a:lnTo>
                  <a:lnTo>
                    <a:pt x="8094" y="49933"/>
                  </a:lnTo>
                  <a:lnTo>
                    <a:pt x="0" y="81629"/>
                  </a:lnTo>
                  <a:lnTo>
                    <a:pt x="0" y="1920369"/>
                  </a:lnTo>
                  <a:lnTo>
                    <a:pt x="8094" y="1952060"/>
                  </a:lnTo>
                  <a:lnTo>
                    <a:pt x="30136" y="1978015"/>
                  </a:lnTo>
                  <a:lnTo>
                    <a:pt x="62760" y="1995554"/>
                  </a:lnTo>
                  <a:lnTo>
                    <a:pt x="102603" y="2001996"/>
                  </a:lnTo>
                  <a:lnTo>
                    <a:pt x="1496181" y="2001996"/>
                  </a:lnTo>
                  <a:lnTo>
                    <a:pt x="1536019" y="1995554"/>
                  </a:lnTo>
                  <a:lnTo>
                    <a:pt x="1568642" y="1978015"/>
                  </a:lnTo>
                  <a:lnTo>
                    <a:pt x="1590685" y="1952060"/>
                  </a:lnTo>
                  <a:lnTo>
                    <a:pt x="1598781" y="1920369"/>
                  </a:lnTo>
                  <a:lnTo>
                    <a:pt x="1598781" y="81629"/>
                  </a:lnTo>
                  <a:lnTo>
                    <a:pt x="1590685" y="49933"/>
                  </a:lnTo>
                  <a:lnTo>
                    <a:pt x="1568642" y="23977"/>
                  </a:lnTo>
                  <a:lnTo>
                    <a:pt x="1536019" y="6440"/>
                  </a:lnTo>
                  <a:lnTo>
                    <a:pt x="149618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192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0" y="1920369"/>
                  </a:moveTo>
                  <a:lnTo>
                    <a:pt x="0" y="81629"/>
                  </a:lnTo>
                  <a:lnTo>
                    <a:pt x="8094" y="49933"/>
                  </a:lnTo>
                  <a:lnTo>
                    <a:pt x="30136" y="23977"/>
                  </a:lnTo>
                  <a:lnTo>
                    <a:pt x="62760" y="6440"/>
                  </a:lnTo>
                  <a:lnTo>
                    <a:pt x="102603" y="0"/>
                  </a:lnTo>
                  <a:lnTo>
                    <a:pt x="1496181" y="0"/>
                  </a:lnTo>
                  <a:lnTo>
                    <a:pt x="1536019" y="6440"/>
                  </a:lnTo>
                  <a:lnTo>
                    <a:pt x="1568642" y="23977"/>
                  </a:lnTo>
                  <a:lnTo>
                    <a:pt x="1590685" y="49933"/>
                  </a:lnTo>
                  <a:lnTo>
                    <a:pt x="1598781" y="81629"/>
                  </a:lnTo>
                  <a:lnTo>
                    <a:pt x="1598781" y="1920369"/>
                  </a:lnTo>
                  <a:lnTo>
                    <a:pt x="1590685" y="1952060"/>
                  </a:lnTo>
                  <a:lnTo>
                    <a:pt x="1568642" y="1978015"/>
                  </a:lnTo>
                  <a:lnTo>
                    <a:pt x="1536019" y="1995554"/>
                  </a:lnTo>
                  <a:lnTo>
                    <a:pt x="1496181" y="2001996"/>
                  </a:lnTo>
                  <a:lnTo>
                    <a:pt x="102603" y="2001996"/>
                  </a:lnTo>
                  <a:lnTo>
                    <a:pt x="62760" y="1995554"/>
                  </a:lnTo>
                  <a:lnTo>
                    <a:pt x="30136" y="1978015"/>
                  </a:lnTo>
                  <a:lnTo>
                    <a:pt x="8094" y="1952060"/>
                  </a:lnTo>
                  <a:lnTo>
                    <a:pt x="0" y="1920369"/>
                  </a:lnTo>
                  <a:close/>
                </a:path>
              </a:pathLst>
            </a:custGeom>
            <a:ln w="7199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9" name="object 19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074591" y="5710075"/>
              <a:ext cx="1459086" cy="88008"/>
            </a:xfrm>
            <a:prstGeom prst="rect">
              <a:avLst/>
            </a:prstGeom>
          </p:spPr>
        </p:pic>
        <p:pic>
          <p:nvPicPr>
            <p:cNvPr id="670" name="object 19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673512" y="5667011"/>
              <a:ext cx="180842" cy="128214"/>
            </a:xfrm>
            <a:prstGeom prst="rect">
              <a:avLst/>
            </a:prstGeom>
          </p:spPr>
        </p:pic>
      </p:grpSp>
      <p:sp>
        <p:nvSpPr>
          <p:cNvPr id="673" name="object 289"/>
          <p:cNvSpPr txBox="1"/>
          <p:nvPr/>
        </p:nvSpPr>
        <p:spPr>
          <a:xfrm>
            <a:off x="8870950" y="9030789"/>
            <a:ext cx="1454727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15" dirty="0" smtClean="0">
                <a:solidFill>
                  <a:srgbClr val="2E3092"/>
                </a:solidFill>
                <a:latin typeface="Arial"/>
                <a:cs typeface="Arial"/>
              </a:rPr>
              <a:t>37</a:t>
            </a:r>
            <a:r>
              <a:rPr b="1" spc="-80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200" b="1" dirty="0" err="1" smtClean="0">
                <a:solidFill>
                  <a:srgbClr val="2E3092"/>
                </a:solidFill>
                <a:latin typeface="Microsoft Sans Serif"/>
                <a:cs typeface="Microsoft Sans Serif"/>
              </a:rPr>
              <a:t>та</a:t>
            </a:r>
            <a:r>
              <a:rPr lang="uz-Cyrl-UZ" sz="1200" b="1" dirty="0" smtClean="0">
                <a:solidFill>
                  <a:srgbClr val="2E3092"/>
                </a:solidFill>
                <a:latin typeface="Microsoft Sans Serif"/>
                <a:cs typeface="Microsoft Sans Serif"/>
              </a:rPr>
              <a:t> иш ўрни режалаштирилган</a:t>
            </a:r>
            <a:endParaRPr sz="1200" b="1" dirty="0">
              <a:latin typeface="Microsoft Sans Serif"/>
              <a:cs typeface="Microsoft Sans Serif"/>
            </a:endParaRPr>
          </a:p>
        </p:txBody>
      </p:sp>
      <p:sp>
        <p:nvSpPr>
          <p:cNvPr id="674" name="object 288"/>
          <p:cNvSpPr txBox="1"/>
          <p:nvPr/>
        </p:nvSpPr>
        <p:spPr>
          <a:xfrm>
            <a:off x="8947150" y="8289925"/>
            <a:ext cx="1378787" cy="65210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600" b="1" spc="-75" dirty="0" smtClean="0">
                <a:solidFill>
                  <a:srgbClr val="063A7B"/>
                </a:solidFill>
                <a:latin typeface="Arial"/>
                <a:cs typeface="Arial"/>
              </a:rPr>
              <a:t>2025 йилда </a:t>
            </a:r>
          </a:p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600" b="1" spc="-75" dirty="0" smtClean="0">
                <a:solidFill>
                  <a:srgbClr val="063A7B"/>
                </a:solidFill>
                <a:latin typeface="Arial"/>
                <a:cs typeface="Arial"/>
              </a:rPr>
              <a:t>3 та </a:t>
            </a:r>
            <a:r>
              <a:rPr lang="en-US" sz="1600" b="1" spc="-75" dirty="0" smtClean="0">
                <a:solidFill>
                  <a:srgbClr val="063A7B"/>
                </a:solidFill>
                <a:latin typeface="Arial"/>
                <a:cs typeface="Arial"/>
              </a:rPr>
              <a:t>3-</a:t>
            </a:r>
            <a:r>
              <a:rPr lang="uz-Cyrl-UZ" sz="1600" b="1" spc="-75" dirty="0" smtClean="0">
                <a:solidFill>
                  <a:srgbClr val="063A7B"/>
                </a:solidFill>
                <a:latin typeface="Arial"/>
                <a:cs typeface="Arial"/>
              </a:rPr>
              <a:t>қаватли лойиҳалар  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675" name="object 288"/>
          <p:cNvSpPr txBox="1"/>
          <p:nvPr/>
        </p:nvSpPr>
        <p:spPr>
          <a:xfrm>
            <a:off x="7194550" y="8137525"/>
            <a:ext cx="1454727" cy="84446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200" b="1" spc="-75" dirty="0" smtClean="0">
                <a:solidFill>
                  <a:srgbClr val="063A7B"/>
                </a:solidFill>
                <a:latin typeface="Arial"/>
                <a:cs typeface="Arial"/>
              </a:rPr>
              <a:t>2024 йилда </a:t>
            </a:r>
          </a:p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200" b="1" spc="-75" dirty="0" smtClean="0">
                <a:solidFill>
                  <a:srgbClr val="063A7B"/>
                </a:solidFill>
                <a:latin typeface="Arial"/>
                <a:cs typeface="Arial"/>
              </a:rPr>
              <a:t>3-қаватли бинода </a:t>
            </a:r>
            <a:r>
              <a:rPr lang="en-US" sz="1200" b="1" spc="-75" dirty="0" smtClean="0">
                <a:solidFill>
                  <a:srgbClr val="063A7B"/>
                </a:solidFill>
                <a:latin typeface="Arial"/>
                <a:cs typeface="Arial"/>
              </a:rPr>
              <a:t>    IT</a:t>
            </a:r>
            <a:r>
              <a:rPr lang="uz-Cyrl-UZ" sz="1200" b="1" spc="-75" dirty="0" smtClean="0">
                <a:solidFill>
                  <a:srgbClr val="063A7B"/>
                </a:solidFill>
                <a:latin typeface="Arial"/>
                <a:cs typeface="Arial"/>
              </a:rPr>
              <a:t> </a:t>
            </a:r>
            <a:r>
              <a:rPr lang="en-US" sz="1200" b="1" spc="-75" dirty="0" err="1" smtClean="0">
                <a:solidFill>
                  <a:srgbClr val="063A7B"/>
                </a:solidFill>
                <a:latin typeface="Arial"/>
                <a:cs typeface="Arial"/>
              </a:rPr>
              <a:t>maktab</a:t>
            </a:r>
            <a:r>
              <a:rPr lang="uz-Cyrl-UZ" sz="1200" b="1" spc="-75" dirty="0" smtClean="0">
                <a:solidFill>
                  <a:srgbClr val="063A7B"/>
                </a:solidFill>
                <a:latin typeface="Arial"/>
                <a:cs typeface="Arial"/>
              </a:rPr>
              <a:t>, ширинлик цехи   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676" name="object 288"/>
          <p:cNvSpPr txBox="1"/>
          <p:nvPr/>
        </p:nvSpPr>
        <p:spPr>
          <a:xfrm>
            <a:off x="5518150" y="8213725"/>
            <a:ext cx="1454727" cy="65210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200" b="1" spc="-75" dirty="0" smtClean="0">
                <a:solidFill>
                  <a:srgbClr val="063A7B"/>
                </a:solidFill>
                <a:latin typeface="Arial"/>
                <a:cs typeface="Arial"/>
              </a:rPr>
              <a:t>2025 йилда </a:t>
            </a:r>
          </a:p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200" b="1" spc="-75" dirty="0" smtClean="0">
                <a:solidFill>
                  <a:srgbClr val="063A7B"/>
                </a:solidFill>
                <a:latin typeface="Arial"/>
                <a:cs typeface="Arial"/>
              </a:rPr>
              <a:t>11-та учрашув ўтказиш орқали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677" name="object 288"/>
          <p:cNvSpPr txBox="1"/>
          <p:nvPr/>
        </p:nvSpPr>
        <p:spPr>
          <a:xfrm>
            <a:off x="3765550" y="8207463"/>
            <a:ext cx="1454727" cy="8059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200" b="1" spc="-75" dirty="0" smtClean="0">
                <a:solidFill>
                  <a:srgbClr val="063A7B"/>
                </a:solidFill>
                <a:latin typeface="Arial"/>
                <a:cs typeface="Arial"/>
              </a:rPr>
              <a:t>2024 йилда 7-та учрашув ўтказиш 25-та муаммо ҳал этиш орқалиорқали</a:t>
            </a:r>
            <a:endParaRPr sz="1200" dirty="0">
              <a:latin typeface="Microsoft Sans Serif"/>
              <a:cs typeface="Microsoft Sans Serif"/>
            </a:endParaRPr>
          </a:p>
        </p:txBody>
      </p:sp>
      <p:grpSp>
        <p:nvGrpSpPr>
          <p:cNvPr id="681" name="object 292"/>
          <p:cNvGrpSpPr/>
          <p:nvPr/>
        </p:nvGrpSpPr>
        <p:grpSpPr>
          <a:xfrm>
            <a:off x="10547350" y="7680325"/>
            <a:ext cx="3200400" cy="400685"/>
            <a:chOff x="3906917" y="3927678"/>
            <a:chExt cx="1723389" cy="400685"/>
          </a:xfrm>
        </p:grpSpPr>
        <p:sp>
          <p:nvSpPr>
            <p:cNvPr id="682" name="object 293"/>
            <p:cNvSpPr/>
            <p:nvPr/>
          </p:nvSpPr>
          <p:spPr>
            <a:xfrm>
              <a:off x="3906917" y="3927678"/>
              <a:ext cx="1723389" cy="400685"/>
            </a:xfrm>
            <a:custGeom>
              <a:avLst/>
              <a:gdLst/>
              <a:ahLst/>
              <a:cxnLst/>
              <a:rect l="l" t="t" r="r" b="b"/>
              <a:pathLst>
                <a:path w="1723389" h="400685">
                  <a:moveTo>
                    <a:pt x="1723353" y="0"/>
                  </a:moveTo>
                  <a:lnTo>
                    <a:pt x="0" y="0"/>
                  </a:lnTo>
                  <a:lnTo>
                    <a:pt x="0" y="400518"/>
                  </a:lnTo>
                  <a:lnTo>
                    <a:pt x="1723353" y="400518"/>
                  </a:lnTo>
                  <a:lnTo>
                    <a:pt x="1723353" y="0"/>
                  </a:lnTo>
                  <a:close/>
                </a:path>
              </a:pathLst>
            </a:custGeom>
            <a:solidFill>
              <a:srgbClr val="231F20">
                <a:alpha val="48999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83" name="object 294"/>
            <p:cNvSpPr/>
            <p:nvPr/>
          </p:nvSpPr>
          <p:spPr>
            <a:xfrm>
              <a:off x="3953132" y="3973892"/>
              <a:ext cx="1631314" cy="308610"/>
            </a:xfrm>
            <a:custGeom>
              <a:avLst/>
              <a:gdLst/>
              <a:ahLst/>
              <a:cxnLst/>
              <a:rect l="l" t="t" r="r" b="b"/>
              <a:pathLst>
                <a:path w="1631314" h="308610">
                  <a:moveTo>
                    <a:pt x="1525506" y="0"/>
                  </a:moveTo>
                  <a:lnTo>
                    <a:pt x="105410" y="0"/>
                  </a:lnTo>
                  <a:lnTo>
                    <a:pt x="64481" y="12155"/>
                  </a:lnTo>
                  <a:lnTo>
                    <a:pt x="30964" y="45250"/>
                  </a:lnTo>
                  <a:lnTo>
                    <a:pt x="8317" y="94229"/>
                  </a:lnTo>
                  <a:lnTo>
                    <a:pt x="0" y="154043"/>
                  </a:lnTo>
                  <a:lnTo>
                    <a:pt x="8317" y="213860"/>
                  </a:lnTo>
                  <a:lnTo>
                    <a:pt x="30964" y="262842"/>
                  </a:lnTo>
                  <a:lnTo>
                    <a:pt x="64481" y="295937"/>
                  </a:lnTo>
                  <a:lnTo>
                    <a:pt x="105410" y="308091"/>
                  </a:lnTo>
                  <a:lnTo>
                    <a:pt x="1525506" y="308091"/>
                  </a:lnTo>
                  <a:lnTo>
                    <a:pt x="1566438" y="295937"/>
                  </a:lnTo>
                  <a:lnTo>
                    <a:pt x="1599958" y="262842"/>
                  </a:lnTo>
                  <a:lnTo>
                    <a:pt x="1622606" y="213860"/>
                  </a:lnTo>
                  <a:lnTo>
                    <a:pt x="1630923" y="154037"/>
                  </a:lnTo>
                  <a:lnTo>
                    <a:pt x="1622606" y="94229"/>
                  </a:lnTo>
                  <a:lnTo>
                    <a:pt x="1599958" y="45250"/>
                  </a:lnTo>
                  <a:lnTo>
                    <a:pt x="1566438" y="12155"/>
                  </a:lnTo>
                  <a:lnTo>
                    <a:pt x="1525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684" name="object 295"/>
          <p:cNvSpPr txBox="1"/>
          <p:nvPr/>
        </p:nvSpPr>
        <p:spPr>
          <a:xfrm>
            <a:off x="10676990" y="7752075"/>
            <a:ext cx="2931180" cy="2330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lang="uz-Cyrl-UZ" sz="1400" b="1" spc="-114" dirty="0" smtClean="0">
                <a:solidFill>
                  <a:srgbClr val="AA1C21"/>
                </a:solidFill>
                <a:latin typeface="Arial"/>
                <a:cs typeface="Arial"/>
              </a:rPr>
              <a:t>Ижтимоий реестр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85" name="object 188"/>
          <p:cNvGrpSpPr/>
          <p:nvPr/>
        </p:nvGrpSpPr>
        <p:grpSpPr>
          <a:xfrm>
            <a:off x="10547350" y="8137525"/>
            <a:ext cx="1600199" cy="1508124"/>
            <a:chOff x="3944945" y="4450460"/>
            <a:chExt cx="1670685" cy="2039620"/>
          </a:xfrm>
        </p:grpSpPr>
        <p:sp>
          <p:nvSpPr>
            <p:cNvPr id="686" name="object 189"/>
            <p:cNvSpPr/>
            <p:nvPr/>
          </p:nvSpPr>
          <p:spPr>
            <a:xfrm>
              <a:off x="3944945" y="5221069"/>
              <a:ext cx="1670685" cy="1269365"/>
            </a:xfrm>
            <a:custGeom>
              <a:avLst/>
              <a:gdLst/>
              <a:ahLst/>
              <a:cxnLst/>
              <a:rect l="l" t="t" r="r" b="b"/>
              <a:pathLst>
                <a:path w="1670685" h="1269364">
                  <a:moveTo>
                    <a:pt x="1670601" y="0"/>
                  </a:moveTo>
                  <a:lnTo>
                    <a:pt x="0" y="0"/>
                  </a:lnTo>
                  <a:lnTo>
                    <a:pt x="0" y="1139212"/>
                  </a:lnTo>
                  <a:lnTo>
                    <a:pt x="7733" y="1180054"/>
                  </a:lnTo>
                  <a:lnTo>
                    <a:pt x="29240" y="1215610"/>
                  </a:lnTo>
                  <a:lnTo>
                    <a:pt x="61983" y="1243703"/>
                  </a:lnTo>
                  <a:lnTo>
                    <a:pt x="103425" y="1262156"/>
                  </a:lnTo>
                  <a:lnTo>
                    <a:pt x="151027" y="1268790"/>
                  </a:lnTo>
                  <a:lnTo>
                    <a:pt x="1519570" y="1268790"/>
                  </a:lnTo>
                  <a:lnTo>
                    <a:pt x="1567176" y="1262156"/>
                  </a:lnTo>
                  <a:lnTo>
                    <a:pt x="1608619" y="1243704"/>
                  </a:lnTo>
                  <a:lnTo>
                    <a:pt x="1641362" y="1215612"/>
                  </a:lnTo>
                  <a:lnTo>
                    <a:pt x="1662868" y="1180056"/>
                  </a:lnTo>
                  <a:lnTo>
                    <a:pt x="1670601" y="1139212"/>
                  </a:lnTo>
                  <a:lnTo>
                    <a:pt x="1670601" y="0"/>
                  </a:lnTo>
                  <a:close/>
                </a:path>
              </a:pathLst>
            </a:custGeom>
            <a:solidFill>
              <a:srgbClr val="91D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190"/>
            <p:cNvSpPr/>
            <p:nvPr/>
          </p:nvSpPr>
          <p:spPr>
            <a:xfrm>
              <a:off x="3960784" y="4934440"/>
              <a:ext cx="1638935" cy="1538605"/>
            </a:xfrm>
            <a:custGeom>
              <a:avLst/>
              <a:gdLst/>
              <a:ahLst/>
              <a:cxnLst/>
              <a:rect l="l" t="t" r="r" b="b"/>
              <a:pathLst>
                <a:path w="1638935" h="1538604">
                  <a:moveTo>
                    <a:pt x="1522246" y="0"/>
                  </a:moveTo>
                  <a:lnTo>
                    <a:pt x="116158" y="0"/>
                  </a:lnTo>
                  <a:lnTo>
                    <a:pt x="71056" y="7678"/>
                  </a:lnTo>
                  <a:lnTo>
                    <a:pt x="34121" y="28585"/>
                  </a:lnTo>
                  <a:lnTo>
                    <a:pt x="9165" y="59529"/>
                  </a:lnTo>
                  <a:lnTo>
                    <a:pt x="0" y="97318"/>
                  </a:lnTo>
                  <a:lnTo>
                    <a:pt x="0" y="1441115"/>
                  </a:lnTo>
                  <a:lnTo>
                    <a:pt x="9165" y="1478903"/>
                  </a:lnTo>
                  <a:lnTo>
                    <a:pt x="34121" y="1509847"/>
                  </a:lnTo>
                  <a:lnTo>
                    <a:pt x="71056" y="1530755"/>
                  </a:lnTo>
                  <a:lnTo>
                    <a:pt x="116158" y="1538434"/>
                  </a:lnTo>
                  <a:lnTo>
                    <a:pt x="1522246" y="1538434"/>
                  </a:lnTo>
                  <a:lnTo>
                    <a:pt x="1567347" y="1530755"/>
                  </a:lnTo>
                  <a:lnTo>
                    <a:pt x="1604281" y="1509847"/>
                  </a:lnTo>
                  <a:lnTo>
                    <a:pt x="1629237" y="1478903"/>
                  </a:lnTo>
                  <a:lnTo>
                    <a:pt x="1638402" y="1441115"/>
                  </a:lnTo>
                  <a:lnTo>
                    <a:pt x="1638402" y="97318"/>
                  </a:lnTo>
                  <a:lnTo>
                    <a:pt x="1629237" y="59529"/>
                  </a:lnTo>
                  <a:lnTo>
                    <a:pt x="1604281" y="28585"/>
                  </a:lnTo>
                  <a:lnTo>
                    <a:pt x="1567347" y="7678"/>
                  </a:lnTo>
                  <a:lnTo>
                    <a:pt x="1522246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191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1496181" y="0"/>
                  </a:moveTo>
                  <a:lnTo>
                    <a:pt x="102603" y="0"/>
                  </a:lnTo>
                  <a:lnTo>
                    <a:pt x="62760" y="6440"/>
                  </a:lnTo>
                  <a:lnTo>
                    <a:pt x="30136" y="23977"/>
                  </a:lnTo>
                  <a:lnTo>
                    <a:pt x="8094" y="49933"/>
                  </a:lnTo>
                  <a:lnTo>
                    <a:pt x="0" y="81629"/>
                  </a:lnTo>
                  <a:lnTo>
                    <a:pt x="0" y="1920369"/>
                  </a:lnTo>
                  <a:lnTo>
                    <a:pt x="8094" y="1952060"/>
                  </a:lnTo>
                  <a:lnTo>
                    <a:pt x="30136" y="1978015"/>
                  </a:lnTo>
                  <a:lnTo>
                    <a:pt x="62760" y="1995554"/>
                  </a:lnTo>
                  <a:lnTo>
                    <a:pt x="102603" y="2001996"/>
                  </a:lnTo>
                  <a:lnTo>
                    <a:pt x="1496181" y="2001996"/>
                  </a:lnTo>
                  <a:lnTo>
                    <a:pt x="1536019" y="1995554"/>
                  </a:lnTo>
                  <a:lnTo>
                    <a:pt x="1568642" y="1978015"/>
                  </a:lnTo>
                  <a:lnTo>
                    <a:pt x="1590685" y="1952060"/>
                  </a:lnTo>
                  <a:lnTo>
                    <a:pt x="1598781" y="1920369"/>
                  </a:lnTo>
                  <a:lnTo>
                    <a:pt x="1598781" y="81629"/>
                  </a:lnTo>
                  <a:lnTo>
                    <a:pt x="1590685" y="49933"/>
                  </a:lnTo>
                  <a:lnTo>
                    <a:pt x="1568642" y="23977"/>
                  </a:lnTo>
                  <a:lnTo>
                    <a:pt x="1536019" y="6440"/>
                  </a:lnTo>
                  <a:lnTo>
                    <a:pt x="149618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192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0" y="1920369"/>
                  </a:moveTo>
                  <a:lnTo>
                    <a:pt x="0" y="81629"/>
                  </a:lnTo>
                  <a:lnTo>
                    <a:pt x="8094" y="49933"/>
                  </a:lnTo>
                  <a:lnTo>
                    <a:pt x="30136" y="23977"/>
                  </a:lnTo>
                  <a:lnTo>
                    <a:pt x="62760" y="6440"/>
                  </a:lnTo>
                  <a:lnTo>
                    <a:pt x="102603" y="0"/>
                  </a:lnTo>
                  <a:lnTo>
                    <a:pt x="1496181" y="0"/>
                  </a:lnTo>
                  <a:lnTo>
                    <a:pt x="1536019" y="6440"/>
                  </a:lnTo>
                  <a:lnTo>
                    <a:pt x="1568642" y="23977"/>
                  </a:lnTo>
                  <a:lnTo>
                    <a:pt x="1590685" y="49933"/>
                  </a:lnTo>
                  <a:lnTo>
                    <a:pt x="1598781" y="81629"/>
                  </a:lnTo>
                  <a:lnTo>
                    <a:pt x="1598781" y="1920369"/>
                  </a:lnTo>
                  <a:lnTo>
                    <a:pt x="1590685" y="1952060"/>
                  </a:lnTo>
                  <a:lnTo>
                    <a:pt x="1568642" y="1978015"/>
                  </a:lnTo>
                  <a:lnTo>
                    <a:pt x="1536019" y="1995554"/>
                  </a:lnTo>
                  <a:lnTo>
                    <a:pt x="1496181" y="2001996"/>
                  </a:lnTo>
                  <a:lnTo>
                    <a:pt x="102603" y="2001996"/>
                  </a:lnTo>
                  <a:lnTo>
                    <a:pt x="62760" y="1995554"/>
                  </a:lnTo>
                  <a:lnTo>
                    <a:pt x="30136" y="1978015"/>
                  </a:lnTo>
                  <a:lnTo>
                    <a:pt x="8094" y="1952060"/>
                  </a:lnTo>
                  <a:lnTo>
                    <a:pt x="0" y="1920369"/>
                  </a:lnTo>
                  <a:close/>
                </a:path>
              </a:pathLst>
            </a:custGeom>
            <a:ln w="7199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0" name="object 19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074591" y="5710075"/>
              <a:ext cx="1459086" cy="88008"/>
            </a:xfrm>
            <a:prstGeom prst="rect">
              <a:avLst/>
            </a:prstGeom>
          </p:spPr>
        </p:pic>
        <p:pic>
          <p:nvPicPr>
            <p:cNvPr id="691" name="object 19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673512" y="5667011"/>
              <a:ext cx="180842" cy="128214"/>
            </a:xfrm>
            <a:prstGeom prst="rect">
              <a:avLst/>
            </a:prstGeom>
          </p:spPr>
        </p:pic>
      </p:grpSp>
      <p:sp>
        <p:nvSpPr>
          <p:cNvPr id="692" name="object 289"/>
          <p:cNvSpPr txBox="1"/>
          <p:nvPr/>
        </p:nvSpPr>
        <p:spPr>
          <a:xfrm>
            <a:off x="10623550" y="9014656"/>
            <a:ext cx="1454727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15" dirty="0" smtClean="0">
                <a:solidFill>
                  <a:srgbClr val="2E3092"/>
                </a:solidFill>
                <a:latin typeface="Arial"/>
                <a:cs typeface="Arial"/>
              </a:rPr>
              <a:t>86 </a:t>
            </a:r>
            <a:r>
              <a:rPr lang="ru-RU" b="1" spc="15" dirty="0" err="1" smtClean="0">
                <a:solidFill>
                  <a:srgbClr val="2E3092"/>
                </a:solidFill>
                <a:latin typeface="Arial"/>
                <a:cs typeface="Arial"/>
              </a:rPr>
              <a:t>нафар</a:t>
            </a:r>
            <a:r>
              <a:rPr lang="ru-RU" b="1" spc="15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lang="ru-RU" b="1" spc="15" dirty="0" err="1" smtClean="0">
                <a:solidFill>
                  <a:srgbClr val="2E3092"/>
                </a:solidFill>
                <a:latin typeface="Arial"/>
                <a:cs typeface="Arial"/>
              </a:rPr>
              <a:t>оила</a:t>
            </a:r>
            <a:endParaRPr sz="1200" b="1" dirty="0">
              <a:latin typeface="Microsoft Sans Serif"/>
              <a:cs typeface="Microsoft Sans Serif"/>
            </a:endParaRPr>
          </a:p>
        </p:txBody>
      </p:sp>
      <p:sp>
        <p:nvSpPr>
          <p:cNvPr id="693" name="object 288"/>
          <p:cNvSpPr txBox="1"/>
          <p:nvPr/>
        </p:nvSpPr>
        <p:spPr>
          <a:xfrm>
            <a:off x="10699750" y="8366125"/>
            <a:ext cx="1302587" cy="42126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600" b="1" spc="-75" dirty="0" smtClean="0">
                <a:solidFill>
                  <a:srgbClr val="063A7B"/>
                </a:solidFill>
                <a:latin typeface="Arial"/>
                <a:cs typeface="Arial"/>
              </a:rPr>
              <a:t>2024 йил январда  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694" name="object 188"/>
          <p:cNvGrpSpPr/>
          <p:nvPr/>
        </p:nvGrpSpPr>
        <p:grpSpPr>
          <a:xfrm>
            <a:off x="12223751" y="8137525"/>
            <a:ext cx="1600199" cy="1508124"/>
            <a:chOff x="3944945" y="4450460"/>
            <a:chExt cx="1670685" cy="2039620"/>
          </a:xfrm>
        </p:grpSpPr>
        <p:sp>
          <p:nvSpPr>
            <p:cNvPr id="695" name="object 189"/>
            <p:cNvSpPr/>
            <p:nvPr/>
          </p:nvSpPr>
          <p:spPr>
            <a:xfrm>
              <a:off x="3944945" y="5221069"/>
              <a:ext cx="1670685" cy="1269365"/>
            </a:xfrm>
            <a:custGeom>
              <a:avLst/>
              <a:gdLst/>
              <a:ahLst/>
              <a:cxnLst/>
              <a:rect l="l" t="t" r="r" b="b"/>
              <a:pathLst>
                <a:path w="1670685" h="1269364">
                  <a:moveTo>
                    <a:pt x="1670601" y="0"/>
                  </a:moveTo>
                  <a:lnTo>
                    <a:pt x="0" y="0"/>
                  </a:lnTo>
                  <a:lnTo>
                    <a:pt x="0" y="1139212"/>
                  </a:lnTo>
                  <a:lnTo>
                    <a:pt x="7733" y="1180054"/>
                  </a:lnTo>
                  <a:lnTo>
                    <a:pt x="29240" y="1215610"/>
                  </a:lnTo>
                  <a:lnTo>
                    <a:pt x="61983" y="1243703"/>
                  </a:lnTo>
                  <a:lnTo>
                    <a:pt x="103425" y="1262156"/>
                  </a:lnTo>
                  <a:lnTo>
                    <a:pt x="151027" y="1268790"/>
                  </a:lnTo>
                  <a:lnTo>
                    <a:pt x="1519570" y="1268790"/>
                  </a:lnTo>
                  <a:lnTo>
                    <a:pt x="1567176" y="1262156"/>
                  </a:lnTo>
                  <a:lnTo>
                    <a:pt x="1608619" y="1243704"/>
                  </a:lnTo>
                  <a:lnTo>
                    <a:pt x="1641362" y="1215612"/>
                  </a:lnTo>
                  <a:lnTo>
                    <a:pt x="1662868" y="1180056"/>
                  </a:lnTo>
                  <a:lnTo>
                    <a:pt x="1670601" y="1139212"/>
                  </a:lnTo>
                  <a:lnTo>
                    <a:pt x="1670601" y="0"/>
                  </a:lnTo>
                  <a:close/>
                </a:path>
              </a:pathLst>
            </a:custGeom>
            <a:solidFill>
              <a:srgbClr val="91D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190"/>
            <p:cNvSpPr/>
            <p:nvPr/>
          </p:nvSpPr>
          <p:spPr>
            <a:xfrm>
              <a:off x="3960784" y="4934440"/>
              <a:ext cx="1638935" cy="1538605"/>
            </a:xfrm>
            <a:custGeom>
              <a:avLst/>
              <a:gdLst/>
              <a:ahLst/>
              <a:cxnLst/>
              <a:rect l="l" t="t" r="r" b="b"/>
              <a:pathLst>
                <a:path w="1638935" h="1538604">
                  <a:moveTo>
                    <a:pt x="1522246" y="0"/>
                  </a:moveTo>
                  <a:lnTo>
                    <a:pt x="116158" y="0"/>
                  </a:lnTo>
                  <a:lnTo>
                    <a:pt x="71056" y="7678"/>
                  </a:lnTo>
                  <a:lnTo>
                    <a:pt x="34121" y="28585"/>
                  </a:lnTo>
                  <a:lnTo>
                    <a:pt x="9165" y="59529"/>
                  </a:lnTo>
                  <a:lnTo>
                    <a:pt x="0" y="97318"/>
                  </a:lnTo>
                  <a:lnTo>
                    <a:pt x="0" y="1441115"/>
                  </a:lnTo>
                  <a:lnTo>
                    <a:pt x="9165" y="1478903"/>
                  </a:lnTo>
                  <a:lnTo>
                    <a:pt x="34121" y="1509847"/>
                  </a:lnTo>
                  <a:lnTo>
                    <a:pt x="71056" y="1530755"/>
                  </a:lnTo>
                  <a:lnTo>
                    <a:pt x="116158" y="1538434"/>
                  </a:lnTo>
                  <a:lnTo>
                    <a:pt x="1522246" y="1538434"/>
                  </a:lnTo>
                  <a:lnTo>
                    <a:pt x="1567347" y="1530755"/>
                  </a:lnTo>
                  <a:lnTo>
                    <a:pt x="1604281" y="1509847"/>
                  </a:lnTo>
                  <a:lnTo>
                    <a:pt x="1629237" y="1478903"/>
                  </a:lnTo>
                  <a:lnTo>
                    <a:pt x="1638402" y="1441115"/>
                  </a:lnTo>
                  <a:lnTo>
                    <a:pt x="1638402" y="97318"/>
                  </a:lnTo>
                  <a:lnTo>
                    <a:pt x="1629237" y="59529"/>
                  </a:lnTo>
                  <a:lnTo>
                    <a:pt x="1604281" y="28585"/>
                  </a:lnTo>
                  <a:lnTo>
                    <a:pt x="1567347" y="7678"/>
                  </a:lnTo>
                  <a:lnTo>
                    <a:pt x="1522246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191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1496181" y="0"/>
                  </a:moveTo>
                  <a:lnTo>
                    <a:pt x="102603" y="0"/>
                  </a:lnTo>
                  <a:lnTo>
                    <a:pt x="62760" y="6440"/>
                  </a:lnTo>
                  <a:lnTo>
                    <a:pt x="30136" y="23977"/>
                  </a:lnTo>
                  <a:lnTo>
                    <a:pt x="8094" y="49933"/>
                  </a:lnTo>
                  <a:lnTo>
                    <a:pt x="0" y="81629"/>
                  </a:lnTo>
                  <a:lnTo>
                    <a:pt x="0" y="1920369"/>
                  </a:lnTo>
                  <a:lnTo>
                    <a:pt x="8094" y="1952060"/>
                  </a:lnTo>
                  <a:lnTo>
                    <a:pt x="30136" y="1978015"/>
                  </a:lnTo>
                  <a:lnTo>
                    <a:pt x="62760" y="1995554"/>
                  </a:lnTo>
                  <a:lnTo>
                    <a:pt x="102603" y="2001996"/>
                  </a:lnTo>
                  <a:lnTo>
                    <a:pt x="1496181" y="2001996"/>
                  </a:lnTo>
                  <a:lnTo>
                    <a:pt x="1536019" y="1995554"/>
                  </a:lnTo>
                  <a:lnTo>
                    <a:pt x="1568642" y="1978015"/>
                  </a:lnTo>
                  <a:lnTo>
                    <a:pt x="1590685" y="1952060"/>
                  </a:lnTo>
                  <a:lnTo>
                    <a:pt x="1598781" y="1920369"/>
                  </a:lnTo>
                  <a:lnTo>
                    <a:pt x="1598781" y="81629"/>
                  </a:lnTo>
                  <a:lnTo>
                    <a:pt x="1590685" y="49933"/>
                  </a:lnTo>
                  <a:lnTo>
                    <a:pt x="1568642" y="23977"/>
                  </a:lnTo>
                  <a:lnTo>
                    <a:pt x="1536019" y="6440"/>
                  </a:lnTo>
                  <a:lnTo>
                    <a:pt x="149618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192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0" y="1920369"/>
                  </a:moveTo>
                  <a:lnTo>
                    <a:pt x="0" y="81629"/>
                  </a:lnTo>
                  <a:lnTo>
                    <a:pt x="8094" y="49933"/>
                  </a:lnTo>
                  <a:lnTo>
                    <a:pt x="30136" y="23977"/>
                  </a:lnTo>
                  <a:lnTo>
                    <a:pt x="62760" y="6440"/>
                  </a:lnTo>
                  <a:lnTo>
                    <a:pt x="102603" y="0"/>
                  </a:lnTo>
                  <a:lnTo>
                    <a:pt x="1496181" y="0"/>
                  </a:lnTo>
                  <a:lnTo>
                    <a:pt x="1536019" y="6440"/>
                  </a:lnTo>
                  <a:lnTo>
                    <a:pt x="1568642" y="23977"/>
                  </a:lnTo>
                  <a:lnTo>
                    <a:pt x="1590685" y="49933"/>
                  </a:lnTo>
                  <a:lnTo>
                    <a:pt x="1598781" y="81629"/>
                  </a:lnTo>
                  <a:lnTo>
                    <a:pt x="1598781" y="1920369"/>
                  </a:lnTo>
                  <a:lnTo>
                    <a:pt x="1590685" y="1952060"/>
                  </a:lnTo>
                  <a:lnTo>
                    <a:pt x="1568642" y="1978015"/>
                  </a:lnTo>
                  <a:lnTo>
                    <a:pt x="1536019" y="1995554"/>
                  </a:lnTo>
                  <a:lnTo>
                    <a:pt x="1496181" y="2001996"/>
                  </a:lnTo>
                  <a:lnTo>
                    <a:pt x="102603" y="2001996"/>
                  </a:lnTo>
                  <a:lnTo>
                    <a:pt x="62760" y="1995554"/>
                  </a:lnTo>
                  <a:lnTo>
                    <a:pt x="30136" y="1978015"/>
                  </a:lnTo>
                  <a:lnTo>
                    <a:pt x="8094" y="1952060"/>
                  </a:lnTo>
                  <a:lnTo>
                    <a:pt x="0" y="1920369"/>
                  </a:lnTo>
                  <a:close/>
                </a:path>
              </a:pathLst>
            </a:custGeom>
            <a:ln w="7199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9" name="object 19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074591" y="5710075"/>
              <a:ext cx="1459086" cy="88008"/>
            </a:xfrm>
            <a:prstGeom prst="rect">
              <a:avLst/>
            </a:prstGeom>
          </p:spPr>
        </p:pic>
        <p:pic>
          <p:nvPicPr>
            <p:cNvPr id="700" name="object 19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673512" y="5667011"/>
              <a:ext cx="180842" cy="128214"/>
            </a:xfrm>
            <a:prstGeom prst="rect">
              <a:avLst/>
            </a:prstGeom>
          </p:spPr>
        </p:pic>
      </p:grpSp>
      <p:sp>
        <p:nvSpPr>
          <p:cNvPr id="701" name="object 289"/>
          <p:cNvSpPr txBox="1"/>
          <p:nvPr/>
        </p:nvSpPr>
        <p:spPr>
          <a:xfrm>
            <a:off x="12299950" y="8975725"/>
            <a:ext cx="1507548" cy="663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1400" b="1" spc="15" dirty="0" smtClean="0">
                <a:solidFill>
                  <a:srgbClr val="2E3092"/>
                </a:solidFill>
                <a:latin typeface="Arial"/>
                <a:cs typeface="Arial"/>
              </a:rPr>
              <a:t>21 </a:t>
            </a:r>
            <a:r>
              <a:rPr lang="ru-RU" sz="1400" b="1" spc="15" dirty="0" err="1" smtClean="0">
                <a:solidFill>
                  <a:srgbClr val="2E3092"/>
                </a:solidFill>
                <a:latin typeface="Arial"/>
                <a:cs typeface="Arial"/>
              </a:rPr>
              <a:t>нафар</a:t>
            </a:r>
            <a:r>
              <a:rPr lang="ru-RU" sz="1400" b="1" spc="15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lang="ru-RU" sz="1400" b="1" spc="15" dirty="0" err="1" smtClean="0">
                <a:solidFill>
                  <a:srgbClr val="2E3092"/>
                </a:solidFill>
                <a:latin typeface="Arial"/>
                <a:cs typeface="Arial"/>
              </a:rPr>
              <a:t>оила</a:t>
            </a:r>
            <a:r>
              <a:rPr lang="ru-RU" sz="1400" b="1" spc="15" dirty="0" smtClean="0">
                <a:solidFill>
                  <a:srgbClr val="2E3092"/>
                </a:solidFill>
                <a:latin typeface="Arial"/>
                <a:cs typeface="Arial"/>
              </a:rPr>
              <a:t>, 5 </a:t>
            </a:r>
            <a:r>
              <a:rPr lang="ru-RU" sz="1400" b="1" spc="15" dirty="0" err="1" smtClean="0">
                <a:solidFill>
                  <a:srgbClr val="2E3092"/>
                </a:solidFill>
                <a:latin typeface="Arial"/>
                <a:cs typeface="Arial"/>
              </a:rPr>
              <a:t>нафар</a:t>
            </a:r>
            <a:r>
              <a:rPr lang="ru-RU" sz="1400" b="1" spc="15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lang="ru-RU" sz="1400" b="1" spc="15" dirty="0" err="1" smtClean="0">
                <a:solidFill>
                  <a:srgbClr val="2E3092"/>
                </a:solidFill>
                <a:latin typeface="Arial"/>
                <a:cs typeface="Arial"/>
              </a:rPr>
              <a:t>камбағал</a:t>
            </a:r>
            <a:r>
              <a:rPr lang="ru-RU" sz="1400" b="1" spc="15" dirty="0" smtClean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lang="ru-RU" sz="1400" b="1" spc="15" dirty="0" err="1" smtClean="0">
                <a:solidFill>
                  <a:srgbClr val="2E3092"/>
                </a:solidFill>
                <a:latin typeface="Arial"/>
                <a:cs typeface="Arial"/>
              </a:rPr>
              <a:t>оила</a:t>
            </a:r>
            <a:endParaRPr sz="1050" b="1" dirty="0">
              <a:latin typeface="Microsoft Sans Serif"/>
              <a:cs typeface="Microsoft Sans Serif"/>
            </a:endParaRPr>
          </a:p>
        </p:txBody>
      </p:sp>
      <p:sp>
        <p:nvSpPr>
          <p:cNvPr id="702" name="object 288"/>
          <p:cNvSpPr txBox="1"/>
          <p:nvPr/>
        </p:nvSpPr>
        <p:spPr>
          <a:xfrm>
            <a:off x="12376150" y="8325856"/>
            <a:ext cx="1302587" cy="42126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600" b="1" spc="-75" dirty="0" smtClean="0">
                <a:solidFill>
                  <a:srgbClr val="063A7B"/>
                </a:solidFill>
                <a:latin typeface="Arial"/>
                <a:cs typeface="Arial"/>
              </a:rPr>
              <a:t>2025 йил январда  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725" name="object 292"/>
          <p:cNvGrpSpPr/>
          <p:nvPr/>
        </p:nvGrpSpPr>
        <p:grpSpPr>
          <a:xfrm>
            <a:off x="13900150" y="7680325"/>
            <a:ext cx="3200400" cy="400685"/>
            <a:chOff x="3906917" y="3927678"/>
            <a:chExt cx="1723389" cy="400685"/>
          </a:xfrm>
        </p:grpSpPr>
        <p:sp>
          <p:nvSpPr>
            <p:cNvPr id="726" name="object 293"/>
            <p:cNvSpPr/>
            <p:nvPr/>
          </p:nvSpPr>
          <p:spPr>
            <a:xfrm>
              <a:off x="3906917" y="3927678"/>
              <a:ext cx="1723389" cy="400685"/>
            </a:xfrm>
            <a:custGeom>
              <a:avLst/>
              <a:gdLst/>
              <a:ahLst/>
              <a:cxnLst/>
              <a:rect l="l" t="t" r="r" b="b"/>
              <a:pathLst>
                <a:path w="1723389" h="400685">
                  <a:moveTo>
                    <a:pt x="1723353" y="0"/>
                  </a:moveTo>
                  <a:lnTo>
                    <a:pt x="0" y="0"/>
                  </a:lnTo>
                  <a:lnTo>
                    <a:pt x="0" y="400518"/>
                  </a:lnTo>
                  <a:lnTo>
                    <a:pt x="1723353" y="400518"/>
                  </a:lnTo>
                  <a:lnTo>
                    <a:pt x="1723353" y="0"/>
                  </a:lnTo>
                  <a:close/>
                </a:path>
              </a:pathLst>
            </a:custGeom>
            <a:solidFill>
              <a:srgbClr val="231F20">
                <a:alpha val="48999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727" name="object 294"/>
            <p:cNvSpPr/>
            <p:nvPr/>
          </p:nvSpPr>
          <p:spPr>
            <a:xfrm>
              <a:off x="3953132" y="3973892"/>
              <a:ext cx="1631314" cy="308610"/>
            </a:xfrm>
            <a:custGeom>
              <a:avLst/>
              <a:gdLst/>
              <a:ahLst/>
              <a:cxnLst/>
              <a:rect l="l" t="t" r="r" b="b"/>
              <a:pathLst>
                <a:path w="1631314" h="308610">
                  <a:moveTo>
                    <a:pt x="1525506" y="0"/>
                  </a:moveTo>
                  <a:lnTo>
                    <a:pt x="105410" y="0"/>
                  </a:lnTo>
                  <a:lnTo>
                    <a:pt x="64481" y="12155"/>
                  </a:lnTo>
                  <a:lnTo>
                    <a:pt x="30964" y="45250"/>
                  </a:lnTo>
                  <a:lnTo>
                    <a:pt x="8317" y="94229"/>
                  </a:lnTo>
                  <a:lnTo>
                    <a:pt x="0" y="154043"/>
                  </a:lnTo>
                  <a:lnTo>
                    <a:pt x="8317" y="213860"/>
                  </a:lnTo>
                  <a:lnTo>
                    <a:pt x="30964" y="262842"/>
                  </a:lnTo>
                  <a:lnTo>
                    <a:pt x="64481" y="295937"/>
                  </a:lnTo>
                  <a:lnTo>
                    <a:pt x="105410" y="308091"/>
                  </a:lnTo>
                  <a:lnTo>
                    <a:pt x="1525506" y="308091"/>
                  </a:lnTo>
                  <a:lnTo>
                    <a:pt x="1566438" y="295937"/>
                  </a:lnTo>
                  <a:lnTo>
                    <a:pt x="1599958" y="262842"/>
                  </a:lnTo>
                  <a:lnTo>
                    <a:pt x="1622606" y="213860"/>
                  </a:lnTo>
                  <a:lnTo>
                    <a:pt x="1630923" y="154037"/>
                  </a:lnTo>
                  <a:lnTo>
                    <a:pt x="1622606" y="94229"/>
                  </a:lnTo>
                  <a:lnTo>
                    <a:pt x="1599958" y="45250"/>
                  </a:lnTo>
                  <a:lnTo>
                    <a:pt x="1566438" y="12155"/>
                  </a:lnTo>
                  <a:lnTo>
                    <a:pt x="1525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728" name="object 295"/>
          <p:cNvSpPr txBox="1"/>
          <p:nvPr/>
        </p:nvSpPr>
        <p:spPr>
          <a:xfrm>
            <a:off x="14029790" y="7752075"/>
            <a:ext cx="2931180" cy="2330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lang="uz-Cyrl-UZ" sz="1400" b="1" spc="-114" dirty="0" smtClean="0">
                <a:solidFill>
                  <a:srgbClr val="AA1C21"/>
                </a:solidFill>
                <a:latin typeface="Arial"/>
                <a:cs typeface="Arial"/>
              </a:rPr>
              <a:t>Ишсизлар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29" name="object 188"/>
          <p:cNvGrpSpPr/>
          <p:nvPr/>
        </p:nvGrpSpPr>
        <p:grpSpPr>
          <a:xfrm>
            <a:off x="13900150" y="8137525"/>
            <a:ext cx="1600199" cy="1508124"/>
            <a:chOff x="3944945" y="4450460"/>
            <a:chExt cx="1670685" cy="2039620"/>
          </a:xfrm>
        </p:grpSpPr>
        <p:sp>
          <p:nvSpPr>
            <p:cNvPr id="730" name="object 189"/>
            <p:cNvSpPr/>
            <p:nvPr/>
          </p:nvSpPr>
          <p:spPr>
            <a:xfrm>
              <a:off x="3944945" y="5221069"/>
              <a:ext cx="1670685" cy="1269365"/>
            </a:xfrm>
            <a:custGeom>
              <a:avLst/>
              <a:gdLst/>
              <a:ahLst/>
              <a:cxnLst/>
              <a:rect l="l" t="t" r="r" b="b"/>
              <a:pathLst>
                <a:path w="1670685" h="1269364">
                  <a:moveTo>
                    <a:pt x="1670601" y="0"/>
                  </a:moveTo>
                  <a:lnTo>
                    <a:pt x="0" y="0"/>
                  </a:lnTo>
                  <a:lnTo>
                    <a:pt x="0" y="1139212"/>
                  </a:lnTo>
                  <a:lnTo>
                    <a:pt x="7733" y="1180054"/>
                  </a:lnTo>
                  <a:lnTo>
                    <a:pt x="29240" y="1215610"/>
                  </a:lnTo>
                  <a:lnTo>
                    <a:pt x="61983" y="1243703"/>
                  </a:lnTo>
                  <a:lnTo>
                    <a:pt x="103425" y="1262156"/>
                  </a:lnTo>
                  <a:lnTo>
                    <a:pt x="151027" y="1268790"/>
                  </a:lnTo>
                  <a:lnTo>
                    <a:pt x="1519570" y="1268790"/>
                  </a:lnTo>
                  <a:lnTo>
                    <a:pt x="1567176" y="1262156"/>
                  </a:lnTo>
                  <a:lnTo>
                    <a:pt x="1608619" y="1243704"/>
                  </a:lnTo>
                  <a:lnTo>
                    <a:pt x="1641362" y="1215612"/>
                  </a:lnTo>
                  <a:lnTo>
                    <a:pt x="1662868" y="1180056"/>
                  </a:lnTo>
                  <a:lnTo>
                    <a:pt x="1670601" y="1139212"/>
                  </a:lnTo>
                  <a:lnTo>
                    <a:pt x="1670601" y="0"/>
                  </a:lnTo>
                  <a:close/>
                </a:path>
              </a:pathLst>
            </a:custGeom>
            <a:solidFill>
              <a:srgbClr val="91D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190"/>
            <p:cNvSpPr/>
            <p:nvPr/>
          </p:nvSpPr>
          <p:spPr>
            <a:xfrm>
              <a:off x="3960784" y="4934440"/>
              <a:ext cx="1638935" cy="1538605"/>
            </a:xfrm>
            <a:custGeom>
              <a:avLst/>
              <a:gdLst/>
              <a:ahLst/>
              <a:cxnLst/>
              <a:rect l="l" t="t" r="r" b="b"/>
              <a:pathLst>
                <a:path w="1638935" h="1538604">
                  <a:moveTo>
                    <a:pt x="1522246" y="0"/>
                  </a:moveTo>
                  <a:lnTo>
                    <a:pt x="116158" y="0"/>
                  </a:lnTo>
                  <a:lnTo>
                    <a:pt x="71056" y="7678"/>
                  </a:lnTo>
                  <a:lnTo>
                    <a:pt x="34121" y="28585"/>
                  </a:lnTo>
                  <a:lnTo>
                    <a:pt x="9165" y="59529"/>
                  </a:lnTo>
                  <a:lnTo>
                    <a:pt x="0" y="97318"/>
                  </a:lnTo>
                  <a:lnTo>
                    <a:pt x="0" y="1441115"/>
                  </a:lnTo>
                  <a:lnTo>
                    <a:pt x="9165" y="1478903"/>
                  </a:lnTo>
                  <a:lnTo>
                    <a:pt x="34121" y="1509847"/>
                  </a:lnTo>
                  <a:lnTo>
                    <a:pt x="71056" y="1530755"/>
                  </a:lnTo>
                  <a:lnTo>
                    <a:pt x="116158" y="1538434"/>
                  </a:lnTo>
                  <a:lnTo>
                    <a:pt x="1522246" y="1538434"/>
                  </a:lnTo>
                  <a:lnTo>
                    <a:pt x="1567347" y="1530755"/>
                  </a:lnTo>
                  <a:lnTo>
                    <a:pt x="1604281" y="1509847"/>
                  </a:lnTo>
                  <a:lnTo>
                    <a:pt x="1629237" y="1478903"/>
                  </a:lnTo>
                  <a:lnTo>
                    <a:pt x="1638402" y="1441115"/>
                  </a:lnTo>
                  <a:lnTo>
                    <a:pt x="1638402" y="97318"/>
                  </a:lnTo>
                  <a:lnTo>
                    <a:pt x="1629237" y="59529"/>
                  </a:lnTo>
                  <a:lnTo>
                    <a:pt x="1604281" y="28585"/>
                  </a:lnTo>
                  <a:lnTo>
                    <a:pt x="1567347" y="7678"/>
                  </a:lnTo>
                  <a:lnTo>
                    <a:pt x="1522246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191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1496181" y="0"/>
                  </a:moveTo>
                  <a:lnTo>
                    <a:pt x="102603" y="0"/>
                  </a:lnTo>
                  <a:lnTo>
                    <a:pt x="62760" y="6440"/>
                  </a:lnTo>
                  <a:lnTo>
                    <a:pt x="30136" y="23977"/>
                  </a:lnTo>
                  <a:lnTo>
                    <a:pt x="8094" y="49933"/>
                  </a:lnTo>
                  <a:lnTo>
                    <a:pt x="0" y="81629"/>
                  </a:lnTo>
                  <a:lnTo>
                    <a:pt x="0" y="1920369"/>
                  </a:lnTo>
                  <a:lnTo>
                    <a:pt x="8094" y="1952060"/>
                  </a:lnTo>
                  <a:lnTo>
                    <a:pt x="30136" y="1978015"/>
                  </a:lnTo>
                  <a:lnTo>
                    <a:pt x="62760" y="1995554"/>
                  </a:lnTo>
                  <a:lnTo>
                    <a:pt x="102603" y="2001996"/>
                  </a:lnTo>
                  <a:lnTo>
                    <a:pt x="1496181" y="2001996"/>
                  </a:lnTo>
                  <a:lnTo>
                    <a:pt x="1536019" y="1995554"/>
                  </a:lnTo>
                  <a:lnTo>
                    <a:pt x="1568642" y="1978015"/>
                  </a:lnTo>
                  <a:lnTo>
                    <a:pt x="1590685" y="1952060"/>
                  </a:lnTo>
                  <a:lnTo>
                    <a:pt x="1598781" y="1920369"/>
                  </a:lnTo>
                  <a:lnTo>
                    <a:pt x="1598781" y="81629"/>
                  </a:lnTo>
                  <a:lnTo>
                    <a:pt x="1590685" y="49933"/>
                  </a:lnTo>
                  <a:lnTo>
                    <a:pt x="1568642" y="23977"/>
                  </a:lnTo>
                  <a:lnTo>
                    <a:pt x="1536019" y="6440"/>
                  </a:lnTo>
                  <a:lnTo>
                    <a:pt x="149618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192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0" y="1920369"/>
                  </a:moveTo>
                  <a:lnTo>
                    <a:pt x="0" y="81629"/>
                  </a:lnTo>
                  <a:lnTo>
                    <a:pt x="8094" y="49933"/>
                  </a:lnTo>
                  <a:lnTo>
                    <a:pt x="30136" y="23977"/>
                  </a:lnTo>
                  <a:lnTo>
                    <a:pt x="62760" y="6440"/>
                  </a:lnTo>
                  <a:lnTo>
                    <a:pt x="102603" y="0"/>
                  </a:lnTo>
                  <a:lnTo>
                    <a:pt x="1496181" y="0"/>
                  </a:lnTo>
                  <a:lnTo>
                    <a:pt x="1536019" y="6440"/>
                  </a:lnTo>
                  <a:lnTo>
                    <a:pt x="1568642" y="23977"/>
                  </a:lnTo>
                  <a:lnTo>
                    <a:pt x="1590685" y="49933"/>
                  </a:lnTo>
                  <a:lnTo>
                    <a:pt x="1598781" y="81629"/>
                  </a:lnTo>
                  <a:lnTo>
                    <a:pt x="1598781" y="1920369"/>
                  </a:lnTo>
                  <a:lnTo>
                    <a:pt x="1590685" y="1952060"/>
                  </a:lnTo>
                  <a:lnTo>
                    <a:pt x="1568642" y="1978015"/>
                  </a:lnTo>
                  <a:lnTo>
                    <a:pt x="1536019" y="1995554"/>
                  </a:lnTo>
                  <a:lnTo>
                    <a:pt x="1496181" y="2001996"/>
                  </a:lnTo>
                  <a:lnTo>
                    <a:pt x="102603" y="2001996"/>
                  </a:lnTo>
                  <a:lnTo>
                    <a:pt x="62760" y="1995554"/>
                  </a:lnTo>
                  <a:lnTo>
                    <a:pt x="30136" y="1978015"/>
                  </a:lnTo>
                  <a:lnTo>
                    <a:pt x="8094" y="1952060"/>
                  </a:lnTo>
                  <a:lnTo>
                    <a:pt x="0" y="1920369"/>
                  </a:lnTo>
                  <a:close/>
                </a:path>
              </a:pathLst>
            </a:custGeom>
            <a:ln w="7199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4" name="object 19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074591" y="5710075"/>
              <a:ext cx="1459086" cy="88008"/>
            </a:xfrm>
            <a:prstGeom prst="rect">
              <a:avLst/>
            </a:prstGeom>
          </p:spPr>
        </p:pic>
        <p:pic>
          <p:nvPicPr>
            <p:cNvPr id="735" name="object 19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673512" y="5667011"/>
              <a:ext cx="180842" cy="128214"/>
            </a:xfrm>
            <a:prstGeom prst="rect">
              <a:avLst/>
            </a:prstGeom>
          </p:spPr>
        </p:pic>
      </p:grpSp>
      <p:sp>
        <p:nvSpPr>
          <p:cNvPr id="736" name="object 289"/>
          <p:cNvSpPr txBox="1"/>
          <p:nvPr/>
        </p:nvSpPr>
        <p:spPr>
          <a:xfrm>
            <a:off x="13976350" y="9128125"/>
            <a:ext cx="1454727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15" dirty="0">
                <a:solidFill>
                  <a:srgbClr val="2E3092"/>
                </a:solidFill>
                <a:latin typeface="Arial"/>
                <a:cs typeface="Arial"/>
              </a:rPr>
              <a:t>3</a:t>
            </a:r>
            <a:r>
              <a:rPr lang="ru-RU" b="1" spc="15" dirty="0" smtClean="0">
                <a:solidFill>
                  <a:srgbClr val="2E3092"/>
                </a:solidFill>
                <a:latin typeface="Arial"/>
                <a:cs typeface="Arial"/>
              </a:rPr>
              <a:t>7 </a:t>
            </a:r>
            <a:r>
              <a:rPr lang="ru-RU" b="1" spc="15" dirty="0" err="1" smtClean="0">
                <a:solidFill>
                  <a:srgbClr val="2E3092"/>
                </a:solidFill>
                <a:latin typeface="Arial"/>
                <a:cs typeface="Arial"/>
              </a:rPr>
              <a:t>нафар</a:t>
            </a:r>
            <a:endParaRPr sz="1200" b="1" dirty="0">
              <a:latin typeface="Microsoft Sans Serif"/>
              <a:cs typeface="Microsoft Sans Serif"/>
            </a:endParaRPr>
          </a:p>
        </p:txBody>
      </p:sp>
      <p:sp>
        <p:nvSpPr>
          <p:cNvPr id="737" name="object 288"/>
          <p:cNvSpPr txBox="1"/>
          <p:nvPr/>
        </p:nvSpPr>
        <p:spPr>
          <a:xfrm>
            <a:off x="14052550" y="8444866"/>
            <a:ext cx="1302587" cy="42126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600" b="1" spc="-75" dirty="0" smtClean="0">
                <a:solidFill>
                  <a:srgbClr val="063A7B"/>
                </a:solidFill>
                <a:latin typeface="Arial"/>
                <a:cs typeface="Arial"/>
              </a:rPr>
              <a:t>2024 йил январда  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738" name="object 188"/>
          <p:cNvGrpSpPr/>
          <p:nvPr/>
        </p:nvGrpSpPr>
        <p:grpSpPr>
          <a:xfrm>
            <a:off x="15576551" y="8137525"/>
            <a:ext cx="1600199" cy="1508124"/>
            <a:chOff x="3944945" y="4450460"/>
            <a:chExt cx="1670685" cy="2039620"/>
          </a:xfrm>
        </p:grpSpPr>
        <p:sp>
          <p:nvSpPr>
            <p:cNvPr id="739" name="object 189"/>
            <p:cNvSpPr/>
            <p:nvPr/>
          </p:nvSpPr>
          <p:spPr>
            <a:xfrm>
              <a:off x="3944945" y="5221069"/>
              <a:ext cx="1670685" cy="1269365"/>
            </a:xfrm>
            <a:custGeom>
              <a:avLst/>
              <a:gdLst/>
              <a:ahLst/>
              <a:cxnLst/>
              <a:rect l="l" t="t" r="r" b="b"/>
              <a:pathLst>
                <a:path w="1670685" h="1269364">
                  <a:moveTo>
                    <a:pt x="1670601" y="0"/>
                  </a:moveTo>
                  <a:lnTo>
                    <a:pt x="0" y="0"/>
                  </a:lnTo>
                  <a:lnTo>
                    <a:pt x="0" y="1139212"/>
                  </a:lnTo>
                  <a:lnTo>
                    <a:pt x="7733" y="1180054"/>
                  </a:lnTo>
                  <a:lnTo>
                    <a:pt x="29240" y="1215610"/>
                  </a:lnTo>
                  <a:lnTo>
                    <a:pt x="61983" y="1243703"/>
                  </a:lnTo>
                  <a:lnTo>
                    <a:pt x="103425" y="1262156"/>
                  </a:lnTo>
                  <a:lnTo>
                    <a:pt x="151027" y="1268790"/>
                  </a:lnTo>
                  <a:lnTo>
                    <a:pt x="1519570" y="1268790"/>
                  </a:lnTo>
                  <a:lnTo>
                    <a:pt x="1567176" y="1262156"/>
                  </a:lnTo>
                  <a:lnTo>
                    <a:pt x="1608619" y="1243704"/>
                  </a:lnTo>
                  <a:lnTo>
                    <a:pt x="1641362" y="1215612"/>
                  </a:lnTo>
                  <a:lnTo>
                    <a:pt x="1662868" y="1180056"/>
                  </a:lnTo>
                  <a:lnTo>
                    <a:pt x="1670601" y="1139212"/>
                  </a:lnTo>
                  <a:lnTo>
                    <a:pt x="1670601" y="0"/>
                  </a:lnTo>
                  <a:close/>
                </a:path>
              </a:pathLst>
            </a:custGeom>
            <a:solidFill>
              <a:srgbClr val="91D8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190"/>
            <p:cNvSpPr/>
            <p:nvPr/>
          </p:nvSpPr>
          <p:spPr>
            <a:xfrm>
              <a:off x="3960784" y="4934440"/>
              <a:ext cx="1638935" cy="1538605"/>
            </a:xfrm>
            <a:custGeom>
              <a:avLst/>
              <a:gdLst/>
              <a:ahLst/>
              <a:cxnLst/>
              <a:rect l="l" t="t" r="r" b="b"/>
              <a:pathLst>
                <a:path w="1638935" h="1538604">
                  <a:moveTo>
                    <a:pt x="1522246" y="0"/>
                  </a:moveTo>
                  <a:lnTo>
                    <a:pt x="116158" y="0"/>
                  </a:lnTo>
                  <a:lnTo>
                    <a:pt x="71056" y="7678"/>
                  </a:lnTo>
                  <a:lnTo>
                    <a:pt x="34121" y="28585"/>
                  </a:lnTo>
                  <a:lnTo>
                    <a:pt x="9165" y="59529"/>
                  </a:lnTo>
                  <a:lnTo>
                    <a:pt x="0" y="97318"/>
                  </a:lnTo>
                  <a:lnTo>
                    <a:pt x="0" y="1441115"/>
                  </a:lnTo>
                  <a:lnTo>
                    <a:pt x="9165" y="1478903"/>
                  </a:lnTo>
                  <a:lnTo>
                    <a:pt x="34121" y="1509847"/>
                  </a:lnTo>
                  <a:lnTo>
                    <a:pt x="71056" y="1530755"/>
                  </a:lnTo>
                  <a:lnTo>
                    <a:pt x="116158" y="1538434"/>
                  </a:lnTo>
                  <a:lnTo>
                    <a:pt x="1522246" y="1538434"/>
                  </a:lnTo>
                  <a:lnTo>
                    <a:pt x="1567347" y="1530755"/>
                  </a:lnTo>
                  <a:lnTo>
                    <a:pt x="1604281" y="1509847"/>
                  </a:lnTo>
                  <a:lnTo>
                    <a:pt x="1629237" y="1478903"/>
                  </a:lnTo>
                  <a:lnTo>
                    <a:pt x="1638402" y="1441115"/>
                  </a:lnTo>
                  <a:lnTo>
                    <a:pt x="1638402" y="97318"/>
                  </a:lnTo>
                  <a:lnTo>
                    <a:pt x="1629237" y="59529"/>
                  </a:lnTo>
                  <a:lnTo>
                    <a:pt x="1604281" y="28585"/>
                  </a:lnTo>
                  <a:lnTo>
                    <a:pt x="1567347" y="7678"/>
                  </a:lnTo>
                  <a:lnTo>
                    <a:pt x="1522246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191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1496181" y="0"/>
                  </a:moveTo>
                  <a:lnTo>
                    <a:pt x="102603" y="0"/>
                  </a:lnTo>
                  <a:lnTo>
                    <a:pt x="62760" y="6440"/>
                  </a:lnTo>
                  <a:lnTo>
                    <a:pt x="30136" y="23977"/>
                  </a:lnTo>
                  <a:lnTo>
                    <a:pt x="8094" y="49933"/>
                  </a:lnTo>
                  <a:lnTo>
                    <a:pt x="0" y="81629"/>
                  </a:lnTo>
                  <a:lnTo>
                    <a:pt x="0" y="1920369"/>
                  </a:lnTo>
                  <a:lnTo>
                    <a:pt x="8094" y="1952060"/>
                  </a:lnTo>
                  <a:lnTo>
                    <a:pt x="30136" y="1978015"/>
                  </a:lnTo>
                  <a:lnTo>
                    <a:pt x="62760" y="1995554"/>
                  </a:lnTo>
                  <a:lnTo>
                    <a:pt x="102603" y="2001996"/>
                  </a:lnTo>
                  <a:lnTo>
                    <a:pt x="1496181" y="2001996"/>
                  </a:lnTo>
                  <a:lnTo>
                    <a:pt x="1536019" y="1995554"/>
                  </a:lnTo>
                  <a:lnTo>
                    <a:pt x="1568642" y="1978015"/>
                  </a:lnTo>
                  <a:lnTo>
                    <a:pt x="1590685" y="1952060"/>
                  </a:lnTo>
                  <a:lnTo>
                    <a:pt x="1598781" y="1920369"/>
                  </a:lnTo>
                  <a:lnTo>
                    <a:pt x="1598781" y="81629"/>
                  </a:lnTo>
                  <a:lnTo>
                    <a:pt x="1590685" y="49933"/>
                  </a:lnTo>
                  <a:lnTo>
                    <a:pt x="1568642" y="23977"/>
                  </a:lnTo>
                  <a:lnTo>
                    <a:pt x="1536019" y="6440"/>
                  </a:lnTo>
                  <a:lnTo>
                    <a:pt x="149618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192"/>
            <p:cNvSpPr/>
            <p:nvPr/>
          </p:nvSpPr>
          <p:spPr>
            <a:xfrm>
              <a:off x="3980862" y="4454060"/>
              <a:ext cx="1598930" cy="2002155"/>
            </a:xfrm>
            <a:custGeom>
              <a:avLst/>
              <a:gdLst/>
              <a:ahLst/>
              <a:cxnLst/>
              <a:rect l="l" t="t" r="r" b="b"/>
              <a:pathLst>
                <a:path w="1598929" h="2002154">
                  <a:moveTo>
                    <a:pt x="0" y="1920369"/>
                  </a:moveTo>
                  <a:lnTo>
                    <a:pt x="0" y="81629"/>
                  </a:lnTo>
                  <a:lnTo>
                    <a:pt x="8094" y="49933"/>
                  </a:lnTo>
                  <a:lnTo>
                    <a:pt x="30136" y="23977"/>
                  </a:lnTo>
                  <a:lnTo>
                    <a:pt x="62760" y="6440"/>
                  </a:lnTo>
                  <a:lnTo>
                    <a:pt x="102603" y="0"/>
                  </a:lnTo>
                  <a:lnTo>
                    <a:pt x="1496181" y="0"/>
                  </a:lnTo>
                  <a:lnTo>
                    <a:pt x="1536019" y="6440"/>
                  </a:lnTo>
                  <a:lnTo>
                    <a:pt x="1568642" y="23977"/>
                  </a:lnTo>
                  <a:lnTo>
                    <a:pt x="1590685" y="49933"/>
                  </a:lnTo>
                  <a:lnTo>
                    <a:pt x="1598781" y="81629"/>
                  </a:lnTo>
                  <a:lnTo>
                    <a:pt x="1598781" y="1920369"/>
                  </a:lnTo>
                  <a:lnTo>
                    <a:pt x="1590685" y="1952060"/>
                  </a:lnTo>
                  <a:lnTo>
                    <a:pt x="1568642" y="1978015"/>
                  </a:lnTo>
                  <a:lnTo>
                    <a:pt x="1536019" y="1995554"/>
                  </a:lnTo>
                  <a:lnTo>
                    <a:pt x="1496181" y="2001996"/>
                  </a:lnTo>
                  <a:lnTo>
                    <a:pt x="102603" y="2001996"/>
                  </a:lnTo>
                  <a:lnTo>
                    <a:pt x="62760" y="1995554"/>
                  </a:lnTo>
                  <a:lnTo>
                    <a:pt x="30136" y="1978015"/>
                  </a:lnTo>
                  <a:lnTo>
                    <a:pt x="8094" y="1952060"/>
                  </a:lnTo>
                  <a:lnTo>
                    <a:pt x="0" y="1920369"/>
                  </a:lnTo>
                  <a:close/>
                </a:path>
              </a:pathLst>
            </a:custGeom>
            <a:ln w="7199">
              <a:solidFill>
                <a:srgbClr val="D2D3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3" name="object 19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074591" y="5710075"/>
              <a:ext cx="1459086" cy="88008"/>
            </a:xfrm>
            <a:prstGeom prst="rect">
              <a:avLst/>
            </a:prstGeom>
          </p:spPr>
        </p:pic>
        <p:pic>
          <p:nvPicPr>
            <p:cNvPr id="744" name="object 19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673512" y="5667011"/>
              <a:ext cx="180842" cy="128214"/>
            </a:xfrm>
            <a:prstGeom prst="rect">
              <a:avLst/>
            </a:prstGeom>
          </p:spPr>
        </p:pic>
      </p:grpSp>
      <p:sp>
        <p:nvSpPr>
          <p:cNvPr id="745" name="object 289"/>
          <p:cNvSpPr txBox="1"/>
          <p:nvPr/>
        </p:nvSpPr>
        <p:spPr>
          <a:xfrm>
            <a:off x="15576550" y="9128125"/>
            <a:ext cx="1507548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15" dirty="0" err="1" smtClean="0">
                <a:solidFill>
                  <a:srgbClr val="2E3092"/>
                </a:solidFill>
                <a:latin typeface="Arial"/>
                <a:cs typeface="Arial"/>
              </a:rPr>
              <a:t>Йўқ</a:t>
            </a:r>
            <a:endParaRPr sz="1200" b="1" dirty="0">
              <a:latin typeface="Microsoft Sans Serif"/>
              <a:cs typeface="Microsoft Sans Serif"/>
            </a:endParaRPr>
          </a:p>
        </p:txBody>
      </p:sp>
      <p:sp>
        <p:nvSpPr>
          <p:cNvPr id="746" name="object 288"/>
          <p:cNvSpPr txBox="1"/>
          <p:nvPr/>
        </p:nvSpPr>
        <p:spPr>
          <a:xfrm>
            <a:off x="15728950" y="8444866"/>
            <a:ext cx="1302587" cy="42126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algn="ctr">
              <a:lnSpc>
                <a:spcPts val="1490"/>
              </a:lnSpc>
              <a:spcBef>
                <a:spcPts val="285"/>
              </a:spcBef>
            </a:pPr>
            <a:r>
              <a:rPr lang="uz-Cyrl-UZ" sz="1600" b="1" spc="-75" dirty="0" smtClean="0">
                <a:solidFill>
                  <a:srgbClr val="063A7B"/>
                </a:solidFill>
                <a:latin typeface="Arial"/>
                <a:cs typeface="Arial"/>
              </a:rPr>
              <a:t>2025 йил январда  </a:t>
            </a:r>
            <a:endParaRPr sz="1600" dirty="0">
              <a:latin typeface="Microsoft Sans Serif"/>
              <a:cs typeface="Microsoft Sans Serif"/>
            </a:endParaRPr>
          </a:p>
        </p:txBody>
      </p:sp>
      <p:cxnSp>
        <p:nvCxnSpPr>
          <p:cNvPr id="160" name="Прямая соединительная линия 159"/>
          <p:cNvCxnSpPr/>
          <p:nvPr/>
        </p:nvCxnSpPr>
        <p:spPr>
          <a:xfrm>
            <a:off x="12299950" y="2803525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object 3"/>
          <p:cNvSpPr/>
          <p:nvPr/>
        </p:nvSpPr>
        <p:spPr>
          <a:xfrm>
            <a:off x="6661150" y="2803525"/>
            <a:ext cx="10287000" cy="2590800"/>
          </a:xfrm>
          <a:custGeom>
            <a:avLst/>
            <a:gdLst/>
            <a:ahLst/>
            <a:cxnLst/>
            <a:rect l="l" t="t" r="r" b="b"/>
            <a:pathLst>
              <a:path w="4055110" h="3401060">
                <a:moveTo>
                  <a:pt x="126705" y="0"/>
                </a:moveTo>
                <a:lnTo>
                  <a:pt x="3928017" y="0"/>
                </a:lnTo>
                <a:lnTo>
                  <a:pt x="3977214" y="7990"/>
                </a:lnTo>
                <a:lnTo>
                  <a:pt x="4017503" y="29734"/>
                </a:lnTo>
                <a:lnTo>
                  <a:pt x="4044724" y="61891"/>
                </a:lnTo>
                <a:lnTo>
                  <a:pt x="4054722" y="101123"/>
                </a:lnTo>
                <a:lnTo>
                  <a:pt x="4054722" y="3299312"/>
                </a:lnTo>
                <a:lnTo>
                  <a:pt x="4044710" y="3338543"/>
                </a:lnTo>
                <a:lnTo>
                  <a:pt x="4017464" y="3370701"/>
                </a:lnTo>
                <a:lnTo>
                  <a:pt x="3977170" y="3392446"/>
                </a:lnTo>
                <a:lnTo>
                  <a:pt x="3928017" y="3400437"/>
                </a:lnTo>
                <a:lnTo>
                  <a:pt x="126705" y="3400437"/>
                </a:lnTo>
                <a:lnTo>
                  <a:pt x="77551" y="3392458"/>
                </a:lnTo>
                <a:lnTo>
                  <a:pt x="37258" y="3370733"/>
                </a:lnTo>
                <a:lnTo>
                  <a:pt x="10012" y="3338578"/>
                </a:lnTo>
                <a:lnTo>
                  <a:pt x="0" y="3299312"/>
                </a:lnTo>
                <a:lnTo>
                  <a:pt x="0" y="101123"/>
                </a:lnTo>
                <a:lnTo>
                  <a:pt x="9998" y="61858"/>
                </a:lnTo>
                <a:lnTo>
                  <a:pt x="37220" y="29704"/>
                </a:lnTo>
                <a:lnTo>
                  <a:pt x="77509" y="7979"/>
                </a:lnTo>
                <a:lnTo>
                  <a:pt x="126705" y="0"/>
                </a:lnTo>
                <a:close/>
              </a:path>
            </a:pathLst>
          </a:custGeom>
          <a:noFill/>
          <a:ln w="19051">
            <a:solidFill>
              <a:srgbClr val="D2D3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63" name="Прямая соединительная линия 162"/>
          <p:cNvCxnSpPr/>
          <p:nvPr/>
        </p:nvCxnSpPr>
        <p:spPr>
          <a:xfrm>
            <a:off x="1250950" y="4327525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единительная линия 747"/>
          <p:cNvCxnSpPr/>
          <p:nvPr/>
        </p:nvCxnSpPr>
        <p:spPr>
          <a:xfrm>
            <a:off x="1250950" y="4937125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единительная линия 748"/>
          <p:cNvCxnSpPr/>
          <p:nvPr/>
        </p:nvCxnSpPr>
        <p:spPr>
          <a:xfrm>
            <a:off x="1250950" y="5470525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Прямая соединительная линия 749"/>
          <p:cNvCxnSpPr/>
          <p:nvPr/>
        </p:nvCxnSpPr>
        <p:spPr>
          <a:xfrm>
            <a:off x="1250950" y="5927725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Прямая соединительная линия 750"/>
          <p:cNvCxnSpPr/>
          <p:nvPr/>
        </p:nvCxnSpPr>
        <p:spPr>
          <a:xfrm>
            <a:off x="6813550" y="3641725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единительная линия 751"/>
          <p:cNvCxnSpPr/>
          <p:nvPr/>
        </p:nvCxnSpPr>
        <p:spPr>
          <a:xfrm>
            <a:off x="6889750" y="4022725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Прямая соединительная линия 752"/>
          <p:cNvCxnSpPr/>
          <p:nvPr/>
        </p:nvCxnSpPr>
        <p:spPr>
          <a:xfrm>
            <a:off x="6889750" y="4327525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Прямая соединительная линия 753"/>
          <p:cNvCxnSpPr/>
          <p:nvPr/>
        </p:nvCxnSpPr>
        <p:spPr>
          <a:xfrm>
            <a:off x="6889750" y="4708525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Прямая соединительная линия 754"/>
          <p:cNvCxnSpPr/>
          <p:nvPr/>
        </p:nvCxnSpPr>
        <p:spPr>
          <a:xfrm>
            <a:off x="6889750" y="5089525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Прямая соединительная линия 755"/>
          <p:cNvCxnSpPr/>
          <p:nvPr/>
        </p:nvCxnSpPr>
        <p:spPr>
          <a:xfrm>
            <a:off x="12452350" y="356552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Прямая соединительная линия 756"/>
          <p:cNvCxnSpPr/>
          <p:nvPr/>
        </p:nvCxnSpPr>
        <p:spPr>
          <a:xfrm>
            <a:off x="12452350" y="409892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Прямая соединительная линия 757"/>
          <p:cNvCxnSpPr/>
          <p:nvPr/>
        </p:nvCxnSpPr>
        <p:spPr>
          <a:xfrm>
            <a:off x="12452350" y="447992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Прямая соединительная линия 758"/>
          <p:cNvCxnSpPr/>
          <p:nvPr/>
        </p:nvCxnSpPr>
        <p:spPr>
          <a:xfrm>
            <a:off x="12452350" y="486092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Прямая соединительная линия 759"/>
          <p:cNvCxnSpPr/>
          <p:nvPr/>
        </p:nvCxnSpPr>
        <p:spPr>
          <a:xfrm>
            <a:off x="12452350" y="531812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Скругленный прямоугольник 83"/>
          <p:cNvSpPr/>
          <p:nvPr/>
        </p:nvSpPr>
        <p:spPr>
          <a:xfrm>
            <a:off x="31750" y="0"/>
            <a:ext cx="17252950" cy="746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spc="20" dirty="0" smtClean="0">
                <a:solidFill>
                  <a:srgbClr val="1D3F72"/>
                </a:solidFill>
                <a:latin typeface="Arial"/>
                <a:cs typeface="Arial"/>
              </a:rPr>
              <a:t>САМАРҚАНД ТУМАНИ “ДЕХНАВ” </a:t>
            </a:r>
            <a:r>
              <a:rPr lang="ru-RU" sz="1800" b="1" spc="30" dirty="0" smtClean="0">
                <a:solidFill>
                  <a:srgbClr val="1D3F72"/>
                </a:solidFill>
                <a:latin typeface="Arial"/>
                <a:cs typeface="Arial"/>
              </a:rPr>
              <a:t>МФЙ </a:t>
            </a:r>
            <a:r>
              <a:rPr lang="ru-RU" sz="1800" b="1" spc="5" dirty="0" smtClean="0">
                <a:solidFill>
                  <a:srgbClr val="1D3F72"/>
                </a:solidFill>
                <a:latin typeface="Arial"/>
                <a:cs typeface="Arial"/>
              </a:rPr>
              <a:t>АХОЛИ ТОМОРКАСИДА АМАЛГА ОШИРИЛГАН ИШЛАР</a:t>
            </a:r>
            <a:endParaRPr lang="ru-RU" sz="1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96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Прямоугольник: скругленные углы 338">
            <a:extLst>
              <a:ext uri="{FF2B5EF4-FFF2-40B4-BE49-F238E27FC236}">
                <a16:creationId xmlns="" xmlns:a16="http://schemas.microsoft.com/office/drawing/2014/main" id="{C99A5100-51CB-42D3-8BD4-B67326FE3A92}"/>
              </a:ext>
            </a:extLst>
          </p:cNvPr>
          <p:cNvSpPr/>
          <p:nvPr/>
        </p:nvSpPr>
        <p:spPr>
          <a:xfrm>
            <a:off x="473562" y="1616968"/>
            <a:ext cx="16306233" cy="884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25" tIns="64813" rIns="129625" bIns="64813"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8B177EF9-CD73-49D2-A800-1F63D2DA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605" y="1864640"/>
            <a:ext cx="307434" cy="30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="" xmlns:a16="http://schemas.microsoft.com/office/drawing/2014/main" id="{EFE1136A-B57F-4071-924D-F18EA7AEE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584" y="1916164"/>
            <a:ext cx="292602" cy="2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="" xmlns:a16="http://schemas.microsoft.com/office/drawing/2014/main" id="{BB7917B2-7F38-4EA0-9A98-A5390DAE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788" y="1879698"/>
            <a:ext cx="264007" cy="2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9" name="Группа 298">
            <a:extLst>
              <a:ext uri="{FF2B5EF4-FFF2-40B4-BE49-F238E27FC236}">
                <a16:creationId xmlns="" xmlns:a16="http://schemas.microsoft.com/office/drawing/2014/main" id="{FF1BFA07-2D50-4B30-AF57-F5EA38EDD553}"/>
              </a:ext>
            </a:extLst>
          </p:cNvPr>
          <p:cNvGrpSpPr/>
          <p:nvPr/>
        </p:nvGrpSpPr>
        <p:grpSpPr>
          <a:xfrm>
            <a:off x="3848734" y="1689758"/>
            <a:ext cx="2835317" cy="657020"/>
            <a:chOff x="837423" y="1058772"/>
            <a:chExt cx="1999930" cy="463476"/>
          </a:xfrm>
        </p:grpSpPr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381F761D-BCB2-415C-AFE0-5385450DD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53" y="1176568"/>
              <a:ext cx="226195" cy="226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3" name="Прямоугольник 292">
              <a:extLst>
                <a:ext uri="{FF2B5EF4-FFF2-40B4-BE49-F238E27FC236}">
                  <a16:creationId xmlns="" xmlns:a16="http://schemas.microsoft.com/office/drawing/2014/main" id="{E90196AA-F304-481F-A2EF-C9AE39AFE26C}"/>
                </a:ext>
              </a:extLst>
            </p:cNvPr>
            <p:cNvSpPr/>
            <p:nvPr/>
          </p:nvSpPr>
          <p:spPr>
            <a:xfrm>
              <a:off x="1225867" y="1201125"/>
              <a:ext cx="1390124" cy="18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z-Cyrl-UZ" sz="11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САБЗАВОТЧИЛИК</a:t>
              </a:r>
              <a:endParaRPr lang="ru-RU" sz="11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303" name="Google Shape;1242;p66">
              <a:extLst>
                <a:ext uri="{FF2B5EF4-FFF2-40B4-BE49-F238E27FC236}">
                  <a16:creationId xmlns="" xmlns:a16="http://schemas.microsoft.com/office/drawing/2014/main" id="{4B5D84EA-ACAC-468B-A251-10145CEEBB0F}"/>
                </a:ext>
              </a:extLst>
            </p:cNvPr>
            <p:cNvGrpSpPr/>
            <p:nvPr/>
          </p:nvGrpSpPr>
          <p:grpSpPr>
            <a:xfrm>
              <a:off x="837423" y="1058772"/>
              <a:ext cx="1489058" cy="463476"/>
              <a:chOff x="4411970" y="4340222"/>
              <a:chExt cx="779467" cy="242683"/>
            </a:xfrm>
          </p:grpSpPr>
          <p:sp>
            <p:nvSpPr>
              <p:cNvPr id="304" name="Google Shape;1243;p66">
                <a:extLst>
                  <a:ext uri="{FF2B5EF4-FFF2-40B4-BE49-F238E27FC236}">
                    <a16:creationId xmlns="" xmlns:a16="http://schemas.microsoft.com/office/drawing/2014/main" id="{41D5DB1F-4FDA-468F-A5E9-883A4BA19812}"/>
                  </a:ext>
                </a:extLst>
              </p:cNvPr>
              <p:cNvSpPr/>
              <p:nvPr/>
            </p:nvSpPr>
            <p:spPr>
              <a:xfrm>
                <a:off x="4411970" y="4340222"/>
                <a:ext cx="121370" cy="121370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688" extrusionOk="0">
                    <a:moveTo>
                      <a:pt x="2688" y="1"/>
                    </a:moveTo>
                    <a:cubicBezTo>
                      <a:pt x="1205" y="1"/>
                      <a:pt x="1" y="1203"/>
                      <a:pt x="1" y="2688"/>
                    </a:cubicBezTo>
                    <a:lnTo>
                      <a:pt x="379" y="2688"/>
                    </a:lnTo>
                    <a:cubicBezTo>
                      <a:pt x="379" y="1411"/>
                      <a:pt x="1413" y="379"/>
                      <a:pt x="2688" y="379"/>
                    </a:cubicBezTo>
                    <a:lnTo>
                      <a:pt x="268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  <p:sp>
            <p:nvSpPr>
              <p:cNvPr id="305" name="Google Shape;1244;p66">
                <a:extLst>
                  <a:ext uri="{FF2B5EF4-FFF2-40B4-BE49-F238E27FC236}">
                    <a16:creationId xmlns="" xmlns:a16="http://schemas.microsoft.com/office/drawing/2014/main" id="{D4820ABD-AD28-42F1-ACFC-D51FF94E03FA}"/>
                  </a:ext>
                </a:extLst>
              </p:cNvPr>
              <p:cNvSpPr/>
              <p:nvPr/>
            </p:nvSpPr>
            <p:spPr>
              <a:xfrm>
                <a:off x="4457032" y="4385284"/>
                <a:ext cx="152661" cy="152615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380" extrusionOk="0">
                    <a:moveTo>
                      <a:pt x="1690" y="0"/>
                    </a:moveTo>
                    <a:cubicBezTo>
                      <a:pt x="756" y="0"/>
                      <a:pt x="0" y="756"/>
                      <a:pt x="0" y="1690"/>
                    </a:cubicBezTo>
                    <a:cubicBezTo>
                      <a:pt x="0" y="2623"/>
                      <a:pt x="756" y="3379"/>
                      <a:pt x="1690" y="3379"/>
                    </a:cubicBezTo>
                    <a:cubicBezTo>
                      <a:pt x="2623" y="3379"/>
                      <a:pt x="3381" y="2623"/>
                      <a:pt x="3381" y="1690"/>
                    </a:cubicBezTo>
                    <a:cubicBezTo>
                      <a:pt x="3381" y="756"/>
                      <a:pt x="2623" y="0"/>
                      <a:pt x="169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  <p:sp>
            <p:nvSpPr>
              <p:cNvPr id="306" name="Google Shape;1245;p66">
                <a:extLst>
                  <a:ext uri="{FF2B5EF4-FFF2-40B4-BE49-F238E27FC236}">
                    <a16:creationId xmlns="" xmlns:a16="http://schemas.microsoft.com/office/drawing/2014/main" id="{26BCFF5F-71E5-4BFF-B88A-C6CF7C86F619}"/>
                  </a:ext>
                </a:extLst>
              </p:cNvPr>
              <p:cNvSpPr/>
              <p:nvPr/>
            </p:nvSpPr>
            <p:spPr>
              <a:xfrm>
                <a:off x="4533392" y="4383749"/>
                <a:ext cx="658046" cy="199155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4997" extrusionOk="0">
                    <a:moveTo>
                      <a:pt x="4619" y="1"/>
                    </a:moveTo>
                    <a:cubicBezTo>
                      <a:pt x="3342" y="1"/>
                      <a:pt x="2309" y="1035"/>
                      <a:pt x="2309" y="2310"/>
                    </a:cubicBezTo>
                    <a:cubicBezTo>
                      <a:pt x="2309" y="3586"/>
                      <a:pt x="1275" y="4619"/>
                      <a:pt x="0" y="4619"/>
                    </a:cubicBezTo>
                    <a:lnTo>
                      <a:pt x="0" y="4997"/>
                    </a:lnTo>
                    <a:cubicBezTo>
                      <a:pt x="482" y="4997"/>
                      <a:pt x="958" y="4867"/>
                      <a:pt x="1373" y="4619"/>
                    </a:cubicBezTo>
                    <a:lnTo>
                      <a:pt x="14185" y="4619"/>
                    </a:lnTo>
                    <a:cubicBezTo>
                      <a:pt x="15472" y="4619"/>
                      <a:pt x="16510" y="3567"/>
                      <a:pt x="16494" y="2279"/>
                    </a:cubicBezTo>
                    <a:cubicBezTo>
                      <a:pt x="16478" y="1006"/>
                      <a:pt x="15399" y="1"/>
                      <a:pt x="141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</p:grpSp>
        <p:sp>
          <p:nvSpPr>
            <p:cNvPr id="298" name="Овал 297">
              <a:extLst>
                <a:ext uri="{FF2B5EF4-FFF2-40B4-BE49-F238E27FC236}">
                  <a16:creationId xmlns="" xmlns:a16="http://schemas.microsoft.com/office/drawing/2014/main" id="{2CB31F61-4848-4D9E-9F29-10A12511B024}"/>
                </a:ext>
              </a:extLst>
            </p:cNvPr>
            <p:cNvSpPr/>
            <p:nvPr/>
          </p:nvSpPr>
          <p:spPr>
            <a:xfrm>
              <a:off x="2241906" y="1155700"/>
              <a:ext cx="352746" cy="3527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994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Прямоугольник 293">
              <a:extLst>
                <a:ext uri="{FF2B5EF4-FFF2-40B4-BE49-F238E27FC236}">
                  <a16:creationId xmlns="" xmlns:a16="http://schemas.microsoft.com/office/drawing/2014/main" id="{DF9C3F58-BE4F-4EE2-8DDC-E43CA07185E9}"/>
                </a:ext>
              </a:extLst>
            </p:cNvPr>
            <p:cNvSpPr/>
            <p:nvPr/>
          </p:nvSpPr>
          <p:spPr>
            <a:xfrm>
              <a:off x="1999204" y="1167843"/>
              <a:ext cx="838149" cy="282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uz-Cyrl-UZ" sz="2000" b="1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mbria" panose="02040503050406030204" pitchFamily="18" charset="0"/>
                </a:rPr>
                <a:t>25</a:t>
              </a:r>
              <a:endParaRPr lang="ru-RU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09" name="Группа 308">
            <a:extLst>
              <a:ext uri="{FF2B5EF4-FFF2-40B4-BE49-F238E27FC236}">
                <a16:creationId xmlns="" xmlns:a16="http://schemas.microsoft.com/office/drawing/2014/main" id="{308CDE28-BC3A-4034-95C9-F01C68F8F963}"/>
              </a:ext>
            </a:extLst>
          </p:cNvPr>
          <p:cNvGrpSpPr/>
          <p:nvPr/>
        </p:nvGrpSpPr>
        <p:grpSpPr>
          <a:xfrm>
            <a:off x="6995089" y="1689758"/>
            <a:ext cx="2835317" cy="657020"/>
            <a:chOff x="837423" y="1058772"/>
            <a:chExt cx="1999930" cy="463476"/>
          </a:xfrm>
        </p:grpSpPr>
        <p:sp>
          <p:nvSpPr>
            <p:cNvPr id="311" name="Прямоугольник 310">
              <a:extLst>
                <a:ext uri="{FF2B5EF4-FFF2-40B4-BE49-F238E27FC236}">
                  <a16:creationId xmlns="" xmlns:a16="http://schemas.microsoft.com/office/drawing/2014/main" id="{FEDE2842-8D31-43FC-854A-59CAB24B06E2}"/>
                </a:ext>
              </a:extLst>
            </p:cNvPr>
            <p:cNvSpPr/>
            <p:nvPr/>
          </p:nvSpPr>
          <p:spPr>
            <a:xfrm>
              <a:off x="1281572" y="1201125"/>
              <a:ext cx="1390124" cy="18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z-Cyrl-UZ" sz="11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БОҒДОРЧИЛИК </a:t>
              </a:r>
            </a:p>
          </p:txBody>
        </p:sp>
        <p:grpSp>
          <p:nvGrpSpPr>
            <p:cNvPr id="312" name="Google Shape;1242;p66">
              <a:extLst>
                <a:ext uri="{FF2B5EF4-FFF2-40B4-BE49-F238E27FC236}">
                  <a16:creationId xmlns="" xmlns:a16="http://schemas.microsoft.com/office/drawing/2014/main" id="{1FED2415-C4E7-4B68-AC05-570454B20620}"/>
                </a:ext>
              </a:extLst>
            </p:cNvPr>
            <p:cNvGrpSpPr/>
            <p:nvPr/>
          </p:nvGrpSpPr>
          <p:grpSpPr>
            <a:xfrm>
              <a:off x="837423" y="1058772"/>
              <a:ext cx="1489058" cy="463476"/>
              <a:chOff x="4411970" y="4340222"/>
              <a:chExt cx="779467" cy="242683"/>
            </a:xfrm>
          </p:grpSpPr>
          <p:sp>
            <p:nvSpPr>
              <p:cNvPr id="315" name="Google Shape;1243;p66">
                <a:extLst>
                  <a:ext uri="{FF2B5EF4-FFF2-40B4-BE49-F238E27FC236}">
                    <a16:creationId xmlns="" xmlns:a16="http://schemas.microsoft.com/office/drawing/2014/main" id="{019677F0-C778-4E97-9E29-5EBA32943AC9}"/>
                  </a:ext>
                </a:extLst>
              </p:cNvPr>
              <p:cNvSpPr/>
              <p:nvPr/>
            </p:nvSpPr>
            <p:spPr>
              <a:xfrm>
                <a:off x="4411970" y="4340222"/>
                <a:ext cx="121370" cy="121370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688" extrusionOk="0">
                    <a:moveTo>
                      <a:pt x="2688" y="1"/>
                    </a:moveTo>
                    <a:cubicBezTo>
                      <a:pt x="1205" y="1"/>
                      <a:pt x="1" y="1203"/>
                      <a:pt x="1" y="2688"/>
                    </a:cubicBezTo>
                    <a:lnTo>
                      <a:pt x="379" y="2688"/>
                    </a:lnTo>
                    <a:cubicBezTo>
                      <a:pt x="379" y="1411"/>
                      <a:pt x="1413" y="379"/>
                      <a:pt x="2688" y="379"/>
                    </a:cubicBezTo>
                    <a:lnTo>
                      <a:pt x="268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  <p:sp>
            <p:nvSpPr>
              <p:cNvPr id="316" name="Google Shape;1244;p66">
                <a:extLst>
                  <a:ext uri="{FF2B5EF4-FFF2-40B4-BE49-F238E27FC236}">
                    <a16:creationId xmlns="" xmlns:a16="http://schemas.microsoft.com/office/drawing/2014/main" id="{E9B52BA9-B30D-4C75-85D6-4ED0DFDD4698}"/>
                  </a:ext>
                </a:extLst>
              </p:cNvPr>
              <p:cNvSpPr/>
              <p:nvPr/>
            </p:nvSpPr>
            <p:spPr>
              <a:xfrm>
                <a:off x="4457032" y="4385284"/>
                <a:ext cx="152661" cy="152615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380" extrusionOk="0">
                    <a:moveTo>
                      <a:pt x="1690" y="0"/>
                    </a:moveTo>
                    <a:cubicBezTo>
                      <a:pt x="756" y="0"/>
                      <a:pt x="0" y="756"/>
                      <a:pt x="0" y="1690"/>
                    </a:cubicBezTo>
                    <a:cubicBezTo>
                      <a:pt x="0" y="2623"/>
                      <a:pt x="756" y="3379"/>
                      <a:pt x="1690" y="3379"/>
                    </a:cubicBezTo>
                    <a:cubicBezTo>
                      <a:pt x="2623" y="3379"/>
                      <a:pt x="3381" y="2623"/>
                      <a:pt x="3381" y="1690"/>
                    </a:cubicBezTo>
                    <a:cubicBezTo>
                      <a:pt x="3381" y="756"/>
                      <a:pt x="2623" y="0"/>
                      <a:pt x="169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  <p:sp>
            <p:nvSpPr>
              <p:cNvPr id="317" name="Google Shape;1245;p66">
                <a:extLst>
                  <a:ext uri="{FF2B5EF4-FFF2-40B4-BE49-F238E27FC236}">
                    <a16:creationId xmlns="" xmlns:a16="http://schemas.microsoft.com/office/drawing/2014/main" id="{E41CE771-EED6-446D-9DC6-FEF0032361EA}"/>
                  </a:ext>
                </a:extLst>
              </p:cNvPr>
              <p:cNvSpPr/>
              <p:nvPr/>
            </p:nvSpPr>
            <p:spPr>
              <a:xfrm>
                <a:off x="4533392" y="4383749"/>
                <a:ext cx="658046" cy="199155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4997" extrusionOk="0">
                    <a:moveTo>
                      <a:pt x="4619" y="1"/>
                    </a:moveTo>
                    <a:cubicBezTo>
                      <a:pt x="3342" y="1"/>
                      <a:pt x="2309" y="1035"/>
                      <a:pt x="2309" y="2310"/>
                    </a:cubicBezTo>
                    <a:cubicBezTo>
                      <a:pt x="2309" y="3586"/>
                      <a:pt x="1275" y="4619"/>
                      <a:pt x="0" y="4619"/>
                    </a:cubicBezTo>
                    <a:lnTo>
                      <a:pt x="0" y="4997"/>
                    </a:lnTo>
                    <a:cubicBezTo>
                      <a:pt x="482" y="4997"/>
                      <a:pt x="958" y="4867"/>
                      <a:pt x="1373" y="4619"/>
                    </a:cubicBezTo>
                    <a:lnTo>
                      <a:pt x="14185" y="4619"/>
                    </a:lnTo>
                    <a:cubicBezTo>
                      <a:pt x="15472" y="4619"/>
                      <a:pt x="16510" y="3567"/>
                      <a:pt x="16494" y="2279"/>
                    </a:cubicBezTo>
                    <a:cubicBezTo>
                      <a:pt x="16478" y="1006"/>
                      <a:pt x="15399" y="1"/>
                      <a:pt x="141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</p:grpSp>
        <p:sp>
          <p:nvSpPr>
            <p:cNvPr id="313" name="Овал 312">
              <a:extLst>
                <a:ext uri="{FF2B5EF4-FFF2-40B4-BE49-F238E27FC236}">
                  <a16:creationId xmlns="" xmlns:a16="http://schemas.microsoft.com/office/drawing/2014/main" id="{1EE5AD20-5692-42D7-88D8-D043722C40B4}"/>
                </a:ext>
              </a:extLst>
            </p:cNvPr>
            <p:cNvSpPr/>
            <p:nvPr/>
          </p:nvSpPr>
          <p:spPr>
            <a:xfrm>
              <a:off x="2241906" y="1155700"/>
              <a:ext cx="352746" cy="3527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994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Прямоугольник 313">
              <a:extLst>
                <a:ext uri="{FF2B5EF4-FFF2-40B4-BE49-F238E27FC236}">
                  <a16:creationId xmlns="" xmlns:a16="http://schemas.microsoft.com/office/drawing/2014/main" id="{EAD42A91-5959-440B-A9EC-F56DCC593B44}"/>
                </a:ext>
              </a:extLst>
            </p:cNvPr>
            <p:cNvSpPr/>
            <p:nvPr/>
          </p:nvSpPr>
          <p:spPr>
            <a:xfrm>
              <a:off x="1999204" y="1167843"/>
              <a:ext cx="838149" cy="282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uz-Cyrl-UZ" sz="2000" b="1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mbria" panose="02040503050406030204" pitchFamily="18" charset="0"/>
                </a:rPr>
                <a:t>15</a:t>
              </a:r>
              <a:endParaRPr lang="ru-RU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18" name="Группа 317">
            <a:extLst>
              <a:ext uri="{FF2B5EF4-FFF2-40B4-BE49-F238E27FC236}">
                <a16:creationId xmlns="" xmlns:a16="http://schemas.microsoft.com/office/drawing/2014/main" id="{15315223-58E5-4383-9D3B-C8B11784CED4}"/>
              </a:ext>
            </a:extLst>
          </p:cNvPr>
          <p:cNvGrpSpPr/>
          <p:nvPr/>
        </p:nvGrpSpPr>
        <p:grpSpPr>
          <a:xfrm>
            <a:off x="10015411" y="1689758"/>
            <a:ext cx="2835317" cy="657020"/>
            <a:chOff x="837423" y="1058772"/>
            <a:chExt cx="1999930" cy="463476"/>
          </a:xfrm>
        </p:grpSpPr>
        <p:sp>
          <p:nvSpPr>
            <p:cNvPr id="319" name="Прямоугольник 318">
              <a:extLst>
                <a:ext uri="{FF2B5EF4-FFF2-40B4-BE49-F238E27FC236}">
                  <a16:creationId xmlns="" xmlns:a16="http://schemas.microsoft.com/office/drawing/2014/main" id="{38C10262-7471-4A7D-859C-4E75C58E1724}"/>
                </a:ext>
              </a:extLst>
            </p:cNvPr>
            <p:cNvSpPr/>
            <p:nvPr/>
          </p:nvSpPr>
          <p:spPr>
            <a:xfrm>
              <a:off x="1195832" y="1201125"/>
              <a:ext cx="1390124" cy="18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z-Cyrl-UZ" sz="11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КАРТОШКАЧИЛИК </a:t>
              </a:r>
            </a:p>
          </p:txBody>
        </p:sp>
        <p:grpSp>
          <p:nvGrpSpPr>
            <p:cNvPr id="320" name="Google Shape;1242;p66">
              <a:extLst>
                <a:ext uri="{FF2B5EF4-FFF2-40B4-BE49-F238E27FC236}">
                  <a16:creationId xmlns="" xmlns:a16="http://schemas.microsoft.com/office/drawing/2014/main" id="{34073669-89D1-438B-8D9E-660E3B37F476}"/>
                </a:ext>
              </a:extLst>
            </p:cNvPr>
            <p:cNvGrpSpPr/>
            <p:nvPr/>
          </p:nvGrpSpPr>
          <p:grpSpPr>
            <a:xfrm>
              <a:off x="837423" y="1058772"/>
              <a:ext cx="1489058" cy="463476"/>
              <a:chOff x="4411970" y="4340222"/>
              <a:chExt cx="779467" cy="242683"/>
            </a:xfrm>
          </p:grpSpPr>
          <p:sp>
            <p:nvSpPr>
              <p:cNvPr id="323" name="Google Shape;1243;p66">
                <a:extLst>
                  <a:ext uri="{FF2B5EF4-FFF2-40B4-BE49-F238E27FC236}">
                    <a16:creationId xmlns="" xmlns:a16="http://schemas.microsoft.com/office/drawing/2014/main" id="{D5B857AD-682A-41F2-82FA-F31245321555}"/>
                  </a:ext>
                </a:extLst>
              </p:cNvPr>
              <p:cNvSpPr/>
              <p:nvPr/>
            </p:nvSpPr>
            <p:spPr>
              <a:xfrm>
                <a:off x="4411970" y="4340222"/>
                <a:ext cx="121370" cy="121370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688" extrusionOk="0">
                    <a:moveTo>
                      <a:pt x="2688" y="1"/>
                    </a:moveTo>
                    <a:cubicBezTo>
                      <a:pt x="1205" y="1"/>
                      <a:pt x="1" y="1203"/>
                      <a:pt x="1" y="2688"/>
                    </a:cubicBezTo>
                    <a:lnTo>
                      <a:pt x="379" y="2688"/>
                    </a:lnTo>
                    <a:cubicBezTo>
                      <a:pt x="379" y="1411"/>
                      <a:pt x="1413" y="379"/>
                      <a:pt x="2688" y="379"/>
                    </a:cubicBezTo>
                    <a:lnTo>
                      <a:pt x="268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  <p:sp>
            <p:nvSpPr>
              <p:cNvPr id="324" name="Google Shape;1244;p66">
                <a:extLst>
                  <a:ext uri="{FF2B5EF4-FFF2-40B4-BE49-F238E27FC236}">
                    <a16:creationId xmlns="" xmlns:a16="http://schemas.microsoft.com/office/drawing/2014/main" id="{727F7E4B-49B0-4FE4-97AE-BD9CD9FDAAE2}"/>
                  </a:ext>
                </a:extLst>
              </p:cNvPr>
              <p:cNvSpPr/>
              <p:nvPr/>
            </p:nvSpPr>
            <p:spPr>
              <a:xfrm>
                <a:off x="4457032" y="4385284"/>
                <a:ext cx="152661" cy="152615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380" extrusionOk="0">
                    <a:moveTo>
                      <a:pt x="1690" y="0"/>
                    </a:moveTo>
                    <a:cubicBezTo>
                      <a:pt x="756" y="0"/>
                      <a:pt x="0" y="756"/>
                      <a:pt x="0" y="1690"/>
                    </a:cubicBezTo>
                    <a:cubicBezTo>
                      <a:pt x="0" y="2623"/>
                      <a:pt x="756" y="3379"/>
                      <a:pt x="1690" y="3379"/>
                    </a:cubicBezTo>
                    <a:cubicBezTo>
                      <a:pt x="2623" y="3379"/>
                      <a:pt x="3381" y="2623"/>
                      <a:pt x="3381" y="1690"/>
                    </a:cubicBezTo>
                    <a:cubicBezTo>
                      <a:pt x="3381" y="756"/>
                      <a:pt x="2623" y="0"/>
                      <a:pt x="169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  <p:sp>
            <p:nvSpPr>
              <p:cNvPr id="325" name="Google Shape;1245;p66">
                <a:extLst>
                  <a:ext uri="{FF2B5EF4-FFF2-40B4-BE49-F238E27FC236}">
                    <a16:creationId xmlns="" xmlns:a16="http://schemas.microsoft.com/office/drawing/2014/main" id="{94152886-F2BA-4DBD-AF35-330EC229BF81}"/>
                  </a:ext>
                </a:extLst>
              </p:cNvPr>
              <p:cNvSpPr/>
              <p:nvPr/>
            </p:nvSpPr>
            <p:spPr>
              <a:xfrm>
                <a:off x="4533392" y="4383749"/>
                <a:ext cx="658046" cy="199155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4997" extrusionOk="0">
                    <a:moveTo>
                      <a:pt x="4619" y="1"/>
                    </a:moveTo>
                    <a:cubicBezTo>
                      <a:pt x="3342" y="1"/>
                      <a:pt x="2309" y="1035"/>
                      <a:pt x="2309" y="2310"/>
                    </a:cubicBezTo>
                    <a:cubicBezTo>
                      <a:pt x="2309" y="3586"/>
                      <a:pt x="1275" y="4619"/>
                      <a:pt x="0" y="4619"/>
                    </a:cubicBezTo>
                    <a:lnTo>
                      <a:pt x="0" y="4997"/>
                    </a:lnTo>
                    <a:cubicBezTo>
                      <a:pt x="482" y="4997"/>
                      <a:pt x="958" y="4867"/>
                      <a:pt x="1373" y="4619"/>
                    </a:cubicBezTo>
                    <a:lnTo>
                      <a:pt x="14185" y="4619"/>
                    </a:lnTo>
                    <a:cubicBezTo>
                      <a:pt x="15472" y="4619"/>
                      <a:pt x="16510" y="3567"/>
                      <a:pt x="16494" y="2279"/>
                    </a:cubicBezTo>
                    <a:cubicBezTo>
                      <a:pt x="16478" y="1006"/>
                      <a:pt x="15399" y="1"/>
                      <a:pt x="141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</p:grpSp>
        <p:sp>
          <p:nvSpPr>
            <p:cNvPr id="321" name="Овал 320">
              <a:extLst>
                <a:ext uri="{FF2B5EF4-FFF2-40B4-BE49-F238E27FC236}">
                  <a16:creationId xmlns="" xmlns:a16="http://schemas.microsoft.com/office/drawing/2014/main" id="{BCD04C7C-BCBC-4739-85FE-F2FB899DB4C7}"/>
                </a:ext>
              </a:extLst>
            </p:cNvPr>
            <p:cNvSpPr/>
            <p:nvPr/>
          </p:nvSpPr>
          <p:spPr>
            <a:xfrm>
              <a:off x="2241906" y="1155700"/>
              <a:ext cx="352746" cy="3527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994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Прямоугольник 321">
              <a:extLst>
                <a:ext uri="{FF2B5EF4-FFF2-40B4-BE49-F238E27FC236}">
                  <a16:creationId xmlns="" xmlns:a16="http://schemas.microsoft.com/office/drawing/2014/main" id="{A706E7E9-B74B-4A19-AAD1-CDDEA2D6A9A6}"/>
                </a:ext>
              </a:extLst>
            </p:cNvPr>
            <p:cNvSpPr/>
            <p:nvPr/>
          </p:nvSpPr>
          <p:spPr>
            <a:xfrm>
              <a:off x="1999204" y="1167843"/>
              <a:ext cx="838149" cy="282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uz-Cyrl-UZ" sz="2000" b="1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mbria" panose="02040503050406030204" pitchFamily="18" charset="0"/>
                </a:rPr>
                <a:t>11</a:t>
              </a:r>
              <a:endParaRPr lang="ru-RU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26" name="Группа 325">
            <a:extLst>
              <a:ext uri="{FF2B5EF4-FFF2-40B4-BE49-F238E27FC236}">
                <a16:creationId xmlns="" xmlns:a16="http://schemas.microsoft.com/office/drawing/2014/main" id="{64E5716D-84B0-4FC0-95F1-0FC21C980643}"/>
              </a:ext>
            </a:extLst>
          </p:cNvPr>
          <p:cNvGrpSpPr/>
          <p:nvPr/>
        </p:nvGrpSpPr>
        <p:grpSpPr>
          <a:xfrm>
            <a:off x="13364321" y="1689758"/>
            <a:ext cx="2835317" cy="657020"/>
            <a:chOff x="837423" y="1058772"/>
            <a:chExt cx="1999930" cy="463476"/>
          </a:xfrm>
        </p:grpSpPr>
        <p:sp>
          <p:nvSpPr>
            <p:cNvPr id="327" name="Прямоугольник 326">
              <a:extLst>
                <a:ext uri="{FF2B5EF4-FFF2-40B4-BE49-F238E27FC236}">
                  <a16:creationId xmlns="" xmlns:a16="http://schemas.microsoft.com/office/drawing/2014/main" id="{02F970FF-775E-49A1-82B6-BFA6DCEC2ACB}"/>
                </a:ext>
              </a:extLst>
            </p:cNvPr>
            <p:cNvSpPr/>
            <p:nvPr/>
          </p:nvSpPr>
          <p:spPr>
            <a:xfrm>
              <a:off x="1310608" y="1201125"/>
              <a:ext cx="1390124" cy="18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z-Cyrl-UZ" sz="11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КЎКАТЧИЛИК</a:t>
              </a:r>
            </a:p>
          </p:txBody>
        </p:sp>
        <p:grpSp>
          <p:nvGrpSpPr>
            <p:cNvPr id="328" name="Google Shape;1242;p66">
              <a:extLst>
                <a:ext uri="{FF2B5EF4-FFF2-40B4-BE49-F238E27FC236}">
                  <a16:creationId xmlns="" xmlns:a16="http://schemas.microsoft.com/office/drawing/2014/main" id="{004D96D2-2A31-4607-8670-F81FA885D519}"/>
                </a:ext>
              </a:extLst>
            </p:cNvPr>
            <p:cNvGrpSpPr/>
            <p:nvPr/>
          </p:nvGrpSpPr>
          <p:grpSpPr>
            <a:xfrm>
              <a:off x="837423" y="1058772"/>
              <a:ext cx="1489058" cy="463476"/>
              <a:chOff x="4411970" y="4340222"/>
              <a:chExt cx="779467" cy="242683"/>
            </a:xfrm>
          </p:grpSpPr>
          <p:sp>
            <p:nvSpPr>
              <p:cNvPr id="331" name="Google Shape;1243;p66">
                <a:extLst>
                  <a:ext uri="{FF2B5EF4-FFF2-40B4-BE49-F238E27FC236}">
                    <a16:creationId xmlns="" xmlns:a16="http://schemas.microsoft.com/office/drawing/2014/main" id="{030E8845-46A3-4C5C-8A0F-BC20F149EBD5}"/>
                  </a:ext>
                </a:extLst>
              </p:cNvPr>
              <p:cNvSpPr/>
              <p:nvPr/>
            </p:nvSpPr>
            <p:spPr>
              <a:xfrm>
                <a:off x="4411970" y="4340222"/>
                <a:ext cx="121370" cy="121370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688" extrusionOk="0">
                    <a:moveTo>
                      <a:pt x="2688" y="1"/>
                    </a:moveTo>
                    <a:cubicBezTo>
                      <a:pt x="1205" y="1"/>
                      <a:pt x="1" y="1203"/>
                      <a:pt x="1" y="2688"/>
                    </a:cubicBezTo>
                    <a:lnTo>
                      <a:pt x="379" y="2688"/>
                    </a:lnTo>
                    <a:cubicBezTo>
                      <a:pt x="379" y="1411"/>
                      <a:pt x="1413" y="379"/>
                      <a:pt x="2688" y="379"/>
                    </a:cubicBezTo>
                    <a:lnTo>
                      <a:pt x="268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  <p:sp>
            <p:nvSpPr>
              <p:cNvPr id="332" name="Google Shape;1244;p66">
                <a:extLst>
                  <a:ext uri="{FF2B5EF4-FFF2-40B4-BE49-F238E27FC236}">
                    <a16:creationId xmlns="" xmlns:a16="http://schemas.microsoft.com/office/drawing/2014/main" id="{BCF05285-674F-415C-A846-3102BCE0D586}"/>
                  </a:ext>
                </a:extLst>
              </p:cNvPr>
              <p:cNvSpPr/>
              <p:nvPr/>
            </p:nvSpPr>
            <p:spPr>
              <a:xfrm>
                <a:off x="4457032" y="4385284"/>
                <a:ext cx="152661" cy="152615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380" extrusionOk="0">
                    <a:moveTo>
                      <a:pt x="1690" y="0"/>
                    </a:moveTo>
                    <a:cubicBezTo>
                      <a:pt x="756" y="0"/>
                      <a:pt x="0" y="756"/>
                      <a:pt x="0" y="1690"/>
                    </a:cubicBezTo>
                    <a:cubicBezTo>
                      <a:pt x="0" y="2623"/>
                      <a:pt x="756" y="3379"/>
                      <a:pt x="1690" y="3379"/>
                    </a:cubicBezTo>
                    <a:cubicBezTo>
                      <a:pt x="2623" y="3379"/>
                      <a:pt x="3381" y="2623"/>
                      <a:pt x="3381" y="1690"/>
                    </a:cubicBezTo>
                    <a:cubicBezTo>
                      <a:pt x="3381" y="756"/>
                      <a:pt x="2623" y="0"/>
                      <a:pt x="169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  <p:sp>
            <p:nvSpPr>
              <p:cNvPr id="333" name="Google Shape;1245;p66">
                <a:extLst>
                  <a:ext uri="{FF2B5EF4-FFF2-40B4-BE49-F238E27FC236}">
                    <a16:creationId xmlns="" xmlns:a16="http://schemas.microsoft.com/office/drawing/2014/main" id="{B130D1BD-FA05-46E2-9736-1D315EC403A4}"/>
                  </a:ext>
                </a:extLst>
              </p:cNvPr>
              <p:cNvSpPr/>
              <p:nvPr/>
            </p:nvSpPr>
            <p:spPr>
              <a:xfrm>
                <a:off x="4533392" y="4383749"/>
                <a:ext cx="658046" cy="199155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4997" extrusionOk="0">
                    <a:moveTo>
                      <a:pt x="4619" y="1"/>
                    </a:moveTo>
                    <a:cubicBezTo>
                      <a:pt x="3342" y="1"/>
                      <a:pt x="2309" y="1035"/>
                      <a:pt x="2309" y="2310"/>
                    </a:cubicBezTo>
                    <a:cubicBezTo>
                      <a:pt x="2309" y="3586"/>
                      <a:pt x="1275" y="4619"/>
                      <a:pt x="0" y="4619"/>
                    </a:cubicBezTo>
                    <a:lnTo>
                      <a:pt x="0" y="4997"/>
                    </a:lnTo>
                    <a:cubicBezTo>
                      <a:pt x="482" y="4997"/>
                      <a:pt x="958" y="4867"/>
                      <a:pt x="1373" y="4619"/>
                    </a:cubicBezTo>
                    <a:lnTo>
                      <a:pt x="14185" y="4619"/>
                    </a:lnTo>
                    <a:cubicBezTo>
                      <a:pt x="15472" y="4619"/>
                      <a:pt x="16510" y="3567"/>
                      <a:pt x="16494" y="2279"/>
                    </a:cubicBezTo>
                    <a:cubicBezTo>
                      <a:pt x="16478" y="1006"/>
                      <a:pt x="15399" y="1"/>
                      <a:pt x="141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 rtl="0"/>
                <a:endParaRPr/>
              </a:p>
            </p:txBody>
          </p:sp>
        </p:grpSp>
        <p:sp>
          <p:nvSpPr>
            <p:cNvPr id="329" name="Овал 328">
              <a:extLst>
                <a:ext uri="{FF2B5EF4-FFF2-40B4-BE49-F238E27FC236}">
                  <a16:creationId xmlns="" xmlns:a16="http://schemas.microsoft.com/office/drawing/2014/main" id="{EE8B7296-34F4-4D72-AC81-143253545B29}"/>
                </a:ext>
              </a:extLst>
            </p:cNvPr>
            <p:cNvSpPr/>
            <p:nvPr/>
          </p:nvSpPr>
          <p:spPr>
            <a:xfrm>
              <a:off x="2241906" y="1155700"/>
              <a:ext cx="352746" cy="3527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994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Прямоугольник 329">
              <a:extLst>
                <a:ext uri="{FF2B5EF4-FFF2-40B4-BE49-F238E27FC236}">
                  <a16:creationId xmlns="" xmlns:a16="http://schemas.microsoft.com/office/drawing/2014/main" id="{4E11C78C-DB5F-41A3-B5D9-1E1F56339604}"/>
                </a:ext>
              </a:extLst>
            </p:cNvPr>
            <p:cNvSpPr/>
            <p:nvPr/>
          </p:nvSpPr>
          <p:spPr>
            <a:xfrm>
              <a:off x="1999204" y="1167843"/>
              <a:ext cx="838149" cy="282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uz-Cyrl-UZ" sz="2000" b="1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mbria" panose="02040503050406030204" pitchFamily="18" charset="0"/>
                </a:rPr>
                <a:t>12</a:t>
              </a:r>
              <a:endParaRPr lang="ru-RU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35" name="Прямоугольник: скругленные углы 334">
            <a:extLst>
              <a:ext uri="{FF2B5EF4-FFF2-40B4-BE49-F238E27FC236}">
                <a16:creationId xmlns="" xmlns:a16="http://schemas.microsoft.com/office/drawing/2014/main" id="{4338EAE5-819E-427A-B089-21C02D626F7B}"/>
              </a:ext>
            </a:extLst>
          </p:cNvPr>
          <p:cNvSpPr/>
          <p:nvPr/>
        </p:nvSpPr>
        <p:spPr>
          <a:xfrm>
            <a:off x="829271" y="1750499"/>
            <a:ext cx="2516921" cy="567125"/>
          </a:xfrm>
          <a:prstGeom prst="roundRect">
            <a:avLst>
              <a:gd name="adj" fmla="val 1783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25" tIns="64813" rIns="129625" bIns="64813" rtlCol="0" anchor="ctr"/>
          <a:lstStyle/>
          <a:p>
            <a:pPr algn="ctr"/>
            <a:endParaRPr lang="ru-RU" dirty="0"/>
          </a:p>
        </p:txBody>
      </p:sp>
      <p:sp>
        <p:nvSpPr>
          <p:cNvPr id="336" name="Прямоугольник 335">
            <a:extLst>
              <a:ext uri="{FF2B5EF4-FFF2-40B4-BE49-F238E27FC236}">
                <a16:creationId xmlns="" xmlns:a16="http://schemas.microsoft.com/office/drawing/2014/main" id="{4C8EC36C-5B89-4289-A703-D1EBBFABCDDD}"/>
              </a:ext>
            </a:extLst>
          </p:cNvPr>
          <p:cNvSpPr/>
          <p:nvPr/>
        </p:nvSpPr>
        <p:spPr>
          <a:xfrm>
            <a:off x="969340" y="1737773"/>
            <a:ext cx="2077201" cy="567193"/>
          </a:xfrm>
          <a:prstGeom prst="rect">
            <a:avLst/>
          </a:prstGeom>
        </p:spPr>
        <p:txBody>
          <a:bodyPr wrap="square" lIns="129625" tIns="64813" rIns="129625" bIns="64813">
            <a:spAutoFit/>
          </a:bodyPr>
          <a:lstStyle/>
          <a:p>
            <a:pPr algn="ctr"/>
            <a:r>
              <a:rPr lang="uz-Cyrl-UZ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Ихтисослашган маҳаллар </a:t>
            </a:r>
            <a:r>
              <a:rPr lang="uz-Cyrl-UZ" sz="1400" b="1" dirty="0">
                <a:solidFill>
                  <a:srgbClr val="C00000"/>
                </a:solidFill>
                <a:latin typeface="Bahnschrift SemiCondensed" panose="020B0502040204020203" pitchFamily="34" charset="0"/>
                <a:ea typeface="Cambria" panose="02040503050406030204" pitchFamily="18" charset="0"/>
              </a:rPr>
              <a:t>63</a:t>
            </a:r>
            <a:r>
              <a:rPr lang="uz-Cyrl-UZ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uz-Cyrl-UZ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ТА МФЙ</a:t>
            </a:r>
            <a:endParaRPr lang="ru-RU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38" name="Группа 337">
            <a:extLst>
              <a:ext uri="{FF2B5EF4-FFF2-40B4-BE49-F238E27FC236}">
                <a16:creationId xmlns="" xmlns:a16="http://schemas.microsoft.com/office/drawing/2014/main" id="{D6F9FFE4-7251-4A0C-862D-F811E7B52199}"/>
              </a:ext>
            </a:extLst>
          </p:cNvPr>
          <p:cNvGrpSpPr/>
          <p:nvPr/>
        </p:nvGrpSpPr>
        <p:grpSpPr>
          <a:xfrm>
            <a:off x="735589" y="2449791"/>
            <a:ext cx="9378407" cy="3153776"/>
            <a:chOff x="1132797" y="1696812"/>
            <a:chExt cx="6691041" cy="2390802"/>
          </a:xfrm>
        </p:grpSpPr>
        <p:sp>
          <p:nvSpPr>
            <p:cNvPr id="262" name="Прямоугольник 261">
              <a:extLst>
                <a:ext uri="{FF2B5EF4-FFF2-40B4-BE49-F238E27FC236}">
                  <a16:creationId xmlns="" xmlns:a16="http://schemas.microsoft.com/office/drawing/2014/main" id="{7C2ED182-863F-4E3E-A8BB-B0CABF7DDE9A}"/>
                </a:ext>
              </a:extLst>
            </p:cNvPr>
            <p:cNvSpPr/>
            <p:nvPr/>
          </p:nvSpPr>
          <p:spPr>
            <a:xfrm>
              <a:off x="1132797" y="1733115"/>
              <a:ext cx="2358991" cy="443274"/>
            </a:xfrm>
            <a:prstGeom prst="rect">
              <a:avLst/>
            </a:prstGeom>
          </p:spPr>
          <p:txBody>
            <a:bodyPr wrap="square" lIns="91402" tIns="45700" rIns="91402" bIns="45700">
              <a:spAutoFit/>
            </a:bodyPr>
            <a:lstStyle/>
            <a:p>
              <a:pPr algn="ctr"/>
              <a:r>
                <a:rPr lang="uz-Cyrl-UZ" sz="16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Экин экиладиган майдон </a:t>
              </a:r>
              <a:br>
                <a:rPr lang="uz-Cyrl-UZ" sz="16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uz-Cyrl-UZ" sz="16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uz-Cyrl-UZ" sz="16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z-Cyrl-UZ" sz="1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130</a:t>
              </a:r>
              <a:r>
                <a:rPr lang="uz-Cyrl-UZ" sz="16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гектар</a:t>
              </a:r>
              <a:endParaRPr lang="ru-RU" sz="1600" dirty="0">
                <a:solidFill>
                  <a:srgbClr val="0070C0"/>
                </a:solidFill>
              </a:endParaRPr>
            </a:p>
          </p:txBody>
        </p:sp>
        <p:sp>
          <p:nvSpPr>
            <p:cNvPr id="263" name="Прямоугольник 262">
              <a:extLst>
                <a:ext uri="{FF2B5EF4-FFF2-40B4-BE49-F238E27FC236}">
                  <a16:creationId xmlns="" xmlns:a16="http://schemas.microsoft.com/office/drawing/2014/main" id="{B9C7EEB0-BA25-4830-BF90-A1C8E65EF861}"/>
                </a:ext>
              </a:extLst>
            </p:cNvPr>
            <p:cNvSpPr/>
            <p:nvPr/>
          </p:nvSpPr>
          <p:spPr>
            <a:xfrm>
              <a:off x="3624018" y="1701060"/>
              <a:ext cx="1949145" cy="443274"/>
            </a:xfrm>
            <a:prstGeom prst="rect">
              <a:avLst/>
            </a:prstGeom>
          </p:spPr>
          <p:txBody>
            <a:bodyPr wrap="square" lIns="91402" tIns="45700" rIns="91402" bIns="45700">
              <a:spAutoFit/>
            </a:bodyPr>
            <a:lstStyle/>
            <a:p>
              <a:pPr algn="ctr"/>
              <a:r>
                <a:rPr lang="uz-Cyrl-UZ" sz="1600" b="1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z-Cyrl-UZ" sz="16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Олинадиган махсулот </a:t>
              </a:r>
              <a:r>
                <a:rPr lang="uz-Cyrl-UZ" sz="16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129 </a:t>
              </a:r>
              <a:r>
                <a:rPr lang="uz-Cyrl-UZ" sz="16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минг </a:t>
              </a:r>
              <a:r>
                <a:rPr lang="uz-Cyrl-UZ" sz="16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866</a:t>
              </a:r>
              <a:r>
                <a:rPr lang="uz-Cyrl-UZ" sz="16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тонна</a:t>
              </a:r>
              <a:endParaRPr lang="ru-RU" sz="1600" dirty="0">
                <a:solidFill>
                  <a:srgbClr val="0070C0"/>
                </a:solidFill>
              </a:endParaRPr>
            </a:p>
          </p:txBody>
        </p:sp>
        <p:grpSp>
          <p:nvGrpSpPr>
            <p:cNvPr id="334" name="Группа 333">
              <a:extLst>
                <a:ext uri="{FF2B5EF4-FFF2-40B4-BE49-F238E27FC236}">
                  <a16:creationId xmlns="" xmlns:a16="http://schemas.microsoft.com/office/drawing/2014/main" id="{877A72BC-1AA0-47C3-A574-8F358ABDDD6F}"/>
                </a:ext>
              </a:extLst>
            </p:cNvPr>
            <p:cNvGrpSpPr/>
            <p:nvPr/>
          </p:nvGrpSpPr>
          <p:grpSpPr>
            <a:xfrm>
              <a:off x="1296743" y="2130971"/>
              <a:ext cx="4398114" cy="1913723"/>
              <a:chOff x="1245234" y="2676035"/>
              <a:chExt cx="4398114" cy="1666304"/>
            </a:xfrm>
          </p:grpSpPr>
          <p:sp>
            <p:nvSpPr>
              <p:cNvPr id="264" name="Прямоугольник: усеченные противолежащие углы 263">
                <a:extLst>
                  <a:ext uri="{FF2B5EF4-FFF2-40B4-BE49-F238E27FC236}">
                    <a16:creationId xmlns="" xmlns:a16="http://schemas.microsoft.com/office/drawing/2014/main" id="{13517B50-3876-4B65-8824-7E289C3846EA}"/>
                  </a:ext>
                </a:extLst>
              </p:cNvPr>
              <p:cNvSpPr/>
              <p:nvPr/>
            </p:nvSpPr>
            <p:spPr>
              <a:xfrm>
                <a:off x="1257477" y="2678431"/>
                <a:ext cx="1802978" cy="473229"/>
              </a:xfrm>
              <a:prstGeom prst="snip2DiagRect">
                <a:avLst>
                  <a:gd name="adj1" fmla="val 0"/>
                  <a:gd name="adj2" fmla="val 43123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Эртаки экиладиган майдон </a:t>
                </a:r>
                <a:r>
                  <a:rPr lang="uz-Cyrl-UZ" sz="1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2 874 </a:t>
                </a:r>
                <a:r>
                  <a:rPr lang="uz-Cyrl-UZ" sz="14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гектар</a:t>
                </a:r>
                <a:endParaRPr lang="ru-RU" sz="1400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5" name="Прямоугольник: усеченные противолежащие углы 264">
                <a:extLst>
                  <a:ext uri="{FF2B5EF4-FFF2-40B4-BE49-F238E27FC236}">
                    <a16:creationId xmlns="" xmlns:a16="http://schemas.microsoft.com/office/drawing/2014/main" id="{EFB2AD9D-723E-4AB0-9439-372AE35E6C92}"/>
                  </a:ext>
                </a:extLst>
              </p:cNvPr>
              <p:cNvSpPr/>
              <p:nvPr/>
            </p:nvSpPr>
            <p:spPr>
              <a:xfrm>
                <a:off x="3559064" y="2676035"/>
                <a:ext cx="2060414" cy="473229"/>
              </a:xfrm>
              <a:prstGeom prst="snip2DiagRect">
                <a:avLst>
                  <a:gd name="adj1" fmla="val 48141"/>
                  <a:gd name="adj2" fmla="val 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6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Эртаки экинлардан олинадиган маҳсулот </a:t>
                </a:r>
                <a:br>
                  <a:rPr lang="uz-Cyrl-UZ" sz="16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uz-Cyrl-UZ" sz="1700" b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56</a:t>
                </a:r>
                <a:r>
                  <a:rPr lang="uz-Cyrl-UZ" sz="17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минг тонна </a:t>
                </a:r>
                <a:endParaRPr lang="ru-RU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6" name="Прямоугольник: усеченные противолежащие углы 265">
                <a:extLst>
                  <a:ext uri="{FF2B5EF4-FFF2-40B4-BE49-F238E27FC236}">
                    <a16:creationId xmlns="" xmlns:a16="http://schemas.microsoft.com/office/drawing/2014/main" id="{55620681-D4C1-4DF4-BC56-BCBBFA57A024}"/>
                  </a:ext>
                </a:extLst>
              </p:cNvPr>
              <p:cNvSpPr/>
              <p:nvPr/>
            </p:nvSpPr>
            <p:spPr>
              <a:xfrm>
                <a:off x="1245234" y="3260752"/>
                <a:ext cx="1802978" cy="473229"/>
              </a:xfrm>
              <a:prstGeom prst="snip2DiagRect">
                <a:avLst>
                  <a:gd name="adj1" fmla="val 0"/>
                  <a:gd name="adj2" fmla="val 43123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Такрорий экилган майдон </a:t>
                </a:r>
                <a:r>
                  <a:rPr lang="uz-Cyrl-UZ" sz="1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2 670 </a:t>
                </a:r>
                <a:r>
                  <a:rPr lang="uz-Cyrl-UZ" sz="14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гектар</a:t>
                </a:r>
                <a:endParaRPr lang="ru-RU" sz="1400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7" name="Прямоугольник: усеченные противолежащие углы 266">
                <a:extLst>
                  <a:ext uri="{FF2B5EF4-FFF2-40B4-BE49-F238E27FC236}">
                    <a16:creationId xmlns="" xmlns:a16="http://schemas.microsoft.com/office/drawing/2014/main" id="{4D82BBD2-1E24-405E-8F8C-00F9076A7D47}"/>
                  </a:ext>
                </a:extLst>
              </p:cNvPr>
              <p:cNvSpPr/>
              <p:nvPr/>
            </p:nvSpPr>
            <p:spPr>
              <a:xfrm>
                <a:off x="3555257" y="3272943"/>
                <a:ext cx="2070632" cy="473229"/>
              </a:xfrm>
              <a:prstGeom prst="snip2DiagRect">
                <a:avLst>
                  <a:gd name="adj1" fmla="val 48141"/>
                  <a:gd name="adj2" fmla="val 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5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Такрорий экинлардан етиштирилган маҳсулот </a:t>
                </a:r>
                <a:br>
                  <a:rPr lang="uz-Cyrl-UZ" sz="15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uz-Cyrl-UZ" sz="1500" b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30,6 </a:t>
                </a:r>
                <a:r>
                  <a:rPr lang="uz-Cyrl-UZ" sz="15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минг тонна </a:t>
                </a:r>
                <a:endParaRPr lang="ru-RU" sz="1500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8" name="Прямоугольник: усеченные противолежащие углы 267">
                <a:extLst>
                  <a:ext uri="{FF2B5EF4-FFF2-40B4-BE49-F238E27FC236}">
                    <a16:creationId xmlns="" xmlns:a16="http://schemas.microsoft.com/office/drawing/2014/main" id="{AD8A139C-62AF-46E6-84B5-C98D8821BE99}"/>
                  </a:ext>
                </a:extLst>
              </p:cNvPr>
              <p:cNvSpPr/>
              <p:nvPr/>
            </p:nvSpPr>
            <p:spPr>
              <a:xfrm>
                <a:off x="1272716" y="3869110"/>
                <a:ext cx="1829559" cy="473229"/>
              </a:xfrm>
              <a:prstGeom prst="snip2DiagRect">
                <a:avLst>
                  <a:gd name="adj1" fmla="val 0"/>
                  <a:gd name="adj2" fmla="val 43123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Тўқсонбости экинлари экилган майдон </a:t>
                </a:r>
                <a:r>
                  <a:rPr lang="uz-Cyrl-UZ" sz="1400" b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uz-Cyrl-UZ" sz="1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077</a:t>
                </a:r>
                <a:r>
                  <a:rPr lang="uz-Cyrl-UZ" sz="14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гектар</a:t>
                </a:r>
                <a:endParaRPr lang="ru-RU" sz="1400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9" name="Прямоугольник: усеченные противолежащие углы 268">
                <a:extLst>
                  <a:ext uri="{FF2B5EF4-FFF2-40B4-BE49-F238E27FC236}">
                    <a16:creationId xmlns="" xmlns:a16="http://schemas.microsoft.com/office/drawing/2014/main" id="{DF0E468F-1A8F-409A-BDF8-2E000C36D17D}"/>
                  </a:ext>
                </a:extLst>
              </p:cNvPr>
              <p:cNvSpPr/>
              <p:nvPr/>
            </p:nvSpPr>
            <p:spPr>
              <a:xfrm>
                <a:off x="3572716" y="3837892"/>
                <a:ext cx="2070632" cy="489063"/>
              </a:xfrm>
              <a:prstGeom prst="snip2DiagRect">
                <a:avLst>
                  <a:gd name="adj1" fmla="val 48141"/>
                  <a:gd name="adj2" fmla="val 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Тўқсонбости экинлардан етиштирилган маҳсулот </a:t>
                </a:r>
                <a:b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uz-Cyrl-UZ" sz="1400" b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43,2 </a:t>
                </a:r>
                <a:r>
                  <a:rPr lang="uz-Cyrl-UZ" sz="14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минг тонна</a:t>
                </a:r>
                <a:endParaRPr lang="ru-RU" sz="1400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70" name="Стрелка вправо 15">
                <a:extLst>
                  <a:ext uri="{FF2B5EF4-FFF2-40B4-BE49-F238E27FC236}">
                    <a16:creationId xmlns="" xmlns:a16="http://schemas.microsoft.com/office/drawing/2014/main" id="{D41E173F-16C0-405B-8514-3341FD27A140}"/>
                  </a:ext>
                </a:extLst>
              </p:cNvPr>
              <p:cNvSpPr/>
              <p:nvPr/>
            </p:nvSpPr>
            <p:spPr>
              <a:xfrm>
                <a:off x="3091794" y="2824953"/>
                <a:ext cx="448333" cy="3499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1" name="Стрелка вправо 316">
                <a:extLst>
                  <a:ext uri="{FF2B5EF4-FFF2-40B4-BE49-F238E27FC236}">
                    <a16:creationId xmlns="" xmlns:a16="http://schemas.microsoft.com/office/drawing/2014/main" id="{0254EAF8-477E-420D-8A42-C2A16D90621C}"/>
                  </a:ext>
                </a:extLst>
              </p:cNvPr>
              <p:cNvSpPr/>
              <p:nvPr/>
            </p:nvSpPr>
            <p:spPr>
              <a:xfrm>
                <a:off x="3124176" y="3950051"/>
                <a:ext cx="448333" cy="3499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2" name="Стрелка вправо 318">
                <a:extLst>
                  <a:ext uri="{FF2B5EF4-FFF2-40B4-BE49-F238E27FC236}">
                    <a16:creationId xmlns="" xmlns:a16="http://schemas.microsoft.com/office/drawing/2014/main" id="{09B38C94-7611-47EB-8B77-79B22B8108B6}"/>
                  </a:ext>
                </a:extLst>
              </p:cNvPr>
              <p:cNvSpPr/>
              <p:nvPr/>
            </p:nvSpPr>
            <p:spPr>
              <a:xfrm>
                <a:off x="3082266" y="3390835"/>
                <a:ext cx="448333" cy="3499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</p:grpSp>
        <p:sp>
          <p:nvSpPr>
            <p:cNvPr id="276" name="Прямоугольник 275">
              <a:extLst>
                <a:ext uri="{FF2B5EF4-FFF2-40B4-BE49-F238E27FC236}">
                  <a16:creationId xmlns="" xmlns:a16="http://schemas.microsoft.com/office/drawing/2014/main" id="{9A8243D8-05C5-45CB-ABA9-E0CE15DFFD62}"/>
                </a:ext>
              </a:extLst>
            </p:cNvPr>
            <p:cNvSpPr/>
            <p:nvPr/>
          </p:nvSpPr>
          <p:spPr>
            <a:xfrm>
              <a:off x="5874693" y="1696812"/>
              <a:ext cx="1949145" cy="644919"/>
            </a:xfrm>
            <a:prstGeom prst="rect">
              <a:avLst/>
            </a:prstGeom>
          </p:spPr>
          <p:txBody>
            <a:bodyPr wrap="square" lIns="91402" tIns="45700" rIns="91402" bIns="45700">
              <a:spAutoFit/>
            </a:bodyPr>
            <a:lstStyle/>
            <a:p>
              <a:pPr algn="ctr"/>
              <a:r>
                <a:rPr lang="uz-Cyrl-UZ" sz="1600" b="1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z-Cyrl-UZ" sz="16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Маҳсулот турлари </a:t>
              </a:r>
              <a:r>
                <a:rPr lang="uz-Cyrl-UZ" sz="16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бўйича (аҳоли томорқа) томорқасида)</a:t>
              </a:r>
              <a:endParaRPr lang="ru-RU" sz="1600" dirty="0">
                <a:solidFill>
                  <a:srgbClr val="0070C0"/>
                </a:solidFill>
              </a:endParaRPr>
            </a:p>
          </p:txBody>
        </p:sp>
        <p:sp>
          <p:nvSpPr>
            <p:cNvPr id="340" name="Прямоугольник: скругленные углы 339">
              <a:extLst>
                <a:ext uri="{FF2B5EF4-FFF2-40B4-BE49-F238E27FC236}">
                  <a16:creationId xmlns="" xmlns:a16="http://schemas.microsoft.com/office/drawing/2014/main" id="{920223E8-2EBD-4759-8DEB-679D1B198578}"/>
                </a:ext>
              </a:extLst>
            </p:cNvPr>
            <p:cNvSpPr/>
            <p:nvPr/>
          </p:nvSpPr>
          <p:spPr>
            <a:xfrm>
              <a:off x="5861725" y="2130971"/>
              <a:ext cx="1861959" cy="1956643"/>
            </a:xfrm>
            <a:prstGeom prst="roundRect">
              <a:avLst>
                <a:gd name="adj" fmla="val 8064"/>
              </a:avLst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Прямоугольник 307">
              <a:extLst>
                <a:ext uri="{FF2B5EF4-FFF2-40B4-BE49-F238E27FC236}">
                  <a16:creationId xmlns="" xmlns:a16="http://schemas.microsoft.com/office/drawing/2014/main" id="{E16BF3B6-E041-4F82-8E9C-DB08A59C935E}"/>
                </a:ext>
              </a:extLst>
            </p:cNvPr>
            <p:cNvSpPr/>
            <p:nvPr/>
          </p:nvSpPr>
          <p:spPr>
            <a:xfrm>
              <a:off x="5906600" y="2229070"/>
              <a:ext cx="1773794" cy="1819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z-Cyrl-UZ" sz="15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Сабзавот </a:t>
              </a:r>
              <a:r>
                <a:rPr lang="uz-Cyrl-UZ" sz="15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51 минг 721 </a:t>
              </a:r>
              <a:r>
                <a:rPr lang="uz-Cyrl-UZ" sz="15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тн</a:t>
              </a:r>
            </a:p>
            <a:p>
              <a:r>
                <a:rPr lang="uz-Cyrl-UZ" sz="1500" b="1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Полиз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3 674 тн</a:t>
              </a:r>
            </a:p>
            <a:p>
              <a:r>
                <a:rPr lang="uz-Cyrl-UZ" sz="1500" b="1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Картошка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23 929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тн</a:t>
              </a:r>
              <a:endParaRPr lang="uz-Cyrl-UZ" sz="1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r>
                <a:rPr lang="uz-Cyrl-UZ" sz="1500" b="1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Дуккакли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1 138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тн</a:t>
              </a:r>
              <a:endParaRPr lang="uz-Cyrl-UZ" sz="1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r>
                <a:rPr lang="uz-Cyrl-UZ" sz="1500" b="1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Пиёз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14 621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тн</a:t>
              </a:r>
              <a:endParaRPr lang="uz-Cyrl-UZ" sz="1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r>
                <a:rPr lang="uz-Cyrl-UZ" sz="1500" b="1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Саримсоқпиёз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3 528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тн </a:t>
              </a:r>
              <a:endParaRPr lang="uz-Cyrl-UZ" sz="1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r>
                <a:rPr lang="uz-Cyrl-UZ" sz="1500" b="1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Кўкатлар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11 987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тн </a:t>
              </a:r>
              <a:endParaRPr lang="uz-Cyrl-UZ" sz="1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r>
                <a:rPr lang="uz-Cyrl-UZ" sz="1500" b="1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Карам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2 928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тн </a:t>
              </a:r>
              <a:endParaRPr lang="uz-Cyrl-UZ" sz="1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r>
                <a:rPr lang="uz-Cyrl-UZ" sz="1500" b="1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Сабзи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6 310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тн </a:t>
              </a:r>
              <a:endParaRPr lang="uz-Cyrl-UZ" sz="1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  <a:p>
              <a:r>
                <a:rPr lang="uz-Cyrl-UZ" sz="1500" b="1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Бошқалар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6 203 </a:t>
              </a:r>
              <a:r>
                <a:rPr lang="uz-Cyrl-UZ" sz="15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тн </a:t>
              </a:r>
              <a:endParaRPr lang="ru-RU" sz="1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sp>
        <p:nvSpPr>
          <p:cNvPr id="408" name="Прямоугольник 407">
            <a:extLst>
              <a:ext uri="{FF2B5EF4-FFF2-40B4-BE49-F238E27FC236}">
                <a16:creationId xmlns="" xmlns:a16="http://schemas.microsoft.com/office/drawing/2014/main" id="{B4C39EE8-E8F0-4DD8-A87F-72EAA795D286}"/>
              </a:ext>
            </a:extLst>
          </p:cNvPr>
          <p:cNvSpPr/>
          <p:nvPr/>
        </p:nvSpPr>
        <p:spPr>
          <a:xfrm>
            <a:off x="0" y="116720"/>
            <a:ext cx="17284700" cy="5530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25" tIns="64813" rIns="129625" bIns="64813" rtlCol="0" anchor="ctr"/>
          <a:lstStyle/>
          <a:p>
            <a:pPr algn="ctr"/>
            <a:endParaRPr lang="ru-RU"/>
          </a:p>
        </p:txBody>
      </p:sp>
      <p:sp>
        <p:nvSpPr>
          <p:cNvPr id="409" name="TextBox 408">
            <a:extLst>
              <a:ext uri="{FF2B5EF4-FFF2-40B4-BE49-F238E27FC236}">
                <a16:creationId xmlns="" xmlns:a16="http://schemas.microsoft.com/office/drawing/2014/main" id="{EA1017A7-79B8-4675-8A80-922E091C6CB2}"/>
              </a:ext>
            </a:extLst>
          </p:cNvPr>
          <p:cNvSpPr txBox="1"/>
          <p:nvPr/>
        </p:nvSpPr>
        <p:spPr>
          <a:xfrm>
            <a:off x="208949" y="128518"/>
            <a:ext cx="16603123" cy="407891"/>
          </a:xfrm>
          <a:prstGeom prst="rect">
            <a:avLst/>
          </a:prstGeom>
          <a:noFill/>
        </p:spPr>
        <p:txBody>
          <a:bodyPr wrap="square" lIns="129625" tIns="64813" rIns="129625" bIns="64813" rtlCol="0">
            <a:spAutoFit/>
          </a:bodyPr>
          <a:lstStyle/>
          <a:p>
            <a:pPr algn="ctr"/>
            <a:r>
              <a:rPr lang="uz-Cyrl-UZ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uz-Cyrl-UZ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ЙИЛНИНГ АСОСИЙ ҚИШЛОҚ ХЎЖАЛИГИ МАХСУЛОТЛАРИНИ ЕТИШТИРИШ КЎРСАТКИЧЛАРИ (КУТИЛИШИ)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Прямоугольник 409">
            <a:extLst>
              <a:ext uri="{FF2B5EF4-FFF2-40B4-BE49-F238E27FC236}">
                <a16:creationId xmlns="" xmlns:a16="http://schemas.microsoft.com/office/drawing/2014/main" id="{FB97CD21-606B-4EB7-B7D4-82D0D4CBDCB8}"/>
              </a:ext>
            </a:extLst>
          </p:cNvPr>
          <p:cNvSpPr/>
          <p:nvPr/>
        </p:nvSpPr>
        <p:spPr>
          <a:xfrm>
            <a:off x="1082947" y="1150719"/>
            <a:ext cx="1801169" cy="349041"/>
          </a:xfrm>
          <a:prstGeom prst="rect">
            <a:avLst/>
          </a:prstGeom>
        </p:spPr>
        <p:txBody>
          <a:bodyPr wrap="square" lIns="129625" tIns="64813" rIns="129625" bIns="64813">
            <a:spAutoFit/>
          </a:bodyPr>
          <a:lstStyle/>
          <a:p>
            <a:pPr algn="ctr" defTabSz="1296253" rtl="0">
              <a:defRPr/>
            </a:pPr>
            <a:r>
              <a:rPr lang="ru-RU" sz="14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274,2 </a:t>
            </a:r>
            <a:r>
              <a:rPr lang="ru-RU" sz="1100" b="1" kern="1200" dirty="0" err="1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минг</a:t>
            </a:r>
            <a:endParaRPr lang="ru-RU" sz="1100" b="1" kern="12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" name="Прямоугольник 410">
            <a:extLst>
              <a:ext uri="{FF2B5EF4-FFF2-40B4-BE49-F238E27FC236}">
                <a16:creationId xmlns="" xmlns:a16="http://schemas.microsoft.com/office/drawing/2014/main" id="{A02B7A37-1A04-45E3-85B4-18DDAD455539}"/>
              </a:ext>
            </a:extLst>
          </p:cNvPr>
          <p:cNvSpPr/>
          <p:nvPr/>
        </p:nvSpPr>
        <p:spPr>
          <a:xfrm>
            <a:off x="11011853" y="1117394"/>
            <a:ext cx="907218" cy="349041"/>
          </a:xfrm>
          <a:prstGeom prst="rect">
            <a:avLst/>
          </a:prstGeom>
        </p:spPr>
        <p:txBody>
          <a:bodyPr wrap="none" lIns="129625" tIns="64813" rIns="129625" bIns="64813">
            <a:spAutoFit/>
          </a:bodyPr>
          <a:lstStyle/>
          <a:p>
            <a:pPr algn="ctr" defTabSz="1296253" rtl="0" fontAlgn="ctr">
              <a:defRPr/>
            </a:pP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</a:t>
            </a:r>
            <a:r>
              <a:rPr lang="ru-RU" sz="14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100" b="1" kern="1200" dirty="0" err="1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минг</a:t>
            </a:r>
            <a:endParaRPr lang="ru-RU" sz="1100" b="1" kern="12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2" name="Прямоугольник 411">
            <a:extLst>
              <a:ext uri="{FF2B5EF4-FFF2-40B4-BE49-F238E27FC236}">
                <a16:creationId xmlns="" xmlns:a16="http://schemas.microsoft.com/office/drawing/2014/main" id="{FC8B0097-EDE8-4B3D-8FD5-6EB17A2C5B6B}"/>
              </a:ext>
            </a:extLst>
          </p:cNvPr>
          <p:cNvSpPr/>
          <p:nvPr/>
        </p:nvSpPr>
        <p:spPr>
          <a:xfrm>
            <a:off x="3559536" y="1041218"/>
            <a:ext cx="1593633" cy="423280"/>
          </a:xfrm>
          <a:prstGeom prst="rect">
            <a:avLst/>
          </a:prstGeom>
        </p:spPr>
        <p:txBody>
          <a:bodyPr wrap="square" lIns="129625" tIns="64813" rIns="129625" bIns="64813">
            <a:spAutoFit/>
          </a:bodyPr>
          <a:lstStyle/>
          <a:p>
            <a:pPr algn="ctr" defTabSz="1296253" rtl="0">
              <a:defRPr/>
            </a:pPr>
            <a:r>
              <a:rPr lang="uz-Cyrl-UZ" sz="14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140</a:t>
            </a:r>
            <a:r>
              <a:rPr lang="ru-RU" sz="19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100" b="1" kern="1200" dirty="0" err="1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минг</a:t>
            </a:r>
            <a:endParaRPr lang="ru-RU" sz="1100" b="1" kern="12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3" name="Прямоугольник 412">
            <a:extLst>
              <a:ext uri="{FF2B5EF4-FFF2-40B4-BE49-F238E27FC236}">
                <a16:creationId xmlns="" xmlns:a16="http://schemas.microsoft.com/office/drawing/2014/main" id="{047F0D2B-D74B-40EF-A2C6-5E9002D07A5A}"/>
              </a:ext>
            </a:extLst>
          </p:cNvPr>
          <p:cNvSpPr/>
          <p:nvPr/>
        </p:nvSpPr>
        <p:spPr>
          <a:xfrm>
            <a:off x="8886993" y="1118038"/>
            <a:ext cx="1107206" cy="349041"/>
          </a:xfrm>
          <a:prstGeom prst="rect">
            <a:avLst/>
          </a:prstGeom>
        </p:spPr>
        <p:txBody>
          <a:bodyPr wrap="none" lIns="129625" tIns="64813" rIns="129625" bIns="64813">
            <a:spAutoFit/>
          </a:bodyPr>
          <a:lstStyle/>
          <a:p>
            <a:pPr algn="ctr" defTabSz="1296253" rtl="0" fontAlgn="ctr">
              <a:defRPr/>
            </a:pPr>
            <a:r>
              <a:rPr lang="ru-RU" sz="14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106,9 </a:t>
            </a:r>
            <a:r>
              <a:rPr lang="ru-RU" sz="1100" b="1" kern="1200" dirty="0" err="1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минг</a:t>
            </a:r>
            <a:endParaRPr lang="ru-RU" sz="1100" b="1" kern="12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="" xmlns:a16="http://schemas.microsoft.com/office/drawing/2014/main" id="{BFBCCBA5-4802-4FB1-9E9F-203781334E1A}"/>
              </a:ext>
            </a:extLst>
          </p:cNvPr>
          <p:cNvSpPr/>
          <p:nvPr/>
        </p:nvSpPr>
        <p:spPr>
          <a:xfrm>
            <a:off x="6337880" y="1115123"/>
            <a:ext cx="1522232" cy="349041"/>
          </a:xfrm>
          <a:prstGeom prst="rect">
            <a:avLst/>
          </a:prstGeom>
        </p:spPr>
        <p:txBody>
          <a:bodyPr wrap="square" lIns="129625" tIns="64813" rIns="129625" bIns="64813">
            <a:spAutoFit/>
          </a:bodyPr>
          <a:lstStyle/>
          <a:p>
            <a:pPr algn="ctr" defTabSz="1296253" rtl="0" fontAlgn="ctr">
              <a:defRPr/>
            </a:pPr>
            <a:r>
              <a:rPr lang="ru-RU" sz="14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113,2 </a:t>
            </a:r>
            <a:r>
              <a:rPr lang="ru-RU" sz="1100" b="1" kern="1200" dirty="0" err="1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минг</a:t>
            </a:r>
            <a:endParaRPr lang="ru-RU" sz="1100" b="1" kern="12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5" name="Подзаголовок 2">
            <a:extLst>
              <a:ext uri="{FF2B5EF4-FFF2-40B4-BE49-F238E27FC236}">
                <a16:creationId xmlns="" xmlns:a16="http://schemas.microsoft.com/office/drawing/2014/main" id="{F3780DAB-852A-4E56-937E-444099CBF212}"/>
              </a:ext>
            </a:extLst>
          </p:cNvPr>
          <p:cNvSpPr txBox="1">
            <a:spLocks/>
          </p:cNvSpPr>
          <p:nvPr/>
        </p:nvSpPr>
        <p:spPr>
          <a:xfrm>
            <a:off x="1038497" y="925632"/>
            <a:ext cx="1892088" cy="355633"/>
          </a:xfrm>
          <a:prstGeom prst="rect">
            <a:avLst/>
          </a:prstGeom>
        </p:spPr>
        <p:txBody>
          <a:bodyPr vert="horz" lIns="129625" tIns="64813" rIns="129625" bIns="64813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96253">
              <a:spcBef>
                <a:spcPts val="1418"/>
              </a:spcBef>
              <a:defRPr/>
            </a:pPr>
            <a:r>
              <a:rPr lang="uz-Cyrl-UZ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 сони</a:t>
            </a:r>
            <a:endParaRPr lang="ru-RU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6" name="Группа 415">
            <a:extLst>
              <a:ext uri="{FF2B5EF4-FFF2-40B4-BE49-F238E27FC236}">
                <a16:creationId xmlns="" xmlns:a16="http://schemas.microsoft.com/office/drawing/2014/main" id="{88409F67-FB9A-4F14-80C1-DCB0A2B4AF68}"/>
              </a:ext>
            </a:extLst>
          </p:cNvPr>
          <p:cNvGrpSpPr/>
          <p:nvPr/>
        </p:nvGrpSpPr>
        <p:grpSpPr>
          <a:xfrm>
            <a:off x="657230" y="931596"/>
            <a:ext cx="759574" cy="534839"/>
            <a:chOff x="2690202" y="598308"/>
            <a:chExt cx="1218682" cy="567586"/>
          </a:xfrm>
        </p:grpSpPr>
        <p:pic>
          <p:nvPicPr>
            <p:cNvPr id="417" name="Рисунок 416">
              <a:extLst>
                <a:ext uri="{FF2B5EF4-FFF2-40B4-BE49-F238E27FC236}">
                  <a16:creationId xmlns="" xmlns:a16="http://schemas.microsoft.com/office/drawing/2014/main" id="{F678C38F-93E7-4907-90CF-688AD36BE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263" y="697894"/>
              <a:ext cx="439650" cy="465220"/>
            </a:xfrm>
            <a:prstGeom prst="rect">
              <a:avLst/>
            </a:prstGeom>
          </p:spPr>
        </p:pic>
        <p:pic>
          <p:nvPicPr>
            <p:cNvPr id="418" name="Рисунок 417">
              <a:extLst>
                <a:ext uri="{FF2B5EF4-FFF2-40B4-BE49-F238E27FC236}">
                  <a16:creationId xmlns="" xmlns:a16="http://schemas.microsoft.com/office/drawing/2014/main" id="{3ADC5F9D-5087-4342-9C30-EBC768E36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202" y="823728"/>
              <a:ext cx="314912" cy="333229"/>
            </a:xfrm>
            <a:prstGeom prst="rect">
              <a:avLst/>
            </a:prstGeom>
          </p:spPr>
        </p:pic>
        <p:pic>
          <p:nvPicPr>
            <p:cNvPr id="419" name="Рисунок 418">
              <a:extLst>
                <a:ext uri="{FF2B5EF4-FFF2-40B4-BE49-F238E27FC236}">
                  <a16:creationId xmlns="" xmlns:a16="http://schemas.microsoft.com/office/drawing/2014/main" id="{2A027E31-6ADD-4B12-973A-7855FE67E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295" y="598308"/>
              <a:ext cx="536388" cy="567586"/>
            </a:xfrm>
            <a:prstGeom prst="rect">
              <a:avLst/>
            </a:prstGeom>
          </p:spPr>
        </p:pic>
        <p:pic>
          <p:nvPicPr>
            <p:cNvPr id="420" name="Рисунок 419">
              <a:extLst>
                <a:ext uri="{FF2B5EF4-FFF2-40B4-BE49-F238E27FC236}">
                  <a16:creationId xmlns="" xmlns:a16="http://schemas.microsoft.com/office/drawing/2014/main" id="{C17D7847-DAAD-4B23-8654-6674A7E8C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41" y="823730"/>
              <a:ext cx="332043" cy="332042"/>
            </a:xfrm>
            <a:prstGeom prst="rect">
              <a:avLst/>
            </a:prstGeom>
          </p:spPr>
        </p:pic>
      </p:grpSp>
      <p:sp>
        <p:nvSpPr>
          <p:cNvPr id="421" name="Подзаголовок 2">
            <a:extLst>
              <a:ext uri="{FF2B5EF4-FFF2-40B4-BE49-F238E27FC236}">
                <a16:creationId xmlns="" xmlns:a16="http://schemas.microsoft.com/office/drawing/2014/main" id="{12E62C33-F41E-4533-BF3B-C5C3E8511F2F}"/>
              </a:ext>
            </a:extLst>
          </p:cNvPr>
          <p:cNvSpPr txBox="1">
            <a:spLocks/>
          </p:cNvSpPr>
          <p:nvPr/>
        </p:nvSpPr>
        <p:spPr>
          <a:xfrm>
            <a:off x="3466672" y="924407"/>
            <a:ext cx="1892088" cy="355633"/>
          </a:xfrm>
          <a:prstGeom prst="rect">
            <a:avLst/>
          </a:prstGeom>
        </p:spPr>
        <p:txBody>
          <a:bodyPr vert="horz" lIns="129625" tIns="64813" rIns="129625" bIns="64813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96253">
              <a:spcBef>
                <a:spcPts val="1418"/>
              </a:spcBef>
              <a:defRPr/>
            </a:pPr>
            <a:r>
              <a:rPr lang="uz-Cyrl-UZ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Меҳнат ресурслари</a:t>
            </a:r>
            <a:endParaRPr lang="ru-RU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Подзаголовок 2">
            <a:extLst>
              <a:ext uri="{FF2B5EF4-FFF2-40B4-BE49-F238E27FC236}">
                <a16:creationId xmlns="" xmlns:a16="http://schemas.microsoft.com/office/drawing/2014/main" id="{94FE515E-3436-4604-A54E-1226C6A991F5}"/>
              </a:ext>
            </a:extLst>
          </p:cNvPr>
          <p:cNvSpPr txBox="1">
            <a:spLocks/>
          </p:cNvSpPr>
          <p:nvPr/>
        </p:nvSpPr>
        <p:spPr>
          <a:xfrm>
            <a:off x="5916170" y="937523"/>
            <a:ext cx="2365098" cy="535235"/>
          </a:xfrm>
          <a:prstGeom prst="rect">
            <a:avLst/>
          </a:prstGeom>
        </p:spPr>
        <p:txBody>
          <a:bodyPr vert="horz" lIns="129625" tIns="64813" rIns="129625" bIns="64813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96253">
              <a:spcBef>
                <a:spcPts val="1418"/>
              </a:spcBef>
              <a:defRPr/>
            </a:pPr>
            <a:r>
              <a:rPr lang="uz-Cyrl-UZ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Фаол аҳоли</a:t>
            </a:r>
            <a:endParaRPr lang="ru-RU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Подзаголовок 2">
            <a:extLst>
              <a:ext uri="{FF2B5EF4-FFF2-40B4-BE49-F238E27FC236}">
                <a16:creationId xmlns="" xmlns:a16="http://schemas.microsoft.com/office/drawing/2014/main" id="{A5D87B6B-D1DC-422C-AC5B-D5A0E342E59A}"/>
              </a:ext>
            </a:extLst>
          </p:cNvPr>
          <p:cNvSpPr txBox="1">
            <a:spLocks/>
          </p:cNvSpPr>
          <p:nvPr/>
        </p:nvSpPr>
        <p:spPr>
          <a:xfrm>
            <a:off x="8497658" y="904560"/>
            <a:ext cx="1777842" cy="337500"/>
          </a:xfrm>
          <a:prstGeom prst="rect">
            <a:avLst/>
          </a:prstGeom>
        </p:spPr>
        <p:txBody>
          <a:bodyPr vert="horz" lIns="129625" tIns="64813" rIns="129625" bIns="64813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96253">
              <a:spcBef>
                <a:spcPts val="1418"/>
              </a:spcBef>
              <a:defRPr/>
            </a:pPr>
            <a:r>
              <a:rPr lang="uz-Cyrl-UZ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Банд аҳоли</a:t>
            </a:r>
            <a:endParaRPr lang="ru-RU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Подзаголовок 2">
            <a:extLst>
              <a:ext uri="{FF2B5EF4-FFF2-40B4-BE49-F238E27FC236}">
                <a16:creationId xmlns="" xmlns:a16="http://schemas.microsoft.com/office/drawing/2014/main" id="{7BA1B05E-8A25-4005-875E-CE9498494F52}"/>
              </a:ext>
            </a:extLst>
          </p:cNvPr>
          <p:cNvSpPr txBox="1">
            <a:spLocks/>
          </p:cNvSpPr>
          <p:nvPr/>
        </p:nvSpPr>
        <p:spPr>
          <a:xfrm>
            <a:off x="10394677" y="886022"/>
            <a:ext cx="2070387" cy="363665"/>
          </a:xfrm>
          <a:prstGeom prst="rect">
            <a:avLst/>
          </a:prstGeom>
        </p:spPr>
        <p:txBody>
          <a:bodyPr vert="horz" lIns="129625" tIns="64813" rIns="129625" bIns="64813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96253">
              <a:spcBef>
                <a:spcPts val="1418"/>
              </a:spcBef>
              <a:defRPr/>
            </a:pPr>
            <a:r>
              <a:rPr lang="uz-Cyrl-UZ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Ишсизлар</a:t>
            </a:r>
            <a:endParaRPr lang="ru-RU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Группа 424">
            <a:extLst>
              <a:ext uri="{FF2B5EF4-FFF2-40B4-BE49-F238E27FC236}">
                <a16:creationId xmlns="" xmlns:a16="http://schemas.microsoft.com/office/drawing/2014/main" id="{B66EE317-501E-47B0-AF7C-1E5348187A22}"/>
              </a:ext>
            </a:extLst>
          </p:cNvPr>
          <p:cNvGrpSpPr/>
          <p:nvPr/>
        </p:nvGrpSpPr>
        <p:grpSpPr>
          <a:xfrm>
            <a:off x="2907842" y="931596"/>
            <a:ext cx="759574" cy="534839"/>
            <a:chOff x="2690202" y="598308"/>
            <a:chExt cx="1218682" cy="567586"/>
          </a:xfrm>
        </p:grpSpPr>
        <p:pic>
          <p:nvPicPr>
            <p:cNvPr id="426" name="Рисунок 425">
              <a:extLst>
                <a:ext uri="{FF2B5EF4-FFF2-40B4-BE49-F238E27FC236}">
                  <a16:creationId xmlns="" xmlns:a16="http://schemas.microsoft.com/office/drawing/2014/main" id="{EB1EF48C-8D68-49F3-9663-152E6674D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263" y="697894"/>
              <a:ext cx="439650" cy="465220"/>
            </a:xfrm>
            <a:prstGeom prst="rect">
              <a:avLst/>
            </a:prstGeom>
          </p:spPr>
        </p:pic>
        <p:pic>
          <p:nvPicPr>
            <p:cNvPr id="427" name="Рисунок 426">
              <a:extLst>
                <a:ext uri="{FF2B5EF4-FFF2-40B4-BE49-F238E27FC236}">
                  <a16:creationId xmlns="" xmlns:a16="http://schemas.microsoft.com/office/drawing/2014/main" id="{49467EB7-0EE0-4020-BC80-55EBEA47E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202" y="823728"/>
              <a:ext cx="314912" cy="333229"/>
            </a:xfrm>
            <a:prstGeom prst="rect">
              <a:avLst/>
            </a:prstGeom>
          </p:spPr>
        </p:pic>
        <p:pic>
          <p:nvPicPr>
            <p:cNvPr id="428" name="Рисунок 427">
              <a:extLst>
                <a:ext uri="{FF2B5EF4-FFF2-40B4-BE49-F238E27FC236}">
                  <a16:creationId xmlns="" xmlns:a16="http://schemas.microsoft.com/office/drawing/2014/main" id="{22241158-0108-4898-8426-15C1F763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295" y="598308"/>
              <a:ext cx="536388" cy="567586"/>
            </a:xfrm>
            <a:prstGeom prst="rect">
              <a:avLst/>
            </a:prstGeom>
          </p:spPr>
        </p:pic>
        <p:pic>
          <p:nvPicPr>
            <p:cNvPr id="429" name="Рисунок 428">
              <a:extLst>
                <a:ext uri="{FF2B5EF4-FFF2-40B4-BE49-F238E27FC236}">
                  <a16:creationId xmlns="" xmlns:a16="http://schemas.microsoft.com/office/drawing/2014/main" id="{1DE63F7F-F69D-4ABB-B185-10837B8B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41" y="823730"/>
              <a:ext cx="332043" cy="332042"/>
            </a:xfrm>
            <a:prstGeom prst="rect">
              <a:avLst/>
            </a:prstGeom>
          </p:spPr>
        </p:pic>
      </p:grpSp>
      <p:grpSp>
        <p:nvGrpSpPr>
          <p:cNvPr id="430" name="Группа 429">
            <a:extLst>
              <a:ext uri="{FF2B5EF4-FFF2-40B4-BE49-F238E27FC236}">
                <a16:creationId xmlns="" xmlns:a16="http://schemas.microsoft.com/office/drawing/2014/main" id="{8D86BE45-B22C-4BE3-B736-AC5BAD372649}"/>
              </a:ext>
            </a:extLst>
          </p:cNvPr>
          <p:cNvGrpSpPr/>
          <p:nvPr/>
        </p:nvGrpSpPr>
        <p:grpSpPr>
          <a:xfrm>
            <a:off x="5589671" y="931596"/>
            <a:ext cx="759574" cy="534839"/>
            <a:chOff x="2690202" y="598308"/>
            <a:chExt cx="1218682" cy="567586"/>
          </a:xfrm>
        </p:grpSpPr>
        <p:pic>
          <p:nvPicPr>
            <p:cNvPr id="431" name="Рисунок 430">
              <a:extLst>
                <a:ext uri="{FF2B5EF4-FFF2-40B4-BE49-F238E27FC236}">
                  <a16:creationId xmlns="" xmlns:a16="http://schemas.microsoft.com/office/drawing/2014/main" id="{86FC23EF-6857-435B-853C-F3955F3F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263" y="697894"/>
              <a:ext cx="439650" cy="465220"/>
            </a:xfrm>
            <a:prstGeom prst="rect">
              <a:avLst/>
            </a:prstGeom>
          </p:spPr>
        </p:pic>
        <p:pic>
          <p:nvPicPr>
            <p:cNvPr id="432" name="Рисунок 431">
              <a:extLst>
                <a:ext uri="{FF2B5EF4-FFF2-40B4-BE49-F238E27FC236}">
                  <a16:creationId xmlns="" xmlns:a16="http://schemas.microsoft.com/office/drawing/2014/main" id="{4A96D88B-2FCF-499E-B8EC-056B98305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202" y="823728"/>
              <a:ext cx="314912" cy="333229"/>
            </a:xfrm>
            <a:prstGeom prst="rect">
              <a:avLst/>
            </a:prstGeom>
          </p:spPr>
        </p:pic>
        <p:pic>
          <p:nvPicPr>
            <p:cNvPr id="433" name="Рисунок 432">
              <a:extLst>
                <a:ext uri="{FF2B5EF4-FFF2-40B4-BE49-F238E27FC236}">
                  <a16:creationId xmlns="" xmlns:a16="http://schemas.microsoft.com/office/drawing/2014/main" id="{ECBE4609-75CA-4185-A8E8-6BA4CEE24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295" y="598308"/>
              <a:ext cx="536388" cy="567586"/>
            </a:xfrm>
            <a:prstGeom prst="rect">
              <a:avLst/>
            </a:prstGeom>
          </p:spPr>
        </p:pic>
        <p:pic>
          <p:nvPicPr>
            <p:cNvPr id="434" name="Рисунок 433">
              <a:extLst>
                <a:ext uri="{FF2B5EF4-FFF2-40B4-BE49-F238E27FC236}">
                  <a16:creationId xmlns="" xmlns:a16="http://schemas.microsoft.com/office/drawing/2014/main" id="{F9DE69CB-84A5-43F3-86C0-E36F6F063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41" y="823730"/>
              <a:ext cx="332043" cy="332042"/>
            </a:xfrm>
            <a:prstGeom prst="rect">
              <a:avLst/>
            </a:prstGeom>
          </p:spPr>
        </p:pic>
      </p:grpSp>
      <p:grpSp>
        <p:nvGrpSpPr>
          <p:cNvPr id="435" name="Группа 434">
            <a:extLst>
              <a:ext uri="{FF2B5EF4-FFF2-40B4-BE49-F238E27FC236}">
                <a16:creationId xmlns="" xmlns:a16="http://schemas.microsoft.com/office/drawing/2014/main" id="{62911C6A-B726-48C3-97B1-3E0A25E52864}"/>
              </a:ext>
            </a:extLst>
          </p:cNvPr>
          <p:cNvGrpSpPr/>
          <p:nvPr/>
        </p:nvGrpSpPr>
        <p:grpSpPr>
          <a:xfrm>
            <a:off x="8153813" y="931596"/>
            <a:ext cx="759574" cy="534839"/>
            <a:chOff x="2690202" y="598308"/>
            <a:chExt cx="1218682" cy="567586"/>
          </a:xfrm>
        </p:grpSpPr>
        <p:pic>
          <p:nvPicPr>
            <p:cNvPr id="436" name="Рисунок 435">
              <a:extLst>
                <a:ext uri="{FF2B5EF4-FFF2-40B4-BE49-F238E27FC236}">
                  <a16:creationId xmlns="" xmlns:a16="http://schemas.microsoft.com/office/drawing/2014/main" id="{6988692C-E11A-425A-99FB-BF1655441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263" y="697894"/>
              <a:ext cx="439650" cy="465220"/>
            </a:xfrm>
            <a:prstGeom prst="rect">
              <a:avLst/>
            </a:prstGeom>
          </p:spPr>
        </p:pic>
        <p:pic>
          <p:nvPicPr>
            <p:cNvPr id="437" name="Рисунок 436">
              <a:extLst>
                <a:ext uri="{FF2B5EF4-FFF2-40B4-BE49-F238E27FC236}">
                  <a16:creationId xmlns="" xmlns:a16="http://schemas.microsoft.com/office/drawing/2014/main" id="{1A729226-E6BD-4CCB-ACA3-A2A63FE6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202" y="823728"/>
              <a:ext cx="314912" cy="333229"/>
            </a:xfrm>
            <a:prstGeom prst="rect">
              <a:avLst/>
            </a:prstGeom>
          </p:spPr>
        </p:pic>
        <p:pic>
          <p:nvPicPr>
            <p:cNvPr id="438" name="Рисунок 437">
              <a:extLst>
                <a:ext uri="{FF2B5EF4-FFF2-40B4-BE49-F238E27FC236}">
                  <a16:creationId xmlns="" xmlns:a16="http://schemas.microsoft.com/office/drawing/2014/main" id="{B69A72D4-8861-4763-9003-A3E14AF9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295" y="598308"/>
              <a:ext cx="536388" cy="567586"/>
            </a:xfrm>
            <a:prstGeom prst="rect">
              <a:avLst/>
            </a:prstGeom>
          </p:spPr>
        </p:pic>
        <p:pic>
          <p:nvPicPr>
            <p:cNvPr id="439" name="Рисунок 438">
              <a:extLst>
                <a:ext uri="{FF2B5EF4-FFF2-40B4-BE49-F238E27FC236}">
                  <a16:creationId xmlns="" xmlns:a16="http://schemas.microsoft.com/office/drawing/2014/main" id="{82623248-F6CF-4007-8A5D-4223C0099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41" y="823730"/>
              <a:ext cx="332043" cy="332042"/>
            </a:xfrm>
            <a:prstGeom prst="rect">
              <a:avLst/>
            </a:prstGeom>
          </p:spPr>
        </p:pic>
      </p:grpSp>
      <p:grpSp>
        <p:nvGrpSpPr>
          <p:cNvPr id="440" name="Группа 439">
            <a:extLst>
              <a:ext uri="{FF2B5EF4-FFF2-40B4-BE49-F238E27FC236}">
                <a16:creationId xmlns="" xmlns:a16="http://schemas.microsoft.com/office/drawing/2014/main" id="{0DB85BE3-2282-4311-9DB2-DE0A352150A3}"/>
              </a:ext>
            </a:extLst>
          </p:cNvPr>
          <p:cNvGrpSpPr/>
          <p:nvPr/>
        </p:nvGrpSpPr>
        <p:grpSpPr>
          <a:xfrm>
            <a:off x="10305398" y="931596"/>
            <a:ext cx="759574" cy="534839"/>
            <a:chOff x="2690202" y="598308"/>
            <a:chExt cx="1218682" cy="567586"/>
          </a:xfrm>
        </p:grpSpPr>
        <p:pic>
          <p:nvPicPr>
            <p:cNvPr id="441" name="Рисунок 440">
              <a:extLst>
                <a:ext uri="{FF2B5EF4-FFF2-40B4-BE49-F238E27FC236}">
                  <a16:creationId xmlns="" xmlns:a16="http://schemas.microsoft.com/office/drawing/2014/main" id="{A3362037-7ADB-4413-ABFA-E2E9BDE20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263" y="697894"/>
              <a:ext cx="439650" cy="465220"/>
            </a:xfrm>
            <a:prstGeom prst="rect">
              <a:avLst/>
            </a:prstGeom>
          </p:spPr>
        </p:pic>
        <p:pic>
          <p:nvPicPr>
            <p:cNvPr id="442" name="Рисунок 441">
              <a:extLst>
                <a:ext uri="{FF2B5EF4-FFF2-40B4-BE49-F238E27FC236}">
                  <a16:creationId xmlns="" xmlns:a16="http://schemas.microsoft.com/office/drawing/2014/main" id="{B94E82D2-3C8B-4C4B-BFB9-C1899AF72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202" y="823728"/>
              <a:ext cx="314912" cy="333229"/>
            </a:xfrm>
            <a:prstGeom prst="rect">
              <a:avLst/>
            </a:prstGeom>
          </p:spPr>
        </p:pic>
        <p:pic>
          <p:nvPicPr>
            <p:cNvPr id="443" name="Рисунок 442">
              <a:extLst>
                <a:ext uri="{FF2B5EF4-FFF2-40B4-BE49-F238E27FC236}">
                  <a16:creationId xmlns="" xmlns:a16="http://schemas.microsoft.com/office/drawing/2014/main" id="{6DE8C387-630B-432A-A379-B59F42125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295" y="598308"/>
              <a:ext cx="536388" cy="567586"/>
            </a:xfrm>
            <a:prstGeom prst="rect">
              <a:avLst/>
            </a:prstGeom>
          </p:spPr>
        </p:pic>
        <p:pic>
          <p:nvPicPr>
            <p:cNvPr id="444" name="Рисунок 443">
              <a:extLst>
                <a:ext uri="{FF2B5EF4-FFF2-40B4-BE49-F238E27FC236}">
                  <a16:creationId xmlns="" xmlns:a16="http://schemas.microsoft.com/office/drawing/2014/main" id="{DE8A8535-2302-4F78-A449-32E0912A9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41" y="823730"/>
              <a:ext cx="332043" cy="332042"/>
            </a:xfrm>
            <a:prstGeom prst="rect">
              <a:avLst/>
            </a:prstGeom>
          </p:spPr>
        </p:pic>
      </p:grpSp>
      <p:grpSp>
        <p:nvGrpSpPr>
          <p:cNvPr id="445" name="Группа 444">
            <a:extLst>
              <a:ext uri="{FF2B5EF4-FFF2-40B4-BE49-F238E27FC236}">
                <a16:creationId xmlns="" xmlns:a16="http://schemas.microsoft.com/office/drawing/2014/main" id="{5CEFA7D9-1109-437E-96DA-CE64615DF420}"/>
              </a:ext>
            </a:extLst>
          </p:cNvPr>
          <p:cNvGrpSpPr/>
          <p:nvPr/>
        </p:nvGrpSpPr>
        <p:grpSpPr>
          <a:xfrm>
            <a:off x="12247226" y="931596"/>
            <a:ext cx="759574" cy="534839"/>
            <a:chOff x="2690202" y="598308"/>
            <a:chExt cx="1218682" cy="567586"/>
          </a:xfrm>
        </p:grpSpPr>
        <p:pic>
          <p:nvPicPr>
            <p:cNvPr id="446" name="Рисунок 445">
              <a:extLst>
                <a:ext uri="{FF2B5EF4-FFF2-40B4-BE49-F238E27FC236}">
                  <a16:creationId xmlns="" xmlns:a16="http://schemas.microsoft.com/office/drawing/2014/main" id="{5AE0682E-EE86-46FD-A8A9-B213282D1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263" y="697894"/>
              <a:ext cx="439650" cy="465220"/>
            </a:xfrm>
            <a:prstGeom prst="rect">
              <a:avLst/>
            </a:prstGeom>
          </p:spPr>
        </p:pic>
        <p:pic>
          <p:nvPicPr>
            <p:cNvPr id="447" name="Рисунок 446">
              <a:extLst>
                <a:ext uri="{FF2B5EF4-FFF2-40B4-BE49-F238E27FC236}">
                  <a16:creationId xmlns="" xmlns:a16="http://schemas.microsoft.com/office/drawing/2014/main" id="{AD8F3814-E356-4872-BC66-17AEBD2D7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202" y="823728"/>
              <a:ext cx="314912" cy="333229"/>
            </a:xfrm>
            <a:prstGeom prst="rect">
              <a:avLst/>
            </a:prstGeom>
          </p:spPr>
        </p:pic>
        <p:pic>
          <p:nvPicPr>
            <p:cNvPr id="448" name="Рисунок 447">
              <a:extLst>
                <a:ext uri="{FF2B5EF4-FFF2-40B4-BE49-F238E27FC236}">
                  <a16:creationId xmlns="" xmlns:a16="http://schemas.microsoft.com/office/drawing/2014/main" id="{FEB4B696-02ED-4162-8878-481230D2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295" y="598308"/>
              <a:ext cx="536388" cy="567586"/>
            </a:xfrm>
            <a:prstGeom prst="rect">
              <a:avLst/>
            </a:prstGeom>
          </p:spPr>
        </p:pic>
        <p:pic>
          <p:nvPicPr>
            <p:cNvPr id="449" name="Рисунок 448">
              <a:extLst>
                <a:ext uri="{FF2B5EF4-FFF2-40B4-BE49-F238E27FC236}">
                  <a16:creationId xmlns="" xmlns:a16="http://schemas.microsoft.com/office/drawing/2014/main" id="{6D1FF3F2-FEFA-4E87-ADB6-E468B1CA6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217B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41" y="823730"/>
              <a:ext cx="332043" cy="332042"/>
            </a:xfrm>
            <a:prstGeom prst="rect">
              <a:avLst/>
            </a:prstGeom>
          </p:spPr>
        </p:pic>
      </p:grpSp>
      <p:sp>
        <p:nvSpPr>
          <p:cNvPr id="450" name="Прямоугольник 449">
            <a:extLst>
              <a:ext uri="{FF2B5EF4-FFF2-40B4-BE49-F238E27FC236}">
                <a16:creationId xmlns="" xmlns:a16="http://schemas.microsoft.com/office/drawing/2014/main" id="{C35EB530-CC9C-4200-8033-153AA14B454D}"/>
              </a:ext>
            </a:extLst>
          </p:cNvPr>
          <p:cNvSpPr/>
          <p:nvPr/>
        </p:nvSpPr>
        <p:spPr>
          <a:xfrm>
            <a:off x="13158264" y="1117394"/>
            <a:ext cx="907218" cy="349041"/>
          </a:xfrm>
          <a:prstGeom prst="rect">
            <a:avLst/>
          </a:prstGeom>
        </p:spPr>
        <p:txBody>
          <a:bodyPr wrap="none" lIns="129625" tIns="64813" rIns="129625" bIns="64813">
            <a:spAutoFit/>
          </a:bodyPr>
          <a:lstStyle/>
          <a:p>
            <a:pPr algn="ctr" defTabSz="1296253" rtl="0" fontAlgn="ctr">
              <a:defRPr/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,9</a:t>
            </a:r>
            <a:r>
              <a:rPr lang="ru-RU" sz="14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100" b="1" kern="1200" dirty="0" err="1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минг</a:t>
            </a:r>
            <a:endParaRPr lang="ru-RU" sz="1100" b="1" kern="12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1" name="Подзаголовок 2">
            <a:extLst>
              <a:ext uri="{FF2B5EF4-FFF2-40B4-BE49-F238E27FC236}">
                <a16:creationId xmlns="" xmlns:a16="http://schemas.microsoft.com/office/drawing/2014/main" id="{4771E166-0134-4CD1-A42C-9726347A0BC9}"/>
              </a:ext>
            </a:extLst>
          </p:cNvPr>
          <p:cNvSpPr txBox="1">
            <a:spLocks/>
          </p:cNvSpPr>
          <p:nvPr/>
        </p:nvSpPr>
        <p:spPr>
          <a:xfrm>
            <a:off x="12458320" y="886022"/>
            <a:ext cx="2070387" cy="363665"/>
          </a:xfrm>
          <a:prstGeom prst="rect">
            <a:avLst/>
          </a:prstGeom>
        </p:spPr>
        <p:txBody>
          <a:bodyPr vert="horz" lIns="129625" tIns="64813" rIns="129625" bIns="64813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96253">
              <a:spcBef>
                <a:spcPts val="1418"/>
              </a:spcBef>
              <a:defRPr/>
            </a:pPr>
            <a:r>
              <a:rPr lang="uz-Cyrl-UZ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Битирувчилар</a:t>
            </a:r>
            <a:endParaRPr lang="ru-RU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2" name="Прямая соединительная линия 451">
            <a:extLst>
              <a:ext uri="{FF2B5EF4-FFF2-40B4-BE49-F238E27FC236}">
                <a16:creationId xmlns="" xmlns:a16="http://schemas.microsoft.com/office/drawing/2014/main" id="{63D1BA7A-8C30-473C-93F7-072283B9A16F}"/>
              </a:ext>
            </a:extLst>
          </p:cNvPr>
          <p:cNvCxnSpPr/>
          <p:nvPr/>
        </p:nvCxnSpPr>
        <p:spPr>
          <a:xfrm>
            <a:off x="208949" y="1510249"/>
            <a:ext cx="1675644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="" xmlns:a16="http://schemas.microsoft.com/office/drawing/2014/main" id="{C35EB530-CC9C-4200-8033-153AA14B454D}"/>
              </a:ext>
            </a:extLst>
          </p:cNvPr>
          <p:cNvSpPr/>
          <p:nvPr/>
        </p:nvSpPr>
        <p:spPr>
          <a:xfrm>
            <a:off x="15039292" y="1130897"/>
            <a:ext cx="1007212" cy="349041"/>
          </a:xfrm>
          <a:prstGeom prst="rect">
            <a:avLst/>
          </a:prstGeom>
        </p:spPr>
        <p:txBody>
          <a:bodyPr wrap="none" lIns="129625" tIns="64813" rIns="129625" bIns="64813">
            <a:spAutoFit/>
          </a:bodyPr>
          <a:lstStyle/>
          <a:p>
            <a:pPr algn="ctr" defTabSz="1296253" rtl="0" fontAlgn="ctr">
              <a:defRPr/>
            </a:pPr>
            <a:r>
              <a:rPr lang="ru-RU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52,2</a:t>
            </a:r>
            <a:r>
              <a:rPr lang="ru-RU" sz="14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100" b="1" kern="1200" dirty="0" err="1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минг</a:t>
            </a:r>
            <a:endParaRPr lang="ru-RU" sz="1100" b="1" kern="12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" name="Подзаголовок 2">
            <a:extLst>
              <a:ext uri="{FF2B5EF4-FFF2-40B4-BE49-F238E27FC236}">
                <a16:creationId xmlns="" xmlns:a16="http://schemas.microsoft.com/office/drawing/2014/main" id="{4771E166-0134-4CD1-A42C-9726347A0BC9}"/>
              </a:ext>
            </a:extLst>
          </p:cNvPr>
          <p:cNvSpPr txBox="1">
            <a:spLocks/>
          </p:cNvSpPr>
          <p:nvPr/>
        </p:nvSpPr>
        <p:spPr>
          <a:xfrm>
            <a:off x="14591901" y="899524"/>
            <a:ext cx="2070387" cy="363665"/>
          </a:xfrm>
          <a:prstGeom prst="rect">
            <a:avLst/>
          </a:prstGeom>
        </p:spPr>
        <p:txBody>
          <a:bodyPr vert="horz" lIns="129625" tIns="64813" rIns="129625" bIns="64813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96253">
              <a:spcBef>
                <a:spcPts val="1418"/>
              </a:spcBef>
              <a:defRPr/>
            </a:pPr>
            <a:r>
              <a:rPr lang="uz-Cyrl-UZ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Аҳоли хонадони</a:t>
            </a:r>
            <a:endParaRPr lang="ru-RU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шаблон логотипа дома недвижимости PNG , дом иконы, логотип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0" t="20557" r="17271" b="24724"/>
          <a:stretch/>
        </p:blipFill>
        <p:spPr bwMode="auto">
          <a:xfrm>
            <a:off x="14213557" y="829490"/>
            <a:ext cx="626691" cy="53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3" name="Схема 112"/>
          <p:cNvGraphicFramePr/>
          <p:nvPr>
            <p:extLst>
              <p:ext uri="{D42A27DB-BD31-4B8C-83A1-F6EECF244321}">
                <p14:modId xmlns:p14="http://schemas.microsoft.com/office/powerpoint/2010/main" val="2930976434"/>
              </p:ext>
            </p:extLst>
          </p:nvPr>
        </p:nvGraphicFramePr>
        <p:xfrm>
          <a:off x="9452570" y="6042035"/>
          <a:ext cx="5222412" cy="347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4674983" y="6413721"/>
            <a:ext cx="2137089" cy="310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25" tIns="64813" rIns="129625" bIns="64813" rtlCol="0" anchor="ctr"/>
          <a:lstStyle/>
          <a:p>
            <a:pPr algn="ctr"/>
            <a:r>
              <a:rPr lang="en-US" sz="1600" b="1" i="1" u="sng" dirty="0"/>
              <a:t>15 </a:t>
            </a:r>
            <a:r>
              <a:rPr lang="uz-Cyrl-UZ" sz="1600" b="1" i="1" u="sng" dirty="0"/>
              <a:t>маҳалла (678 га)</a:t>
            </a:r>
            <a:endParaRPr lang="ru-RU" sz="1600" b="1" i="1" u="sng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14642638" y="8065724"/>
            <a:ext cx="2137089" cy="310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25" tIns="64813" rIns="129625" bIns="64813" rtlCol="0" anchor="ctr"/>
          <a:lstStyle/>
          <a:p>
            <a:pPr algn="ctr"/>
            <a:r>
              <a:rPr lang="en-US" sz="1600" b="1" i="1" u="sng" dirty="0"/>
              <a:t>1</a:t>
            </a:r>
            <a:r>
              <a:rPr lang="uz-Cyrl-UZ" sz="1600" b="1" i="1" u="sng" dirty="0"/>
              <a:t>1</a:t>
            </a:r>
            <a:r>
              <a:rPr lang="en-US" sz="1600" b="1" i="1" u="sng" dirty="0"/>
              <a:t> </a:t>
            </a:r>
            <a:r>
              <a:rPr lang="uz-Cyrl-UZ" sz="1600" b="1" i="1" u="sng" dirty="0"/>
              <a:t>маҳалла (496 га)</a:t>
            </a:r>
            <a:endParaRPr lang="ru-RU" sz="1600" b="1" i="1" u="sng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14620569" y="8555687"/>
            <a:ext cx="2137089" cy="310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25" tIns="64813" rIns="129625" bIns="64813" rtlCol="0" anchor="ctr"/>
          <a:lstStyle/>
          <a:p>
            <a:pPr algn="ctr"/>
            <a:r>
              <a:rPr lang="en-US" sz="1600" b="1" i="1" u="sng" dirty="0"/>
              <a:t>1</a:t>
            </a:r>
            <a:r>
              <a:rPr lang="uz-Cyrl-UZ" sz="1600" b="1" i="1" u="sng" dirty="0"/>
              <a:t>6</a:t>
            </a:r>
            <a:r>
              <a:rPr lang="en-US" sz="1600" b="1" i="1" u="sng" dirty="0"/>
              <a:t> </a:t>
            </a:r>
            <a:r>
              <a:rPr lang="uz-Cyrl-UZ" sz="1600" b="1" i="1" u="sng" dirty="0"/>
              <a:t>маҳалла (642 га)</a:t>
            </a:r>
            <a:endParaRPr lang="ru-RU" sz="1600" b="1" i="1" u="sng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14620568" y="9122795"/>
            <a:ext cx="2150992" cy="329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25" tIns="64813" rIns="129625" bIns="64813" rtlCol="0" anchor="ctr"/>
          <a:lstStyle/>
          <a:p>
            <a:pPr algn="ctr"/>
            <a:r>
              <a:rPr lang="en-US" sz="1600" b="1" i="1" u="sng" dirty="0"/>
              <a:t>1</a:t>
            </a:r>
            <a:r>
              <a:rPr lang="uz-Cyrl-UZ" sz="1600" b="1" i="1" u="sng" dirty="0"/>
              <a:t>0</a:t>
            </a:r>
            <a:r>
              <a:rPr lang="en-US" sz="1600" b="1" i="1" u="sng" dirty="0"/>
              <a:t> </a:t>
            </a:r>
            <a:r>
              <a:rPr lang="uz-Cyrl-UZ" sz="1600" b="1" i="1" u="sng" dirty="0"/>
              <a:t>маҳалла (442 га)</a:t>
            </a:r>
            <a:endParaRPr lang="ru-RU" sz="1600" b="1" i="1" u="sng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14633826" y="7479775"/>
            <a:ext cx="2137089" cy="310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25" tIns="64813" rIns="129625" bIns="64813" rtlCol="0" anchor="ctr"/>
          <a:lstStyle/>
          <a:p>
            <a:pPr algn="ctr"/>
            <a:r>
              <a:rPr lang="uz-Cyrl-UZ" sz="1600" b="1" i="1" u="sng" dirty="0"/>
              <a:t>11</a:t>
            </a:r>
            <a:r>
              <a:rPr lang="en-US" sz="1600" b="1" i="1" u="sng" dirty="0"/>
              <a:t> </a:t>
            </a:r>
            <a:r>
              <a:rPr lang="uz-Cyrl-UZ" sz="1600" b="1" i="1" u="sng" dirty="0"/>
              <a:t>маҳалла (395 га)</a:t>
            </a:r>
            <a:endParaRPr lang="ru-RU" sz="1600" b="1" i="1" u="sng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14651835" y="6886880"/>
            <a:ext cx="2137089" cy="310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25" tIns="64813" rIns="129625" bIns="64813" rtlCol="0" anchor="ctr"/>
          <a:lstStyle/>
          <a:p>
            <a:pPr algn="ctr"/>
            <a:r>
              <a:rPr lang="en-US" sz="1600" b="1" i="1" u="sng" dirty="0"/>
              <a:t>1</a:t>
            </a:r>
            <a:r>
              <a:rPr lang="uz-Cyrl-UZ" sz="1600" b="1" i="1" u="sng" dirty="0"/>
              <a:t>1</a:t>
            </a:r>
            <a:r>
              <a:rPr lang="en-US" sz="1600" b="1" i="1" u="sng" dirty="0"/>
              <a:t> </a:t>
            </a:r>
            <a:r>
              <a:rPr lang="uz-Cyrl-UZ" sz="1600" b="1" i="1" u="sng" dirty="0"/>
              <a:t>маҳалла 477 га)</a:t>
            </a:r>
            <a:endParaRPr lang="ru-RU" sz="1600" b="1" i="1" u="sng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4090" y="5697436"/>
            <a:ext cx="16455706" cy="445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25" tIns="64813" rIns="129625" bIns="64813" rtlCol="0" anchor="ctr"/>
          <a:lstStyle/>
          <a:p>
            <a:pPr algn="ctr"/>
            <a:endParaRPr lang="ru-RU" dirty="0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="" xmlns:a16="http://schemas.microsoft.com/office/drawing/2014/main" id="{F0A6FD80-FCC4-4AB4-98E7-4D915E683B56}"/>
              </a:ext>
            </a:extLst>
          </p:cNvPr>
          <p:cNvSpPr/>
          <p:nvPr/>
        </p:nvSpPr>
        <p:spPr>
          <a:xfrm>
            <a:off x="502266" y="5712773"/>
            <a:ext cx="16248822" cy="392672"/>
          </a:xfrm>
          <a:prstGeom prst="rect">
            <a:avLst/>
          </a:prstGeom>
        </p:spPr>
        <p:txBody>
          <a:bodyPr wrap="square" lIns="129625" tIns="64813" rIns="129625" bIns="64813">
            <a:spAutoFit/>
          </a:bodyPr>
          <a:lstStyle/>
          <a:p>
            <a:pPr algn="ctr"/>
            <a:r>
              <a:rPr lang="uz-Cyrl-UZ" sz="1700" b="1" dirty="0">
                <a:latin typeface="Arial" panose="020B0604020202020204" pitchFamily="34" charset="0"/>
                <a:cs typeface="Arial" panose="020B0604020202020204" pitchFamily="34" charset="0"/>
              </a:rPr>
              <a:t>Аҳоли томорқа (деҳқон хўжалик) </a:t>
            </a:r>
            <a:r>
              <a:rPr lang="uz-Cyrl-UZ" sz="1700" b="1" dirty="0">
                <a:latin typeface="Arial" panose="020B0604020202020204" pitchFamily="34" charset="0"/>
                <a:cs typeface="Arial" panose="020B0604020202020204" pitchFamily="34" charset="0"/>
              </a:rPr>
              <a:t>экин майдонларида </a:t>
            </a:r>
            <a:r>
              <a:rPr lang="uz-Cyrl-UZ" sz="1700" b="1" dirty="0">
                <a:latin typeface="Arial" panose="020B0604020202020204" pitchFamily="34" charset="0"/>
                <a:cs typeface="Arial" panose="020B0604020202020204" pitchFamily="34" charset="0"/>
              </a:rPr>
              <a:t>маҳсулотларни жойлаштириш, етиштириш, сақлаш ва сотишга бўйича механзми</a:t>
            </a:r>
            <a:endParaRPr lang="ru-RU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0" name="Группа 119">
            <a:extLst>
              <a:ext uri="{FF2B5EF4-FFF2-40B4-BE49-F238E27FC236}">
                <a16:creationId xmlns="" xmlns:a16="http://schemas.microsoft.com/office/drawing/2014/main" id="{D6F9FFE4-7251-4A0C-862D-F811E7B52199}"/>
              </a:ext>
            </a:extLst>
          </p:cNvPr>
          <p:cNvGrpSpPr/>
          <p:nvPr/>
        </p:nvGrpSpPr>
        <p:grpSpPr>
          <a:xfrm>
            <a:off x="9923229" y="2507228"/>
            <a:ext cx="6744159" cy="3055831"/>
            <a:chOff x="1132797" y="1701060"/>
            <a:chExt cx="4562060" cy="2343634"/>
          </a:xfrm>
        </p:grpSpPr>
        <p:sp>
          <p:nvSpPr>
            <p:cNvPr id="121" name="Прямоугольник 120">
              <a:extLst>
                <a:ext uri="{FF2B5EF4-FFF2-40B4-BE49-F238E27FC236}">
                  <a16:creationId xmlns="" xmlns:a16="http://schemas.microsoft.com/office/drawing/2014/main" id="{7C2ED182-863F-4E3E-A8BB-B0CABF7DDE9A}"/>
                </a:ext>
              </a:extLst>
            </p:cNvPr>
            <p:cNvSpPr/>
            <p:nvPr/>
          </p:nvSpPr>
          <p:spPr>
            <a:xfrm>
              <a:off x="1132797" y="1733115"/>
              <a:ext cx="2358991" cy="448456"/>
            </a:xfrm>
            <a:prstGeom prst="rect">
              <a:avLst/>
            </a:prstGeom>
          </p:spPr>
          <p:txBody>
            <a:bodyPr wrap="square" lIns="91402" tIns="45700" rIns="91402" bIns="45700">
              <a:spAutoFit/>
            </a:bodyPr>
            <a:lstStyle/>
            <a:p>
              <a:pPr algn="ctr"/>
              <a:r>
                <a:rPr lang="uz-Cyrl-UZ" sz="16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Деҳқон хўжаликлари</a:t>
              </a:r>
              <a:r>
                <a:rPr lang="uz-Cyrl-UZ" sz="16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/>
              </a:r>
              <a:br>
                <a:rPr lang="uz-Cyrl-UZ" sz="16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uz-Cyrl-UZ" sz="16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969</a:t>
              </a:r>
              <a:r>
                <a:rPr lang="uz-Cyrl-UZ" sz="16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гектар 3418 нафар</a:t>
              </a:r>
              <a:endParaRPr lang="ru-RU" sz="1600" dirty="0">
                <a:solidFill>
                  <a:srgbClr val="0070C0"/>
                </a:solidFill>
              </a:endParaRPr>
            </a:p>
          </p:txBody>
        </p:sp>
        <p:sp>
          <p:nvSpPr>
            <p:cNvPr id="127" name="Прямоугольник 126">
              <a:extLst>
                <a:ext uri="{FF2B5EF4-FFF2-40B4-BE49-F238E27FC236}">
                  <a16:creationId xmlns="" xmlns:a16="http://schemas.microsoft.com/office/drawing/2014/main" id="{B9C7EEB0-BA25-4830-BF90-A1C8E65EF861}"/>
                </a:ext>
              </a:extLst>
            </p:cNvPr>
            <p:cNvSpPr/>
            <p:nvPr/>
          </p:nvSpPr>
          <p:spPr>
            <a:xfrm>
              <a:off x="3624018" y="1701060"/>
              <a:ext cx="1949145" cy="448456"/>
            </a:xfrm>
            <a:prstGeom prst="rect">
              <a:avLst/>
            </a:prstGeom>
          </p:spPr>
          <p:txBody>
            <a:bodyPr wrap="square" lIns="91402" tIns="45700" rIns="91402" bIns="45700">
              <a:spAutoFit/>
            </a:bodyPr>
            <a:lstStyle/>
            <a:p>
              <a:pPr algn="ctr"/>
              <a:r>
                <a:rPr lang="uz-Cyrl-UZ" sz="1600" b="1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z-Cyrl-UZ" sz="16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Олинадиган махсулот </a:t>
              </a:r>
              <a:r>
                <a:rPr lang="uz-Cyrl-UZ" sz="16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 </a:t>
              </a:r>
              <a:r>
                <a:rPr lang="uz-Cyrl-UZ" sz="16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25 </a:t>
              </a:r>
              <a:r>
                <a:rPr lang="uz-Cyrl-UZ" sz="16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минг </a:t>
              </a:r>
              <a:r>
                <a:rPr lang="uz-Cyrl-UZ" sz="16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96</a:t>
              </a:r>
              <a:r>
                <a:rPr lang="uz-Cyrl-UZ" sz="16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z-Cyrl-UZ" sz="1600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тонна</a:t>
              </a:r>
              <a:endParaRPr lang="ru-RU" sz="1600" dirty="0">
                <a:solidFill>
                  <a:srgbClr val="0070C0"/>
                </a:solidFill>
              </a:endParaRPr>
            </a:p>
          </p:txBody>
        </p:sp>
        <p:grpSp>
          <p:nvGrpSpPr>
            <p:cNvPr id="130" name="Группа 129">
              <a:extLst>
                <a:ext uri="{FF2B5EF4-FFF2-40B4-BE49-F238E27FC236}">
                  <a16:creationId xmlns="" xmlns:a16="http://schemas.microsoft.com/office/drawing/2014/main" id="{877A72BC-1AA0-47C3-A574-8F358ABDDD6F}"/>
                </a:ext>
              </a:extLst>
            </p:cNvPr>
            <p:cNvGrpSpPr/>
            <p:nvPr/>
          </p:nvGrpSpPr>
          <p:grpSpPr>
            <a:xfrm>
              <a:off x="1296743" y="2130971"/>
              <a:ext cx="4398114" cy="1913723"/>
              <a:chOff x="1245234" y="2676035"/>
              <a:chExt cx="4398114" cy="1666304"/>
            </a:xfrm>
          </p:grpSpPr>
          <p:sp>
            <p:nvSpPr>
              <p:cNvPr id="134" name="Прямоугольник: усеченные противолежащие углы 263">
                <a:extLst>
                  <a:ext uri="{FF2B5EF4-FFF2-40B4-BE49-F238E27FC236}">
                    <a16:creationId xmlns="" xmlns:a16="http://schemas.microsoft.com/office/drawing/2014/main" id="{13517B50-3876-4B65-8824-7E289C3846EA}"/>
                  </a:ext>
                </a:extLst>
              </p:cNvPr>
              <p:cNvSpPr/>
              <p:nvPr/>
            </p:nvSpPr>
            <p:spPr>
              <a:xfrm>
                <a:off x="1257477" y="2678431"/>
                <a:ext cx="1802978" cy="473229"/>
              </a:xfrm>
              <a:prstGeom prst="snip2DiagRect">
                <a:avLst>
                  <a:gd name="adj1" fmla="val 0"/>
                  <a:gd name="adj2" fmla="val 43123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Эртаки экиладиган майдон </a:t>
                </a:r>
                <a:r>
                  <a:rPr lang="uz-Cyrl-UZ" sz="1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807 </a:t>
                </a:r>
                <a:r>
                  <a:rPr lang="uz-Cyrl-UZ" sz="14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гектар</a:t>
                </a:r>
                <a:endParaRPr lang="ru-RU" sz="1400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5" name="Прямоугольник: усеченные противолежащие углы 264">
                <a:extLst>
                  <a:ext uri="{FF2B5EF4-FFF2-40B4-BE49-F238E27FC236}">
                    <a16:creationId xmlns="" xmlns:a16="http://schemas.microsoft.com/office/drawing/2014/main" id="{EFB2AD9D-723E-4AB0-9439-372AE35E6C92}"/>
                  </a:ext>
                </a:extLst>
              </p:cNvPr>
              <p:cNvSpPr/>
              <p:nvPr/>
            </p:nvSpPr>
            <p:spPr>
              <a:xfrm>
                <a:off x="3559064" y="2676035"/>
                <a:ext cx="2060414" cy="473229"/>
              </a:xfrm>
              <a:prstGeom prst="snip2DiagRect">
                <a:avLst>
                  <a:gd name="adj1" fmla="val 48141"/>
                  <a:gd name="adj2" fmla="val 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6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Эртаки экинлардан олинадиган маҳсулот </a:t>
                </a:r>
                <a:br>
                  <a:rPr lang="uz-Cyrl-UZ" sz="16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uz-Cyrl-UZ" sz="1700" b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18</a:t>
                </a:r>
                <a:r>
                  <a:rPr lang="uz-Cyrl-UZ" sz="17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121 </a:t>
                </a:r>
                <a:r>
                  <a:rPr lang="uz-Cyrl-UZ" sz="17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тонна </a:t>
                </a:r>
                <a:endParaRPr lang="ru-RU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6" name="Прямоугольник: усеченные противолежащие углы 265">
                <a:extLst>
                  <a:ext uri="{FF2B5EF4-FFF2-40B4-BE49-F238E27FC236}">
                    <a16:creationId xmlns="" xmlns:a16="http://schemas.microsoft.com/office/drawing/2014/main" id="{55620681-D4C1-4DF4-BC56-BCBBFA57A024}"/>
                  </a:ext>
                </a:extLst>
              </p:cNvPr>
              <p:cNvSpPr/>
              <p:nvPr/>
            </p:nvSpPr>
            <p:spPr>
              <a:xfrm>
                <a:off x="1245234" y="3260752"/>
                <a:ext cx="1802978" cy="473229"/>
              </a:xfrm>
              <a:prstGeom prst="snip2DiagRect">
                <a:avLst>
                  <a:gd name="adj1" fmla="val 0"/>
                  <a:gd name="adj2" fmla="val 43123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Такрорий экилган майдон </a:t>
                </a:r>
                <a:r>
                  <a:rPr lang="uz-Cyrl-UZ" sz="1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225 </a:t>
                </a:r>
                <a:r>
                  <a:rPr lang="uz-Cyrl-UZ" sz="14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uz-Cyrl-UZ" sz="14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гектар</a:t>
                </a:r>
                <a:endParaRPr lang="ru-RU" sz="1400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7" name="Прямоугольник: усеченные противолежащие углы 266">
                <a:extLst>
                  <a:ext uri="{FF2B5EF4-FFF2-40B4-BE49-F238E27FC236}">
                    <a16:creationId xmlns="" xmlns:a16="http://schemas.microsoft.com/office/drawing/2014/main" id="{4D82BBD2-1E24-405E-8F8C-00F9076A7D47}"/>
                  </a:ext>
                </a:extLst>
              </p:cNvPr>
              <p:cNvSpPr/>
              <p:nvPr/>
            </p:nvSpPr>
            <p:spPr>
              <a:xfrm>
                <a:off x="3555257" y="3272943"/>
                <a:ext cx="2070632" cy="473229"/>
              </a:xfrm>
              <a:prstGeom prst="snip2DiagRect">
                <a:avLst>
                  <a:gd name="adj1" fmla="val 48141"/>
                  <a:gd name="adj2" fmla="val 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5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Такрорий экинлардан етиштирилган маҳсулот </a:t>
                </a:r>
                <a:br>
                  <a:rPr lang="uz-Cyrl-UZ" sz="15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uz-Cyrl-UZ" sz="1500" b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4645 </a:t>
                </a:r>
                <a:r>
                  <a:rPr lang="uz-Cyrl-UZ" sz="15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тонна </a:t>
                </a:r>
                <a:endParaRPr lang="ru-RU" sz="1500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8" name="Прямоугольник: усеченные противолежащие углы 267">
                <a:extLst>
                  <a:ext uri="{FF2B5EF4-FFF2-40B4-BE49-F238E27FC236}">
                    <a16:creationId xmlns="" xmlns:a16="http://schemas.microsoft.com/office/drawing/2014/main" id="{AD8A139C-62AF-46E6-84B5-C98D8821BE99}"/>
                  </a:ext>
                </a:extLst>
              </p:cNvPr>
              <p:cNvSpPr/>
              <p:nvPr/>
            </p:nvSpPr>
            <p:spPr>
              <a:xfrm>
                <a:off x="1272716" y="3869110"/>
                <a:ext cx="1829559" cy="473229"/>
              </a:xfrm>
              <a:prstGeom prst="snip2DiagRect">
                <a:avLst>
                  <a:gd name="adj1" fmla="val 0"/>
                  <a:gd name="adj2" fmla="val 43123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Тўқсонбости экинлари экилган </a:t>
                </a:r>
                <a: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майдон                  </a:t>
                </a:r>
                <a:r>
                  <a:rPr lang="uz-Cyrl-UZ" sz="1400" b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111 </a:t>
                </a:r>
                <a:r>
                  <a:rPr lang="uz-Cyrl-UZ" sz="14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гектар</a:t>
                </a:r>
                <a:endParaRPr lang="ru-RU" sz="1400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9" name="Прямоугольник: усеченные противолежащие углы 268">
                <a:extLst>
                  <a:ext uri="{FF2B5EF4-FFF2-40B4-BE49-F238E27FC236}">
                    <a16:creationId xmlns="" xmlns:a16="http://schemas.microsoft.com/office/drawing/2014/main" id="{DF0E468F-1A8F-409A-BDF8-2E000C36D17D}"/>
                  </a:ext>
                </a:extLst>
              </p:cNvPr>
              <p:cNvSpPr/>
              <p:nvPr/>
            </p:nvSpPr>
            <p:spPr>
              <a:xfrm>
                <a:off x="3572716" y="3837892"/>
                <a:ext cx="2070632" cy="489063"/>
              </a:xfrm>
              <a:prstGeom prst="snip2DiagRect">
                <a:avLst>
                  <a:gd name="adj1" fmla="val 48141"/>
                  <a:gd name="adj2" fmla="val 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1003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02" tIns="45700" rIns="91402" bIns="457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Тўқсонбости экинлардан етиштирилган маҳсулот </a:t>
                </a:r>
                <a:br>
                  <a:rPr lang="uz-Cyrl-UZ" sz="1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uz-Cyrl-UZ" sz="1400" b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2330 </a:t>
                </a:r>
                <a:r>
                  <a:rPr lang="uz-Cyrl-UZ" sz="14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тонна</a:t>
                </a:r>
                <a:endParaRPr lang="ru-RU" sz="1400" b="1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0" name="Стрелка вправо 15">
                <a:extLst>
                  <a:ext uri="{FF2B5EF4-FFF2-40B4-BE49-F238E27FC236}">
                    <a16:creationId xmlns="" xmlns:a16="http://schemas.microsoft.com/office/drawing/2014/main" id="{D41E173F-16C0-405B-8514-3341FD27A140}"/>
                  </a:ext>
                </a:extLst>
              </p:cNvPr>
              <p:cNvSpPr/>
              <p:nvPr/>
            </p:nvSpPr>
            <p:spPr>
              <a:xfrm>
                <a:off x="3091794" y="2824953"/>
                <a:ext cx="448333" cy="3499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Стрелка вправо 316">
                <a:extLst>
                  <a:ext uri="{FF2B5EF4-FFF2-40B4-BE49-F238E27FC236}">
                    <a16:creationId xmlns="" xmlns:a16="http://schemas.microsoft.com/office/drawing/2014/main" id="{0254EAF8-477E-420D-8A42-C2A16D90621C}"/>
                  </a:ext>
                </a:extLst>
              </p:cNvPr>
              <p:cNvSpPr/>
              <p:nvPr/>
            </p:nvSpPr>
            <p:spPr>
              <a:xfrm>
                <a:off x="3124176" y="3950051"/>
                <a:ext cx="448333" cy="3499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Стрелка вправо 318">
                <a:extLst>
                  <a:ext uri="{FF2B5EF4-FFF2-40B4-BE49-F238E27FC236}">
                    <a16:creationId xmlns="" xmlns:a16="http://schemas.microsoft.com/office/drawing/2014/main" id="{09B38C94-7611-47EB-8B77-79B22B8108B6}"/>
                  </a:ext>
                </a:extLst>
              </p:cNvPr>
              <p:cNvSpPr/>
              <p:nvPr/>
            </p:nvSpPr>
            <p:spPr>
              <a:xfrm>
                <a:off x="3082266" y="3390835"/>
                <a:ext cx="448333" cy="3499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</p:grpSp>
      </p:grpSp>
      <p:graphicFrame>
        <p:nvGraphicFramePr>
          <p:cNvPr id="145" name="Схема 144">
            <a:extLst>
              <a:ext uri="{FF2B5EF4-FFF2-40B4-BE49-F238E27FC236}">
                <a16:creationId xmlns="" xmlns:a16="http://schemas.microsoft.com/office/drawing/2014/main" id="{C1FB1FC0-9427-468E-8F55-9345DF526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123209"/>
              </p:ext>
            </p:extLst>
          </p:nvPr>
        </p:nvGraphicFramePr>
        <p:xfrm>
          <a:off x="-325835" y="6616260"/>
          <a:ext cx="3782775" cy="2849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153" name="Схема 152">
            <a:extLst>
              <a:ext uri="{FF2B5EF4-FFF2-40B4-BE49-F238E27FC236}">
                <a16:creationId xmlns="" xmlns:a16="http://schemas.microsoft.com/office/drawing/2014/main" id="{08A973CB-A2DA-4E55-8CFB-7F4B5AC86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23061"/>
              </p:ext>
            </p:extLst>
          </p:nvPr>
        </p:nvGraphicFramePr>
        <p:xfrm>
          <a:off x="3016641" y="6484097"/>
          <a:ext cx="5895784" cy="288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154" name="Прямоугольник: скругленные углы 12">
            <a:extLst>
              <a:ext uri="{FF2B5EF4-FFF2-40B4-BE49-F238E27FC236}">
                <a16:creationId xmlns="" xmlns:a16="http://schemas.microsoft.com/office/drawing/2014/main" id="{545B5B2C-0383-48FC-96F1-020A2EAA65AD}"/>
              </a:ext>
            </a:extLst>
          </p:cNvPr>
          <p:cNvSpPr/>
          <p:nvPr/>
        </p:nvSpPr>
        <p:spPr>
          <a:xfrm rot="10800000" flipH="1" flipV="1">
            <a:off x="3066376" y="7298750"/>
            <a:ext cx="681916" cy="458271"/>
          </a:xfrm>
          <a:prstGeom prst="roundRect">
            <a:avLst>
              <a:gd name="adj" fmla="val 10000"/>
            </a:avLst>
          </a:prstGeom>
          <a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000" b="-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5" name="Подзаголовок 2"/>
          <p:cNvSpPr txBox="1">
            <a:spLocks/>
          </p:cNvSpPr>
          <p:nvPr/>
        </p:nvSpPr>
        <p:spPr>
          <a:xfrm>
            <a:off x="3879187" y="6396822"/>
            <a:ext cx="4963265" cy="492769"/>
          </a:xfrm>
          <a:prstGeom prst="rect">
            <a:avLst/>
          </a:prstGeom>
        </p:spPr>
        <p:txBody>
          <a:bodyPr vert="horz" lIns="129625" tIns="64813" rIns="129625" bIns="648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Тумандаги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экспотёр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тадбиркорлар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туман инвестиция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бўлимига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берилган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талабдан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келиб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чиқиб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етиштириш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бўйича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ҳудудларни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инобатга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олган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ҳолда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жойлаштирилади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Подзаголовок 2"/>
          <p:cNvSpPr txBox="1">
            <a:spLocks/>
          </p:cNvSpPr>
          <p:nvPr/>
        </p:nvSpPr>
        <p:spPr>
          <a:xfrm>
            <a:off x="3926247" y="7250016"/>
            <a:ext cx="4982905" cy="362565"/>
          </a:xfrm>
          <a:prstGeom prst="rect">
            <a:avLst/>
          </a:prstGeom>
        </p:spPr>
        <p:txBody>
          <a:bodyPr vert="horz" lIns="129625" tIns="64813" rIns="129625" bIns="64813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20000"/>
              </a:lnSpc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Экспортёр -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аҳоли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хонадон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таъминотчи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экспортбоп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маҳсулотни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ишлаб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чиқариш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бўйича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шартнома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тузади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7" name="Подзаголовок 2"/>
          <p:cNvSpPr txBox="1">
            <a:spLocks/>
          </p:cNvSpPr>
          <p:nvPr/>
        </p:nvSpPr>
        <p:spPr>
          <a:xfrm>
            <a:off x="3905888" y="8054850"/>
            <a:ext cx="4950476" cy="362565"/>
          </a:xfrm>
          <a:prstGeom prst="rect">
            <a:avLst/>
          </a:prstGeom>
        </p:spPr>
        <p:txBody>
          <a:bodyPr vert="horz" lIns="129625" tIns="64813" rIns="129625" bIns="64813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Таъминотчи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уруғ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минерал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ўғит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агроном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хизмати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махсус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техника)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таъминлайди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58" name="Подзаголовок 2"/>
          <p:cNvSpPr txBox="1">
            <a:spLocks/>
          </p:cNvSpPr>
          <p:nvPr/>
        </p:nvSpPr>
        <p:spPr>
          <a:xfrm>
            <a:off x="3946707" y="8707393"/>
            <a:ext cx="4923980" cy="387197"/>
          </a:xfrm>
          <a:prstGeom prst="rect">
            <a:avLst/>
          </a:prstGeom>
        </p:spPr>
        <p:txBody>
          <a:bodyPr vert="horz" lIns="129625" tIns="64813" rIns="129625" bIns="64813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Экспортёр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ишлаш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сақлаш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ички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ташқи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бозорларга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йўналтиш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вазифасини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бажаради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20000"/>
              </a:lnSpc>
            </a:pP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796</Words>
  <Application>Microsoft Office PowerPoint</Application>
  <PresentationFormat>Произвольный</PresentationFormat>
  <Paragraphs>191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САМАРҚАНД-2024 12-2.cdr</dc:title>
  <dc:creator>user</dc:creator>
  <cp:lastModifiedBy>Windows</cp:lastModifiedBy>
  <cp:revision>67</cp:revision>
  <cp:lastPrinted>2025-02-10T06:52:33Z</cp:lastPrinted>
  <dcterms:created xsi:type="dcterms:W3CDTF">2024-08-26T11:31:52Z</dcterms:created>
  <dcterms:modified xsi:type="dcterms:W3CDTF">2025-02-11T05:30:17Z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2024-08-26T00:00:00Z</vt:filetime>
  </property>
  <property fmtid="{D5CDD505-2E9C-101B-9397-08002B2CF9AE}" pid="3" name="Creator">
    <vt:lpwstr>CorelDRAW 2024</vt:lpwstr>
  </property>
  <property fmtid="{D5CDD505-2E9C-101B-9397-08002B2CF9AE}" pid="4" name="LastSaved">
    <vt:filetime>2024-08-26T00:00:00Z</vt:filetime>
  </property>
  <property fmtid="{D5CDD505-2E9C-101B-9397-08002B2CF9AE}" pid="5" name="Producer">
    <vt:lpwstr>Corel PDF Engine Version 25.0.0.230</vt:lpwstr>
  </property>
</Properties>
</file>