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5" r:id="rId3"/>
    <p:sldId id="340" r:id="rId4"/>
    <p:sldId id="336" r:id="rId5"/>
    <p:sldId id="337" r:id="rId6"/>
    <p:sldId id="345" r:id="rId7"/>
    <p:sldId id="344" r:id="rId8"/>
    <p:sldId id="338" r:id="rId9"/>
    <p:sldId id="339" r:id="rId10"/>
    <p:sldId id="343" r:id="rId11"/>
    <p:sldId id="334" r:id="rId12"/>
    <p:sldId id="346" r:id="rId1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3EE3-5D16-4E58-B39C-96C7FAC3DB9A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B382-DCD6-495F-9A8D-5D7B5209F5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D160-815C-4DC4-9860-2EE6307B8EDE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C55-1324-423A-8A10-C804A23D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B5D-9798-45D5-B4B9-EE5A1D9F047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DBCA-6098-4204-AA62-2AB2C6FFAB9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ABE6-EDBD-49C8-8D58-3EA138A83A8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9EE0-618F-4860-86A0-584BB293097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426F-ECA0-45B5-A86A-21406763850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3E80-5F4B-4723-9F83-B22628605B30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9E0C-B83D-41FA-AF91-673969EA84EE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F1F8-CF05-4197-AAF4-701521FEB6F5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50BF-386E-46FA-BC90-CD319F263395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FD35-B29E-4ED6-97ED-CA4C775AC839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C1B-2E44-409E-A34B-EB7A8F4D220B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9EDE-0BC6-4B28-9DB8-96D14CDEF53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5fV2HPxW3E" TargetMode="External"/><Relationship Id="rId2" Type="http://schemas.openxmlformats.org/officeDocument/2006/relationships/hyperlink" Target="https://youtu.be/6QPwpNuxdQ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274859" cy="838200"/>
          </a:xfrm>
        </p:spPr>
        <p:txBody>
          <a:bodyPr/>
          <a:lstStyle/>
          <a:p>
            <a:r>
              <a:rPr lang="en-US" b="1" dirty="0"/>
              <a:t>Searching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99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best-case 	: O(1) </a:t>
            </a:r>
          </a:p>
          <a:p>
            <a:r>
              <a:rPr lang="en-IN" dirty="0"/>
              <a:t>average 		: O(log n). </a:t>
            </a:r>
          </a:p>
          <a:p>
            <a:r>
              <a:rPr lang="en-IN" dirty="0"/>
              <a:t>worst-case 	: O(log 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Binary search can be applied </a:t>
            </a:r>
            <a:r>
              <a:rPr lang="en-IN" b="1" dirty="0" err="1"/>
              <a:t>iff</a:t>
            </a:r>
            <a:r>
              <a:rPr lang="en-IN" dirty="0"/>
              <a:t> items are sorted.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Binary search can only be applied to data structures which </a:t>
            </a:r>
            <a:r>
              <a:rPr lang="en-IN" u="sng" dirty="0"/>
              <a:t>allow direct access to elements. </a:t>
            </a:r>
          </a:p>
          <a:p>
            <a:pPr marL="0" indent="0" algn="just">
              <a:buNone/>
            </a:pPr>
            <a:r>
              <a:rPr lang="en-IN" dirty="0" err="1"/>
              <a:t>eg</a:t>
            </a:r>
            <a:r>
              <a:rPr lang="en-IN" dirty="0"/>
              <a:t>. we can not apply binary search to Linked List.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3290-936F-80B9-62B9-232C75B0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Understanding Linear Search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https://youtu.be/6QPwpNuxdQQ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Understanding Binary Search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https://youtu.be/H5fV2HPxW3E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702E4-7092-24A6-22BA-CABE9C8E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227A-E52D-90B5-078A-16D89699E4BE}"/>
              </a:ext>
            </a:extLst>
          </p:cNvPr>
          <p:cNvSpPr txBox="1"/>
          <p:nvPr/>
        </p:nvSpPr>
        <p:spPr>
          <a:xfrm>
            <a:off x="838200" y="753960"/>
            <a:ext cx="670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Video Lecture of the topic can be found at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68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059363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Searching is an operation which finds the location of a given element in a list.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search is said to be successful or unsuccessful depending on whether the element that is to be searched is found or not.</a:t>
            </a:r>
          </a:p>
          <a:p>
            <a:r>
              <a:rPr lang="en-US" sz="3600" dirty="0"/>
              <a:t>Search Techniques</a:t>
            </a:r>
          </a:p>
          <a:p>
            <a:pPr lvl="1"/>
            <a:r>
              <a:rPr lang="en-US" sz="3200" b="1" dirty="0"/>
              <a:t>Linear Search</a:t>
            </a:r>
          </a:p>
          <a:p>
            <a:pPr lvl="1"/>
            <a:r>
              <a:rPr lang="en-US" sz="3200" b="1" dirty="0"/>
              <a:t>Binary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590800"/>
            <a:ext cx="50369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latin typeface="AR BERKLEY" pitchFamily="2" charset="0"/>
              </a:rPr>
              <a:t>Linear Search</a:t>
            </a:r>
            <a:endParaRPr lang="en-IN" sz="6600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This is the simplest method of searching. In this method, the element to be found is </a:t>
            </a:r>
            <a:r>
              <a:rPr lang="en-US" b="1" i="1" dirty="0"/>
              <a:t>sequentially searched </a:t>
            </a:r>
            <a:r>
              <a:rPr lang="en-US" dirty="0"/>
              <a:t>in the list. This method </a:t>
            </a:r>
            <a:r>
              <a:rPr lang="en-US" u="sng" dirty="0"/>
              <a:t>can be used for a sorted or an unsorted list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 </a:t>
            </a:r>
            <a:r>
              <a:rPr lang="en-US" u="sng" dirty="0"/>
              <a:t>case of sorted list </a:t>
            </a:r>
            <a:r>
              <a:rPr lang="en-US" dirty="0"/>
              <a:t>(assuming in ascending order) searching starts from the 0</a:t>
            </a:r>
            <a:r>
              <a:rPr lang="en-US" baseline="30000" dirty="0"/>
              <a:t>th</a:t>
            </a:r>
            <a:r>
              <a:rPr lang="en-US" dirty="0"/>
              <a:t> element and continues until the element is found or an </a:t>
            </a:r>
            <a:r>
              <a:rPr lang="en-US" u="sng" dirty="0"/>
              <a:t>element whose value is greater </a:t>
            </a:r>
            <a:r>
              <a:rPr lang="en-US" dirty="0"/>
              <a:t>than the value being searched is reached.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In </a:t>
            </a:r>
            <a:r>
              <a:rPr lang="en-US" u="sng" dirty="0"/>
              <a:t>case of unsorted list </a:t>
            </a:r>
            <a:r>
              <a:rPr lang="en-US" dirty="0"/>
              <a:t>searching starts from 0</a:t>
            </a:r>
            <a:r>
              <a:rPr lang="en-US" baseline="30000" dirty="0"/>
              <a:t>th</a:t>
            </a:r>
            <a:r>
              <a:rPr lang="en-US" dirty="0"/>
              <a:t> element and continues until the element is found or </a:t>
            </a:r>
            <a:r>
              <a:rPr lang="en-US" u="sng" dirty="0"/>
              <a:t>the end of list </a:t>
            </a:r>
            <a:r>
              <a:rPr lang="en-US" dirty="0"/>
              <a:t>is reached.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856357"/>
            <a:ext cx="777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Input:</a:t>
            </a:r>
            <a:r>
              <a:rPr lang="en-US" dirty="0"/>
              <a:t> List of Array elements , search element, size of array</a:t>
            </a:r>
          </a:p>
          <a:p>
            <a:r>
              <a:rPr lang="en-US" b="1" dirty="0"/>
              <a:t>Output:</a:t>
            </a:r>
            <a:r>
              <a:rPr lang="en-US" dirty="0"/>
              <a:t> Element found or Not found</a:t>
            </a:r>
          </a:p>
          <a:p>
            <a:r>
              <a:rPr lang="en-US" b="1" dirty="0"/>
              <a:t>Method:</a:t>
            </a:r>
            <a:endParaRPr lang="en-US" dirty="0"/>
          </a:p>
          <a:p>
            <a:r>
              <a:rPr lang="en-US" dirty="0"/>
              <a:t>LINEAR_SEARCH (ARRAY,DATA, MAXSIZE)</a:t>
            </a:r>
          </a:p>
          <a:p>
            <a:r>
              <a:rPr lang="en-US" dirty="0"/>
              <a:t>Index =0</a:t>
            </a:r>
          </a:p>
          <a:p>
            <a:r>
              <a:rPr lang="en-US" dirty="0" err="1"/>
              <a:t>Found_Flag</a:t>
            </a:r>
            <a:r>
              <a:rPr lang="en-US" dirty="0"/>
              <a:t>=FALSE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WHILE Index &lt; MAXSIZE and </a:t>
            </a:r>
            <a:r>
              <a:rPr lang="en-US" dirty="0" err="1"/>
              <a:t>Found_Flag</a:t>
            </a:r>
            <a:r>
              <a:rPr lang="en-US" dirty="0"/>
              <a:t>=FALSE</a:t>
            </a:r>
          </a:p>
          <a:p>
            <a:pPr lvl="1"/>
            <a:r>
              <a:rPr lang="en-US" dirty="0"/>
              <a:t>IF  ARRAY(Index) = DATA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Found_Flag</a:t>
            </a:r>
            <a:r>
              <a:rPr lang="en-US" dirty="0"/>
              <a:t>=TRUE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       </a:t>
            </a:r>
            <a:r>
              <a:rPr lang="en-US" sz="2400" dirty="0"/>
              <a:t>Index=Index+1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END-IF</a:t>
            </a:r>
          </a:p>
          <a:p>
            <a:r>
              <a:rPr lang="en-US" dirty="0"/>
              <a:t>END-WHILE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</a:t>
            </a:r>
            <a:r>
              <a:rPr lang="en-US" dirty="0" err="1"/>
              <a:t>Found_Flag</a:t>
            </a:r>
            <a:r>
              <a:rPr lang="en-US" dirty="0"/>
              <a:t>=TRUE</a:t>
            </a:r>
          </a:p>
          <a:p>
            <a:r>
              <a:rPr lang="en-US" dirty="0"/>
              <a:t>      PRINT  "data is found"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  PRINT "data is not found"</a:t>
            </a:r>
          </a:p>
          <a:p>
            <a:r>
              <a:rPr lang="en-US" dirty="0"/>
              <a:t>ENDIF</a:t>
            </a:r>
          </a:p>
          <a:p>
            <a:r>
              <a:rPr lang="en-US" dirty="0"/>
              <a:t>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971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best-case 	: O(1) </a:t>
            </a:r>
          </a:p>
          <a:p>
            <a:r>
              <a:rPr lang="en-IN" dirty="0"/>
              <a:t>average 		: O(n). </a:t>
            </a:r>
          </a:p>
          <a:p>
            <a:r>
              <a:rPr lang="en-IN" dirty="0"/>
              <a:t>worst-case 	: O(n).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33600" y="457200"/>
            <a:ext cx="52116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600" dirty="0">
                <a:latin typeface="AR BERKLEY" pitchFamily="2" charset="0"/>
              </a:rPr>
              <a:t>Binary Search</a:t>
            </a:r>
            <a:endParaRPr lang="en-IN" sz="6600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900" dirty="0"/>
              <a:t>Binary search method is very fast and efficient. This method </a:t>
            </a:r>
            <a:r>
              <a:rPr lang="en-US" sz="2900" b="1" dirty="0">
                <a:solidFill>
                  <a:srgbClr val="FF0000"/>
                </a:solidFill>
              </a:rPr>
              <a:t>requires that the list of elements be in sorted order.</a:t>
            </a:r>
          </a:p>
          <a:p>
            <a:pPr algn="just"/>
            <a:endParaRPr lang="en-US" sz="2900" dirty="0"/>
          </a:p>
          <a:p>
            <a:pPr marL="0" indent="0" algn="just">
              <a:buNone/>
            </a:pPr>
            <a:r>
              <a:rPr lang="en-US" sz="2900" dirty="0"/>
              <a:t>In this method</a:t>
            </a:r>
          </a:p>
          <a:p>
            <a:pPr lvl="0" algn="just"/>
            <a:r>
              <a:rPr lang="en-US" sz="2900" dirty="0"/>
              <a:t>To search an element we compare it with the element present at the center of the list. If it matches then the search is successful.</a:t>
            </a:r>
          </a:p>
          <a:p>
            <a:pPr lvl="0" algn="just"/>
            <a:endParaRPr lang="en-US" sz="2900" dirty="0"/>
          </a:p>
          <a:p>
            <a:pPr lvl="0" algn="just"/>
            <a:r>
              <a:rPr lang="en-US" sz="2900" dirty="0"/>
              <a:t>Otherwise , the list is divided into two halves:</a:t>
            </a:r>
          </a:p>
          <a:p>
            <a:pPr lvl="1" algn="just"/>
            <a:r>
              <a:rPr lang="en-US" sz="2900" dirty="0"/>
              <a:t>One from 0</a:t>
            </a:r>
            <a:r>
              <a:rPr lang="en-US" sz="2900" baseline="30000" dirty="0"/>
              <a:t>th</a:t>
            </a:r>
            <a:r>
              <a:rPr lang="en-US" sz="2900" dirty="0"/>
              <a:t> element to the center element (first half)</a:t>
            </a:r>
          </a:p>
          <a:p>
            <a:pPr lvl="1" algn="just"/>
            <a:r>
              <a:rPr lang="en-US" sz="2900" dirty="0"/>
              <a:t>Another from center element to the last element (second half)</a:t>
            </a:r>
          </a:p>
          <a:p>
            <a:pPr lvl="1" algn="just"/>
            <a:endParaRPr lang="en-US" sz="2900" dirty="0"/>
          </a:p>
          <a:p>
            <a:pPr lvl="0" algn="just"/>
            <a:r>
              <a:rPr lang="en-US" sz="2900" dirty="0"/>
              <a:t>The searching will now proceed in either of the two halves depending upon whether the element is greater or smaller than the center element.</a:t>
            </a:r>
          </a:p>
          <a:p>
            <a:pPr lvl="0" algn="just"/>
            <a:endParaRPr lang="en-US" sz="2900" dirty="0"/>
          </a:p>
          <a:p>
            <a:pPr lvl="0" algn="just"/>
            <a:r>
              <a:rPr lang="en-US" sz="2900" dirty="0"/>
              <a:t>If the </a:t>
            </a:r>
            <a:r>
              <a:rPr lang="en-US" sz="2900" b="1" dirty="0"/>
              <a:t>element is smaller than the center element </a:t>
            </a:r>
            <a:r>
              <a:rPr lang="en-US" sz="2900" dirty="0"/>
              <a:t>then the </a:t>
            </a:r>
            <a:r>
              <a:rPr lang="en-US" sz="2900" u="sng" dirty="0"/>
              <a:t>searching will be done in the first half</a:t>
            </a:r>
            <a:r>
              <a:rPr lang="en-US" sz="2900" dirty="0"/>
              <a:t>, otherwise in the second half.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-559415"/>
            <a:ext cx="76962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600" dirty="0"/>
              <a:t>Input: List of Array elements , search element, size of array</a:t>
            </a:r>
          </a:p>
          <a:p>
            <a:r>
              <a:rPr lang="en-US" sz="1600" dirty="0"/>
              <a:t>Output: Element found or Not found</a:t>
            </a:r>
          </a:p>
          <a:p>
            <a:r>
              <a:rPr lang="en-US" sz="1600" dirty="0"/>
              <a:t>Method:</a:t>
            </a:r>
          </a:p>
          <a:p>
            <a:r>
              <a:rPr lang="en-US" sz="1600" dirty="0"/>
              <a:t>BINARY_SEARCH(ARRAY, DATA, MAXSIZE)</a:t>
            </a:r>
          </a:p>
          <a:p>
            <a:r>
              <a:rPr lang="en-US" sz="1600" dirty="0"/>
              <a:t>Lower = 0</a:t>
            </a:r>
          </a:p>
          <a:p>
            <a:r>
              <a:rPr lang="en-US" sz="1600" dirty="0"/>
              <a:t>Upper=MAXSIZE-1</a:t>
            </a:r>
          </a:p>
          <a:p>
            <a:r>
              <a:rPr lang="en-US" sz="1600" dirty="0" err="1"/>
              <a:t>Found_Flag</a:t>
            </a:r>
            <a:r>
              <a:rPr lang="en-US" sz="1600" dirty="0"/>
              <a:t>=FALSE</a:t>
            </a:r>
          </a:p>
          <a:p>
            <a:r>
              <a:rPr lang="en-US" sz="1600" dirty="0"/>
              <a:t>WHILE  Lower &lt;= Upper and </a:t>
            </a:r>
            <a:r>
              <a:rPr lang="en-US" sz="1600" dirty="0" err="1"/>
              <a:t>Found_Flag</a:t>
            </a:r>
            <a:r>
              <a:rPr lang="en-US" sz="1600" dirty="0"/>
              <a:t>=FALSE </a:t>
            </a:r>
          </a:p>
          <a:p>
            <a:r>
              <a:rPr lang="en-US" sz="1600" dirty="0"/>
              <a:t> 	Mid = (</a:t>
            </a:r>
            <a:r>
              <a:rPr lang="en-US" sz="1600" dirty="0" err="1"/>
              <a:t>Lower+Upper</a:t>
            </a:r>
            <a:r>
              <a:rPr lang="en-US" sz="1600" dirty="0"/>
              <a:t>)/2</a:t>
            </a:r>
          </a:p>
          <a:p>
            <a:r>
              <a:rPr lang="en-US" sz="1600" dirty="0"/>
              <a:t>	IF ARRAY[Mid] = DATA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Found_Flag</a:t>
            </a:r>
            <a:r>
              <a:rPr lang="en-US" sz="1600" dirty="0"/>
              <a:t>=TRUE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IF  DATA &lt; ARRAY[Mid]</a:t>
            </a:r>
          </a:p>
          <a:p>
            <a:r>
              <a:rPr lang="en-US" sz="1600" dirty="0"/>
              <a:t>			Upper = Mid -1</a:t>
            </a:r>
          </a:p>
          <a:p>
            <a:r>
              <a:rPr lang="en-US" sz="1600" dirty="0"/>
              <a:t>		ELSE</a:t>
            </a:r>
          </a:p>
          <a:p>
            <a:r>
              <a:rPr lang="en-US" sz="1600" dirty="0"/>
              <a:t>			Lower = Mid + 1</a:t>
            </a:r>
          </a:p>
          <a:p>
            <a:r>
              <a:rPr lang="en-US" sz="1600" dirty="0"/>
              <a:t>		END-IF</a:t>
            </a:r>
          </a:p>
          <a:p>
            <a:r>
              <a:rPr lang="en-US" sz="1600" dirty="0"/>
              <a:t>	END-IF</a:t>
            </a:r>
          </a:p>
          <a:p>
            <a:r>
              <a:rPr lang="en-US" sz="1600" dirty="0"/>
              <a:t>END-WHILE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Found_Flag</a:t>
            </a:r>
            <a:r>
              <a:rPr lang="en-US" sz="1600" dirty="0"/>
              <a:t> = TRUE</a:t>
            </a:r>
            <a:br>
              <a:rPr lang="en-US" sz="1600" dirty="0"/>
            </a:br>
            <a:r>
              <a:rPr lang="en-US" sz="1600" dirty="0"/>
              <a:t>            PRINT "data is found"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PRINT "data is not found"</a:t>
            </a:r>
          </a:p>
          <a:p>
            <a:r>
              <a:rPr lang="en-US" sz="1600" dirty="0"/>
              <a:t>        END-IF</a:t>
            </a:r>
          </a:p>
          <a:p>
            <a:r>
              <a:rPr lang="en-US" sz="16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561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671</Words>
  <Application>Microsoft Office PowerPoint</Application>
  <PresentationFormat>On-screen Show (4:3)</PresentationFormat>
  <Paragraphs>114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 BERKLEY</vt:lpstr>
      <vt:lpstr>Arial</vt:lpstr>
      <vt:lpstr>Calibri</vt:lpstr>
      <vt:lpstr>Rockwell</vt:lpstr>
      <vt:lpstr>Office Theme</vt:lpstr>
      <vt:lpstr>Searching Techniques</vt:lpstr>
      <vt:lpstr>Searching</vt:lpstr>
      <vt:lpstr>PowerPoint Presentation</vt:lpstr>
      <vt:lpstr>Linear Search</vt:lpstr>
      <vt:lpstr>Linear Search</vt:lpstr>
      <vt:lpstr>Analysis</vt:lpstr>
      <vt:lpstr>PowerPoint Presentation</vt:lpstr>
      <vt:lpstr>Binary Search</vt:lpstr>
      <vt:lpstr>Binary Search Algorithm</vt:lpstr>
      <vt:lpstr>Analysis</vt:lpstr>
      <vt:lpstr>Limitations</vt:lpstr>
      <vt:lpstr>PowerPoint Presentation</vt:lpstr>
    </vt:vector>
  </TitlesOfParts>
  <Company>IBRICT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Ms. E. Anupriya</dc:creator>
  <cp:lastModifiedBy>Ashish Seth</cp:lastModifiedBy>
  <cp:revision>59</cp:revision>
  <cp:lastPrinted>2013-10-02T11:37:47Z</cp:lastPrinted>
  <dcterms:created xsi:type="dcterms:W3CDTF">2013-09-17T07:08:14Z</dcterms:created>
  <dcterms:modified xsi:type="dcterms:W3CDTF">2023-09-10T18:23:22Z</dcterms:modified>
</cp:coreProperties>
</file>