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301" r:id="rId6"/>
    <p:sldId id="263" r:id="rId7"/>
    <p:sldId id="260" r:id="rId8"/>
    <p:sldId id="267" r:id="rId9"/>
    <p:sldId id="284" r:id="rId10"/>
    <p:sldId id="285" r:id="rId11"/>
    <p:sldId id="286" r:id="rId12"/>
    <p:sldId id="269" r:id="rId13"/>
    <p:sldId id="270" r:id="rId14"/>
    <p:sldId id="273" r:id="rId15"/>
    <p:sldId id="287" r:id="rId16"/>
    <p:sldId id="288" r:id="rId17"/>
    <p:sldId id="272" r:id="rId18"/>
    <p:sldId id="271" r:id="rId19"/>
    <p:sldId id="289" r:id="rId20"/>
    <p:sldId id="290" r:id="rId21"/>
    <p:sldId id="274" r:id="rId22"/>
    <p:sldId id="293" r:id="rId23"/>
    <p:sldId id="292" r:id="rId24"/>
    <p:sldId id="275" r:id="rId25"/>
    <p:sldId id="276" r:id="rId26"/>
    <p:sldId id="300" r:id="rId27"/>
    <p:sldId id="294" r:id="rId28"/>
    <p:sldId id="278" r:id="rId29"/>
    <p:sldId id="279" r:id="rId30"/>
    <p:sldId id="298" r:id="rId31"/>
    <p:sldId id="291" r:id="rId32"/>
    <p:sldId id="280" r:id="rId33"/>
    <p:sldId id="295" r:id="rId34"/>
    <p:sldId id="296" r:id="rId35"/>
    <p:sldId id="281" r:id="rId36"/>
    <p:sldId id="283" r:id="rId37"/>
    <p:sldId id="297" r:id="rId38"/>
    <p:sldId id="302" r:id="rId39"/>
    <p:sldId id="304" r:id="rId40"/>
    <p:sldId id="303" r:id="rId41"/>
    <p:sldId id="305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7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07DA-90E5-4C3E-8ED2-56C59270773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F071-48E6-4C70-818F-F9AE62E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stack-data-structu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YCnBtZndo8" TargetMode="External"/><Relationship Id="rId2" Type="http://schemas.openxmlformats.org/officeDocument/2006/relationships/hyperlink" Target="https://youtu.be/tV8p6DUyyb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lD1ax9U5qLE" TargetMode="External"/><Relationship Id="rId4" Type="http://schemas.openxmlformats.org/officeDocument/2006/relationships/hyperlink" Target="https://youtu.be/8gac5ZDbOQ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76852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EA664-83D7-DC46-CFAD-468CE225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80987"/>
            <a:ext cx="72866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762000"/>
            <a:ext cx="8001000" cy="5410200"/>
            <a:chOff x="4419600" y="3048000"/>
            <a:chExt cx="6783137" cy="45849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4419600" y="3048000"/>
              <a:ext cx="678313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Algorithm for PEEK operation</a:t>
              </a:r>
              <a:endParaRPr lang="en-US" sz="3600" dirty="0"/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410" y="4248329"/>
              <a:ext cx="6134743" cy="33845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2B67E2-CBFD-0D31-F6A2-CE0F5AFE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70" y="2141517"/>
            <a:ext cx="7258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6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4495800" cy="8382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 operation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85800"/>
            <a:ext cx="388619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81000" y="3124200"/>
            <a:ext cx="4038600" cy="2905125"/>
            <a:chOff x="381000" y="3124200"/>
            <a:chExt cx="4495800" cy="290512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81000" y="3124200"/>
              <a:ext cx="449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POP operation</a:t>
              </a:r>
              <a:endParaRPr lang="en-US" sz="2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111" y="3810000"/>
              <a:ext cx="3019425" cy="221932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4648200" y="2057400"/>
            <a:ext cx="4343400" cy="2685871"/>
            <a:chOff x="4419600" y="3048000"/>
            <a:chExt cx="4495800" cy="2685871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4419600" y="3048000"/>
              <a:ext cx="44958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PEEK operation</a:t>
              </a:r>
              <a:endParaRPr lang="en-US" sz="2400" dirty="0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733800"/>
              <a:ext cx="3657600" cy="20000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1D9768-ED01-6D90-AE1D-51684E6D8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338" y="2667000"/>
            <a:ext cx="3873123" cy="22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8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048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 REPRESENTATION OF STACK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609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Stack may be  created using an array. This technique of creating a stack is easy, but the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drawback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that the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array must be declared to have some fixed 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 case the stack is a very small one or its maximum size is known in advance, then the array implementation of the stack gives an efficient implementation. But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if the array size cannot be determined in advance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then the other alternative, i.e., linked representation, is used.</a:t>
            </a: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 linked stack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, every node has two parts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—one that stores data and another that stores the address of the next node.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START pointer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linked list is used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insertions and deletions are done at the node pointed by TOP.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TOP = NULL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then it indicates that the stack is empty.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768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906869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storage requirement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linked representation of the stack with n elements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O(n),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typical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time requirement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operations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O(1).</a:t>
            </a:r>
          </a:p>
        </p:txBody>
      </p:sp>
    </p:spTree>
    <p:extLst>
      <p:ext uri="{BB962C8B-B14F-4D97-AF65-F5344CB8AC3E}">
        <p14:creationId xmlns:p14="http://schemas.microsoft.com/office/powerpoint/2010/main" val="68900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599" cy="1066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PUSH operation </a:t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Stack implemented using Linked list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8300"/>
            <a:ext cx="6553200" cy="506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82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28600"/>
            <a:ext cx="7924800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POP operation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Stack implemented using Linked list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8105"/>
            <a:ext cx="7086600" cy="488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58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4343400" cy="533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PUSH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200400"/>
            <a:ext cx="40386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POP operation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66549"/>
            <a:ext cx="4800600" cy="30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5129"/>
            <a:ext cx="4267200" cy="297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06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STACKS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Parentheses checker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Conversion of an infix expression into a postfix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Evaluation of a postfix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Conversion of an infix expression into a prefix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Evaluation of a prefix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Tower of Hanoi</a:t>
            </a:r>
          </a:p>
        </p:txBody>
      </p:sp>
    </p:spTree>
    <p:extLst>
      <p:ext uri="{BB962C8B-B14F-4D97-AF65-F5344CB8AC3E}">
        <p14:creationId xmlns:p14="http://schemas.microsoft.com/office/powerpoint/2010/main" val="49339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Parentheses Checker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Stacks can be used to check the validity of parentheses in any algebraic expression.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algebraic expression is valid if for every open bracket there is a corresponding closing bracket.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expression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(A+B}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is invalid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expression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{A + (B – C)}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is valid</a:t>
            </a:r>
          </a:p>
        </p:txBody>
      </p:sp>
    </p:spTree>
    <p:extLst>
      <p:ext uri="{BB962C8B-B14F-4D97-AF65-F5344CB8AC3E}">
        <p14:creationId xmlns:p14="http://schemas.microsoft.com/office/powerpoint/2010/main" val="307742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Declare a character </a:t>
            </a:r>
            <a:r>
              <a:rPr lang="en-IN" dirty="0">
                <a:hlinkClick r:id="rId2"/>
              </a:rPr>
              <a:t>stack</a:t>
            </a:r>
            <a:r>
              <a:rPr lang="en-IN" dirty="0"/>
              <a:t> S.</a:t>
            </a:r>
          </a:p>
          <a:p>
            <a:endParaRPr lang="en-IN" dirty="0"/>
          </a:p>
          <a:p>
            <a:r>
              <a:rPr lang="en-IN" dirty="0"/>
              <a:t>Now traverse the expression string exp. </a:t>
            </a:r>
          </a:p>
          <a:p>
            <a:pPr lvl="1"/>
            <a:r>
              <a:rPr lang="en-IN" dirty="0"/>
              <a:t>If the current character is a starting bracket (</a:t>
            </a:r>
            <a:r>
              <a:rPr lang="en-IN" b="1" dirty="0"/>
              <a:t>‘(‘ or ‘{‘ or ‘[‘</a:t>
            </a:r>
            <a:r>
              <a:rPr lang="en-IN" dirty="0"/>
              <a:t>) then push it to stack.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the current character is a closing bracket (</a:t>
            </a:r>
            <a:r>
              <a:rPr lang="en-IN" b="1" dirty="0"/>
              <a:t>‘)’ or ‘}’ or ‘]’</a:t>
            </a:r>
            <a:r>
              <a:rPr lang="en-IN" dirty="0"/>
              <a:t>) then pop from stack and if the popped character is the matching starting bracket then fine else parenthesis are not balanced.</a:t>
            </a:r>
          </a:p>
          <a:p>
            <a:pPr lvl="1"/>
            <a:endParaRPr lang="en-IN" dirty="0"/>
          </a:p>
          <a:p>
            <a:r>
              <a:rPr lang="en-IN" dirty="0"/>
              <a:t>After complete traversal, if there is some starting bracket left in stack then “not balanced”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60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Understands the concepts of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Representation of stacks as data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method for implementing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of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of stacks in recursion problem</a:t>
            </a:r>
          </a:p>
        </p:txBody>
      </p:sp>
    </p:spTree>
    <p:extLst>
      <p:ext uri="{BB962C8B-B14F-4D97-AF65-F5344CB8AC3E}">
        <p14:creationId xmlns:p14="http://schemas.microsoft.com/office/powerpoint/2010/main" val="356248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534400" cy="658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18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Pseudo code:  Parenthesis Matching</a:t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valid = true                     /* assuming that the string is valid*/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s = empty stack;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while (not end of the string) {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symbol = next input string;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if (symbol = ‘(‘ || ‘[‘ || ‘{‘)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push(symbol);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if (symbol = ‘)‘ || ‘]‘ || ‘}‘)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{                                            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if (empty (s))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valid = false;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 else {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    i = pop();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if ( i ! =symbol)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valid = false;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} 	//end of  else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                             }     // end of if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		}  //end of while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if (valid)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&lt;&lt; “the string is valid”;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6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&lt;&lt;( “ the string is invalid”;</a:t>
            </a:r>
          </a:p>
          <a:p>
            <a:pPr marL="0" indent="0">
              <a:buNone/>
            </a:pP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8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Mathematical Notation Translation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105835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prefix (polish)</a:t>
            </a:r>
          </a:p>
          <a:p>
            <a:r>
              <a:rPr lang="en-IN" sz="3200" dirty="0"/>
              <a:t>postfix (reverse polish)</a:t>
            </a:r>
          </a:p>
        </p:txBody>
      </p:sp>
    </p:spTree>
    <p:extLst>
      <p:ext uri="{BB962C8B-B14F-4D97-AF65-F5344CB8AC3E}">
        <p14:creationId xmlns:p14="http://schemas.microsoft.com/office/powerpoint/2010/main" val="124954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Mathematical Notation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Infix – prefix (polish)</a:t>
            </a:r>
          </a:p>
          <a:p>
            <a:r>
              <a:rPr lang="en-IN" dirty="0"/>
              <a:t>Infix – postfix (reverse polish)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2400" dirty="0"/>
              <a:t>The fundamental property of these notations is that the order in which the operations are to perform are completely </a:t>
            </a:r>
            <a:r>
              <a:rPr lang="en-IN" sz="2400" b="1" u="sng" dirty="0"/>
              <a:t>determined by the positions of operator and operands</a:t>
            </a:r>
            <a:r>
              <a:rPr lang="en-IN" sz="2400" dirty="0"/>
              <a:t> in the expression. There is </a:t>
            </a:r>
            <a:r>
              <a:rPr lang="en-IN" sz="2400" b="1" u="sng" dirty="0"/>
              <a:t>no need to use parenthesis</a:t>
            </a:r>
            <a:r>
              <a:rPr lang="en-IN" sz="2400" dirty="0"/>
              <a:t> to define any precedence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51816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example, if we have an expression 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+ B * 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then first B * C will be done and the result will be added to A. 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(A + B) * 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will evaluate A + B first and then the result will be multiplied with C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036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4111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Conversion of an Infix Expression into a Postfix Expression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algebraic expression may contain parentheses, operands, and operators.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simplicity of the algorithm we assume only +, –, *, /, % operators.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precedence of these operators can be given as follows: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Higher priority *, /, %			Lower priority +, –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order of evaluation of these operators can be changed by making use of parentheses.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example, if we have an expression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+ B * 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then first B * C will be done and the result will be added to A.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(A + B) * 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will evaluate A + B first and then the result will be multiplied with C.</a:t>
            </a:r>
          </a:p>
        </p:txBody>
      </p:sp>
    </p:spTree>
    <p:extLst>
      <p:ext uri="{BB962C8B-B14F-4D97-AF65-F5344CB8AC3E}">
        <p14:creationId xmlns:p14="http://schemas.microsoft.com/office/powerpoint/2010/main" val="3047027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762000"/>
            <a:ext cx="8839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991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Infix Expression to a Postfix Expression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3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5105400"/>
            <a:ext cx="1600200" cy="3349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10293"/>
              </p:ext>
            </p:extLst>
          </p:nvPr>
        </p:nvGraphicFramePr>
        <p:xfrm>
          <a:off x="914400" y="743670"/>
          <a:ext cx="5943599" cy="5767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5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Mangal"/>
                        </a:rPr>
                        <a:t>CHAR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STACK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POSTFIX</a:t>
                      </a:r>
                      <a:r>
                        <a:rPr lang="en-IN" sz="1100" baseline="0" dirty="0">
                          <a:effectLst/>
                        </a:rPr>
                        <a:t> EXPRESSION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(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(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A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( -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A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(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( - (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A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A 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/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 A B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/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/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(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(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(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D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  (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%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  (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%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E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  (  *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 %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  (  *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 %   F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  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   %   F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*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  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/  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   %   F  *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( 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+  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/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   %   F  *   G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 ( - 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   %   F  *   G    /   +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 ( - </a:t>
                      </a:r>
                      <a:r>
                        <a:rPr lang="en-IN" sz="1600" baseline="0" dirty="0">
                          <a:effectLst/>
                        </a:rPr>
                        <a:t> *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   %   F  *   G    /   +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 ( - </a:t>
                      </a:r>
                      <a:r>
                        <a:rPr lang="en-IN" sz="1600" baseline="0" dirty="0">
                          <a:effectLst/>
                        </a:rPr>
                        <a:t> *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   %   F  *   G    /   +</a:t>
                      </a:r>
                      <a:r>
                        <a:rPr lang="en-IN" sz="1600" baseline="0" dirty="0">
                          <a:effectLst/>
                          <a:latin typeface="Calibri"/>
                          <a:cs typeface="Mangal"/>
                        </a:rPr>
                        <a:t>  H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5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/>
                          <a:ea typeface="Calibri"/>
                          <a:cs typeface="Mangal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</a:rPr>
                        <a:t> A B C</a:t>
                      </a:r>
                      <a:r>
                        <a:rPr lang="en-IN" sz="1600" baseline="0" dirty="0">
                          <a:effectLst/>
                          <a:latin typeface="+mn-lt"/>
                          <a:cs typeface="Mangal"/>
                        </a:rPr>
                        <a:t>  /  D  E   %   F  *   G    /   +  H  *   -</a:t>
                      </a:r>
                      <a:endParaRPr lang="en-IN" sz="1600" dirty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3886200" cy="68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7314"/>
            <a:ext cx="4648200" cy="364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590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of a Postfix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967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of a Postfix Expression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75291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8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243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6" y="732291"/>
            <a:ext cx="3733800" cy="87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5410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572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2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 stack?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108" y="838200"/>
            <a:ext cx="8278091" cy="46482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an ordered group of homogeneous items of elements.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Elements are added to and removed from the top of the stack (the most recently added items are at the top of the stack).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last element to be added is the first to be removed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LIFO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Last In, First Out).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2" name="AutoShape 2" descr="Stack Of Food Trays On White Background Stock Photo, Picture And Royalty  Free Image. Image 55368304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46" y="4376738"/>
            <a:ext cx="24098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Stack Of Plastic Trays Isolated On White Background. 3D Illustration Stock  Illustration - Illustration of lunch, fast: 16203253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23622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474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Infix to Prefix Expression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7312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914400"/>
            <a:ext cx="8839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1. Push “)” onto STACK, and add “(“ to </a:t>
            </a:r>
            <a:r>
              <a:rPr lang="en-US" dirty="0">
                <a:latin typeface="Arial Unicode MS" pitchFamily="34" charset="-128"/>
                <a:cs typeface="Arial" pitchFamily="34" charset="0"/>
              </a:rPr>
              <a:t>start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of the A.</a:t>
            </a:r>
            <a:endParaRPr lang="en-US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2. Scan A from right to left and repeat step 3 to 6 for each element of A until the STACK is empty or contain only “)”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3. If an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operand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encountered add it to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4. If a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right parenthesis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encountered push it onto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5. If an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operator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encountered then: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a. Repeatedly pop from STACK and add to B each operator (on the top of      	STACK) which has higher precedence than the operator.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b. Add operator to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6. If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left parenthesis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encountered then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a. Repeatedly pop from the STACK and add to B (each operator on top of    	stack until a </a:t>
            </a:r>
            <a:r>
              <a:rPr lang="en-US" dirty="0">
                <a:latin typeface="Arial Unicode MS" pitchFamily="34" charset="-128"/>
                <a:cs typeface="Arial" pitchFamily="34" charset="0"/>
              </a:rPr>
              <a:t>right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parenthesis is encountered)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b. Remove the left parenthesis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7. Reverse B to get prefix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form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4873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Method1-    Algorithm Infix to Prefix Expression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2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Method2- Infix Expression to a Prefix Expression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411480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4343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0EDC-8F4C-E411-65F7-3C551F518FAE}"/>
              </a:ext>
            </a:extLst>
          </p:cNvPr>
          <p:cNvSpPr txBox="1"/>
          <p:nvPr/>
        </p:nvSpPr>
        <p:spPr>
          <a:xfrm>
            <a:off x="228600" y="5516881"/>
            <a:ext cx="3474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 – </a:t>
            </a:r>
          </a:p>
          <a:p>
            <a:pPr algn="just"/>
            <a:r>
              <a:rPr lang="en-US" dirty="0"/>
              <a:t>Apply postfix approach but keep the operator rule similar to prefix case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561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5"/>
            <a:ext cx="4876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1. Push “)” onto STACK, and add “(“ to </a:t>
            </a:r>
            <a:r>
              <a:rPr lang="en-US" sz="1050" dirty="0">
                <a:latin typeface="Arial Unicode MS" pitchFamily="34" charset="-128"/>
                <a:cs typeface="Arial" pitchFamily="34" charset="0"/>
              </a:rPr>
              <a:t>start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of the A.</a:t>
            </a:r>
            <a:endParaRPr lang="en-US" sz="105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2. Scan A from right to left and repeat step 3 to 6 for each element of A until the STACK is empty or contain only “)”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3. If an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operand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encountered add it to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4. If a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right parenthesis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encountered push it onto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5. If an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operator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is encountered then: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a. Repeatedly pop from STACK and add to B each operator (on the      top of 	STACK) which has higher precedence than the operator.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050" dirty="0">
                <a:latin typeface="Arial Unicode MS" pitchFamily="34" charset="-128"/>
                <a:cs typeface="Arial" pitchFamily="34" charset="0"/>
              </a:rPr>
              <a:t>          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b. Add operator to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6. If 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left parenthesis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 encountered then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a. Repeatedly pop from the STACK and add to B (each operator on top of 	stack until a </a:t>
            </a:r>
            <a:r>
              <a:rPr lang="en-US" sz="1050" dirty="0">
                <a:latin typeface="Arial Unicode MS" pitchFamily="34" charset="-128"/>
                <a:cs typeface="Arial" pitchFamily="34" charset="0"/>
              </a:rPr>
              <a:t>right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parenthesis is encountered)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b. Remove the left parenthesis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Step 7. Reverse B to get prefix</a:t>
            </a:r>
            <a:r>
              <a:rPr kumimoji="0" 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form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51558"/>
              </p:ext>
            </p:extLst>
          </p:nvPr>
        </p:nvGraphicFramePr>
        <p:xfrm>
          <a:off x="4495800" y="422459"/>
          <a:ext cx="4824496" cy="6426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9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14 / 7 * 3 – 4 + 9 / 2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Char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Stack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Expression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1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962400" cy="410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56942"/>
              </p:ext>
            </p:extLst>
          </p:nvPr>
        </p:nvGraphicFramePr>
        <p:xfrm>
          <a:off x="4114800" y="651059"/>
          <a:ext cx="4824496" cy="6426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14 / 7 * 3 – 4 + 9 / 2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Char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Stack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Expression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33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Evaluation of a Prefix Expression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006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243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0324" y="1392179"/>
            <a:ext cx="335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43743"/>
              </p:ext>
            </p:extLst>
          </p:nvPr>
        </p:nvGraphicFramePr>
        <p:xfrm>
          <a:off x="2438401" y="132928"/>
          <a:ext cx="5181599" cy="6447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90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   - + * 2 3  / 2 4 + 4 3</a:t>
                      </a:r>
                      <a:endParaRPr lang="en-IN" sz="3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1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Char</a:t>
                      </a:r>
                      <a:endParaRPr lang="en-IN" sz="2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Stack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operation</a:t>
                      </a:r>
                      <a:endParaRPr lang="en-IN" sz="3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3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3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4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3, 4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+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7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4+3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4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7, 4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2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7, 4, 2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/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7, 0 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2/4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3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7, 0,3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2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7, 0,3, 2</a:t>
                      </a:r>
                      <a:endParaRPr lang="en-IN" sz="3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 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*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7, 0, 6</a:t>
                      </a:r>
                      <a:endParaRPr lang="en-IN" sz="3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2*3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+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7, 6</a:t>
                      </a:r>
                      <a:endParaRPr lang="en-IN" sz="3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6 +0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</a:rPr>
                        <a:t>-</a:t>
                      </a:r>
                      <a:endParaRPr lang="en-IN" sz="36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-1</a:t>
                      </a:r>
                      <a:endParaRPr lang="en-IN" sz="3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6-7</a:t>
                      </a:r>
                      <a:endParaRPr lang="en-IN" sz="36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50282"/>
              </p:ext>
            </p:extLst>
          </p:nvPr>
        </p:nvGraphicFramePr>
        <p:xfrm>
          <a:off x="2057399" y="228600"/>
          <a:ext cx="6881897" cy="6705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8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14 / 7 * 3 – 4  +</a:t>
                      </a:r>
                      <a:r>
                        <a:rPr lang="en-IN" sz="16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 9 / 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+   -   *   /   14   7 3  4  /  9  2  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Stack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Expression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5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7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4206" marR="6420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918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F9BEFE-798B-287C-789D-60D92F9A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64772"/>
              </p:ext>
            </p:extLst>
          </p:nvPr>
        </p:nvGraphicFramePr>
        <p:xfrm>
          <a:off x="384190" y="454215"/>
          <a:ext cx="7312010" cy="6632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066">
                  <a:extLst>
                    <a:ext uri="{9D8B030D-6E8A-4147-A177-3AD203B41FA5}">
                      <a16:colId xmlns:a16="http://schemas.microsoft.com/office/drawing/2014/main" val="1550848587"/>
                    </a:ext>
                  </a:extLst>
                </a:gridCol>
                <a:gridCol w="1905651">
                  <a:extLst>
                    <a:ext uri="{9D8B030D-6E8A-4147-A177-3AD203B41FA5}">
                      <a16:colId xmlns:a16="http://schemas.microsoft.com/office/drawing/2014/main" val="3962737235"/>
                    </a:ext>
                  </a:extLst>
                </a:gridCol>
                <a:gridCol w="4438293">
                  <a:extLst>
                    <a:ext uri="{9D8B030D-6E8A-4147-A177-3AD203B41FA5}">
                      <a16:colId xmlns:a16="http://schemas.microsoft.com/office/drawing/2014/main" val="2910170748"/>
                    </a:ext>
                  </a:extLst>
                </a:gridCol>
              </a:tblGrid>
              <a:tr h="858109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Example    (A * B) + (C / D) – (D + E)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          (A * B) + (C / D) – (D + E)  </a:t>
                      </a:r>
                      <a:r>
                        <a:rPr lang="en-IN" sz="2400">
                          <a:effectLst/>
                        </a:rPr>
                        <a:t>)</a:t>
                      </a:r>
                      <a:r>
                        <a:rPr lang="en-IN" sz="1400">
                          <a:effectLst/>
                        </a:rPr>
                        <a:t>    [put extra “)” at last]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21984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Stack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Expression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640779373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(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((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Push at beginning “(“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830970164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3347068636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*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508932917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B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4173426211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82618737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201974945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2057314467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851119564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/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04881742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3151233303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895808821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998126518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3574784614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991662281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218830010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3716532977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782951044"/>
                  </a:ext>
                </a:extLst>
              </a:tr>
              <a:tr h="3039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546352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A4B276-391C-0C15-FEB4-205DE7772C9C}"/>
              </a:ext>
            </a:extLst>
          </p:cNvPr>
          <p:cNvSpPr txBox="1"/>
          <p:nvPr/>
        </p:nvSpPr>
        <p:spPr>
          <a:xfrm>
            <a:off x="685800" y="76200"/>
            <a:ext cx="82296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itchFamily="18" charset="0"/>
              </a:rPr>
              <a:t>Convert the following INFIX expressions to their POSTFIX equivalents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8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F9BEFE-798B-287C-789D-60D92F9AEB6E}"/>
              </a:ext>
            </a:extLst>
          </p:cNvPr>
          <p:cNvGraphicFramePr>
            <a:graphicFrameLocks noGrp="1"/>
          </p:cNvGraphicFramePr>
          <p:nvPr/>
        </p:nvGraphicFramePr>
        <p:xfrm>
          <a:off x="384190" y="454215"/>
          <a:ext cx="7312010" cy="6479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066">
                  <a:extLst>
                    <a:ext uri="{9D8B030D-6E8A-4147-A177-3AD203B41FA5}">
                      <a16:colId xmlns:a16="http://schemas.microsoft.com/office/drawing/2014/main" val="1550848587"/>
                    </a:ext>
                  </a:extLst>
                </a:gridCol>
                <a:gridCol w="1905651">
                  <a:extLst>
                    <a:ext uri="{9D8B030D-6E8A-4147-A177-3AD203B41FA5}">
                      <a16:colId xmlns:a16="http://schemas.microsoft.com/office/drawing/2014/main" val="3962737235"/>
                    </a:ext>
                  </a:extLst>
                </a:gridCol>
                <a:gridCol w="4438293">
                  <a:extLst>
                    <a:ext uri="{9D8B030D-6E8A-4147-A177-3AD203B41FA5}">
                      <a16:colId xmlns:a16="http://schemas.microsoft.com/office/drawing/2014/main" val="2910170748"/>
                    </a:ext>
                  </a:extLst>
                </a:gridCol>
              </a:tblGrid>
              <a:tr h="471276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Example    (A * B) + (C / D) – (D + E)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          (A * B) + (C / D) – (D + E)  </a:t>
                      </a:r>
                      <a:r>
                        <a:rPr lang="en-IN" sz="2400">
                          <a:effectLst/>
                        </a:rPr>
                        <a:t>)</a:t>
                      </a:r>
                      <a:r>
                        <a:rPr lang="en-IN" sz="1400">
                          <a:effectLst/>
                        </a:rPr>
                        <a:t>    [put extra “)” at last]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21984"/>
                  </a:ext>
                </a:extLst>
              </a:tr>
              <a:tr h="2209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Stack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Expression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640779373"/>
                  </a:ext>
                </a:extLst>
              </a:tr>
              <a:tr h="2209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Push at beginning “(“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830970164"/>
                  </a:ext>
                </a:extLst>
              </a:tr>
              <a:tr h="2209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3347068636"/>
                  </a:ext>
                </a:extLst>
              </a:tr>
              <a:tr h="2209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*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((*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508932917"/>
                  </a:ext>
                </a:extLst>
              </a:tr>
              <a:tr h="2209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B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((*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4173426211"/>
                  </a:ext>
                </a:extLst>
              </a:tr>
              <a:tr h="2342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82618737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201974945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(+(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2057314467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(+(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851119564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/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(+( /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04881742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(+( /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3151233303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AB*CD/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895808821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 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AB*CD/ 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998126518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(- (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AB*CD/ 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3574784614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(- (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AB*CD/ +D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991662281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(- ( 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AB*CD/ +D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218830010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(- ( 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AB*CD/ +DE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3716532977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( 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AB*CD/ +DE+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1782951044"/>
                  </a:ext>
                </a:extLst>
              </a:tr>
              <a:tr h="2088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AB*CD/ +DE+ 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5203" marR="65203" marT="0" marB="0"/>
                </a:tc>
                <a:extLst>
                  <a:ext uri="{0D108BD9-81ED-4DB2-BD59-A6C34878D82A}">
                    <a16:rowId xmlns:a16="http://schemas.microsoft.com/office/drawing/2014/main" val="546352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A4B276-391C-0C15-FEB4-205DE7772C9C}"/>
              </a:ext>
            </a:extLst>
          </p:cNvPr>
          <p:cNvSpPr txBox="1"/>
          <p:nvPr/>
        </p:nvSpPr>
        <p:spPr>
          <a:xfrm>
            <a:off x="685800" y="76200"/>
            <a:ext cx="82296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itchFamily="18" charset="0"/>
              </a:rPr>
              <a:t>Convert the following INFIX expressions to their POSTFIX equivalents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8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381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stack in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1058541"/>
            <a:ext cx="4800600" cy="228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an example,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we are executing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6AA04-B640-C10D-1218-490A89E99BD9}"/>
              </a:ext>
            </a:extLst>
          </p:cNvPr>
          <p:cNvSpPr txBox="1"/>
          <p:nvPr/>
        </p:nvSpPr>
        <p:spPr>
          <a:xfrm>
            <a:off x="838200" y="1058541"/>
            <a:ext cx="175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main()</a:t>
            </a:r>
          </a:p>
          <a:p>
            <a:r>
              <a:rPr lang="en-US" sz="2400" b="1" dirty="0"/>
              <a:t>{ A()}</a:t>
            </a:r>
          </a:p>
          <a:p>
            <a:endParaRPr lang="en-US" sz="2400" b="1" dirty="0"/>
          </a:p>
          <a:p>
            <a:r>
              <a:rPr lang="en-US" sz="2400" b="1" dirty="0"/>
              <a:t>A()</a:t>
            </a:r>
          </a:p>
          <a:p>
            <a:r>
              <a:rPr lang="en-US" sz="2400" b="1" dirty="0"/>
              <a:t>{ B() }</a:t>
            </a:r>
          </a:p>
          <a:p>
            <a:endParaRPr lang="en-US" sz="2400" b="1" dirty="0"/>
          </a:p>
          <a:p>
            <a:r>
              <a:rPr lang="en-US" sz="2400" b="1" dirty="0"/>
              <a:t>B()</a:t>
            </a:r>
          </a:p>
          <a:p>
            <a:r>
              <a:rPr lang="en-US" sz="2400" b="1" dirty="0"/>
              <a:t>{C()}</a:t>
            </a:r>
          </a:p>
          <a:p>
            <a:endParaRPr lang="en-US" sz="2400" b="1" dirty="0"/>
          </a:p>
          <a:p>
            <a:r>
              <a:rPr lang="en-US" sz="2400" b="1" dirty="0"/>
              <a:t>C()</a:t>
            </a:r>
          </a:p>
          <a:p>
            <a:r>
              <a:rPr lang="en-US" sz="2400" b="1" dirty="0"/>
              <a:t>{D()}</a:t>
            </a:r>
          </a:p>
          <a:p>
            <a:endParaRPr lang="en-US" sz="2400" b="1" dirty="0"/>
          </a:p>
          <a:p>
            <a:r>
              <a:rPr lang="en-US" sz="2400" b="1" dirty="0"/>
              <a:t>D()</a:t>
            </a:r>
          </a:p>
          <a:p>
            <a:r>
              <a:rPr lang="en-US" sz="2400" b="1" dirty="0"/>
              <a:t>{E()}</a:t>
            </a:r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85067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CF6D3E-1785-3B58-7304-5CD255397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93637"/>
              </p:ext>
            </p:extLst>
          </p:nvPr>
        </p:nvGraphicFramePr>
        <p:xfrm>
          <a:off x="990600" y="1210875"/>
          <a:ext cx="6629400" cy="5418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692">
                  <a:extLst>
                    <a:ext uri="{9D8B030D-6E8A-4147-A177-3AD203B41FA5}">
                      <a16:colId xmlns:a16="http://schemas.microsoft.com/office/drawing/2014/main" val="3435651409"/>
                    </a:ext>
                  </a:extLst>
                </a:gridCol>
                <a:gridCol w="3219956">
                  <a:extLst>
                    <a:ext uri="{9D8B030D-6E8A-4147-A177-3AD203B41FA5}">
                      <a16:colId xmlns:a16="http://schemas.microsoft.com/office/drawing/2014/main" val="3363587405"/>
                    </a:ext>
                  </a:extLst>
                </a:gridCol>
                <a:gridCol w="2531752">
                  <a:extLst>
                    <a:ext uri="{9D8B030D-6E8A-4147-A177-3AD203B41FA5}">
                      <a16:colId xmlns:a16="http://schemas.microsoft.com/office/drawing/2014/main" val="4024450116"/>
                    </a:ext>
                  </a:extLst>
                </a:gridCol>
              </a:tblGrid>
              <a:tr h="292387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[AB*CD/ +DE+ -] </a:t>
                      </a:r>
                      <a:r>
                        <a:rPr lang="en-IN" sz="18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dirty="0">
                          <a:effectLst/>
                        </a:rPr>
                        <a:t>   2 3 * 2 4 / + 4 3 + -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37747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Stack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operation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063419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179149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952749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*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734723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390102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754297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/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42456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+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380398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316207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263177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+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052935"/>
                  </a:ext>
                </a:extLst>
              </a:tr>
              <a:tr h="411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>
                          <a:effectLst/>
                        </a:rPr>
                        <a:t>-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95997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6122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54A4C3-956F-2162-580F-1557BF81BFC6}"/>
              </a:ext>
            </a:extLst>
          </p:cNvPr>
          <p:cNvSpPr txBox="1"/>
          <p:nvPr/>
        </p:nvSpPr>
        <p:spPr>
          <a:xfrm>
            <a:off x="609600" y="76200"/>
            <a:ext cx="8305800" cy="1006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itchFamily="18" charset="0"/>
              </a:rPr>
              <a:t>Evaluate the POSTFIX expressions: </a:t>
            </a:r>
          </a:p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itchFamily="18" charset="0"/>
              </a:rPr>
              <a:t>(show step by step using STACK)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itchFamily="18" charset="0"/>
            </a:endParaRP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itchFamily="18" charset="0"/>
              </a:rPr>
              <a:t> [assume A=2, B=3, C=2, D=4, E=3]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1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CF6D3E-1785-3B58-7304-5CD255397DCE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143000"/>
          <a:ext cx="6629400" cy="5540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692">
                  <a:extLst>
                    <a:ext uri="{9D8B030D-6E8A-4147-A177-3AD203B41FA5}">
                      <a16:colId xmlns:a16="http://schemas.microsoft.com/office/drawing/2014/main" val="3435651409"/>
                    </a:ext>
                  </a:extLst>
                </a:gridCol>
                <a:gridCol w="3219956">
                  <a:extLst>
                    <a:ext uri="{9D8B030D-6E8A-4147-A177-3AD203B41FA5}">
                      <a16:colId xmlns:a16="http://schemas.microsoft.com/office/drawing/2014/main" val="3363587405"/>
                    </a:ext>
                  </a:extLst>
                </a:gridCol>
                <a:gridCol w="2531752">
                  <a:extLst>
                    <a:ext uri="{9D8B030D-6E8A-4147-A177-3AD203B41FA5}">
                      <a16:colId xmlns:a16="http://schemas.microsoft.com/office/drawing/2014/main" val="4024450116"/>
                    </a:ext>
                  </a:extLst>
                </a:gridCol>
              </a:tblGrid>
              <a:tr h="18034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[AB*CD/ +DE+ -] </a:t>
                      </a:r>
                      <a:r>
                        <a:rPr lang="en-IN" sz="2400" dirty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2400" dirty="0">
                          <a:effectLst/>
                        </a:rPr>
                        <a:t>   2 3 * 2 4 / + 4 3 + -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37747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Char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Stack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operation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063419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2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2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179149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2, 3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952749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*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2 * 3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734723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2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6, 2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39010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6, 2, 4 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754297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/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6, 0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2/4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42456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+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0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 +0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380398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4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6, 4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316207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3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6 ,4 , 3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263177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+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6, 7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4+3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052935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-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- 1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6 - 7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959973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6122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54A4C3-956F-2162-580F-1557BF81BFC6}"/>
              </a:ext>
            </a:extLst>
          </p:cNvPr>
          <p:cNvSpPr txBox="1"/>
          <p:nvPr/>
        </p:nvSpPr>
        <p:spPr>
          <a:xfrm>
            <a:off x="609600" y="76200"/>
            <a:ext cx="8305800" cy="1006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itchFamily="18" charset="0"/>
              </a:rPr>
              <a:t>Evaluate the POSTFIX expression</a:t>
            </a:r>
          </a:p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itchFamily="18" charset="0"/>
              </a:rPr>
              <a:t>(show step by step using STACK)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itchFamily="18" charset="0"/>
            </a:endParaRP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itchFamily="18" charset="0"/>
              </a:rPr>
              <a:t> [assume A=2, B=3, C=2, D=4, E=3]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5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95D3FD-D793-513A-E619-A2A4D4857AA0}"/>
              </a:ext>
            </a:extLst>
          </p:cNvPr>
          <p:cNvSpPr txBox="1"/>
          <p:nvPr/>
        </p:nvSpPr>
        <p:spPr>
          <a:xfrm>
            <a:off x="152400" y="914400"/>
            <a:ext cx="85344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STACK data Structure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https://youtu.be/YR0fmcY_kks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Implement PUSH and POP operations using Linked List And Arrays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https://youtu.be/j0f3DClkY3g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Implement Parenthesis Checker using Stack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https://youtu.be/3D-aMBNPMzM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Convert INFIX to POSTFIX expression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https://youtu.be/wBeomvxUqj0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Evaluate Postfix Expressions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https://youtu.be/tV8p6DUyybY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Convert Infix Expression to Prefix Expression- Method1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https://youtu.be/hYCnBtZndo8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covert Infix Expression to Prefix Expression using Postfix Expression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https://youtu.be/8gac5ZDbOQY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Evaluate Prefix Expression- Algorithm with Example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https://youtu.be/lD1ax9U5qLE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BF20-B88F-6754-A6E2-5E6A2A33F21D}"/>
              </a:ext>
            </a:extLst>
          </p:cNvPr>
          <p:cNvSpPr txBox="1"/>
          <p:nvPr/>
        </p:nvSpPr>
        <p:spPr>
          <a:xfrm>
            <a:off x="228600" y="304800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Video Lecture of the topic can be found at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3504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381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stack in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course of its execution,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calls another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Function B in turn calls another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calls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8915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6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28600"/>
            <a:ext cx="510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system stack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ensures a proper execution order of 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Therefore, stacks are frequently used in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situations where the order of processing is very important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especially when the processing needs to be postponed until other conditions are fulfilled.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9374"/>
            <a:ext cx="3267075" cy="625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1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 Stack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6525" y="685800"/>
            <a:ext cx="86264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push(i)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to insert the element i on the top of the stack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pop( 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to remove the top element of the stack and to return          		the removed element as a function value.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Top( 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to return the top element of stack(s)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empty()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to check whether the stack is empty or not. It returns          		true if stack is empty and returns false otherwise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48006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Stacks can be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implemented using either arrays or linked lists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algn="ctr"/>
            <a:r>
              <a:rPr lang="en-US" sz="2400" dirty="0"/>
              <a:t>Works on the principle of  </a:t>
            </a:r>
            <a:r>
              <a:rPr lang="en-US" sz="2400" b="1" dirty="0"/>
              <a:t>LIFO</a:t>
            </a:r>
          </a:p>
          <a:p>
            <a:pPr algn="ctr"/>
            <a:r>
              <a:rPr lang="en-US" sz="3600" b="1" dirty="0"/>
              <a:t>LIFO – Last In First Out </a:t>
            </a:r>
          </a:p>
        </p:txBody>
      </p:sp>
    </p:spTree>
    <p:extLst>
      <p:ext uri="{BB962C8B-B14F-4D97-AF65-F5344CB8AC3E}">
        <p14:creationId xmlns:p14="http://schemas.microsoft.com/office/powerpoint/2010/main" val="12410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457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REPRESENTATION OF STACKS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computer’s memory, stacks can be represented as a linear array.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stack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has a variable called TOP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associated with it, which is used to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store the address of the topmost element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stack.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TOP is the position where the element will be added to or deleted from.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another variable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is used to store the maximum number of elements that the stack can hold.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Underflow and Overflow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TOP = NULL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,(underflow), it indicates that the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stack is empty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TOP = MAX–1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,(overflow) then the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stack is full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61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086599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PUSH operation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447800"/>
            <a:ext cx="701039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35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2811</Words>
  <Application>Microsoft Office PowerPoint</Application>
  <PresentationFormat>On-screen Show (4:3)</PresentationFormat>
  <Paragraphs>663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Unicode MS</vt:lpstr>
      <vt:lpstr>Calibri</vt:lpstr>
      <vt:lpstr>Rockwell</vt:lpstr>
      <vt:lpstr>Times New Roman</vt:lpstr>
      <vt:lpstr>Wingdings</vt:lpstr>
      <vt:lpstr>Office Theme</vt:lpstr>
      <vt:lpstr>Stacks</vt:lpstr>
      <vt:lpstr>Objectives</vt:lpstr>
      <vt:lpstr>What is a stack?</vt:lpstr>
      <vt:lpstr>Use of stack in Computer Science</vt:lpstr>
      <vt:lpstr>Use of stack in Computer Science</vt:lpstr>
      <vt:lpstr>PowerPoint Presentation</vt:lpstr>
      <vt:lpstr>Operation on Stack</vt:lpstr>
      <vt:lpstr>ARRAY REPRESENTATION OF STACKS</vt:lpstr>
      <vt:lpstr>Algorithm for PUSH operation</vt:lpstr>
      <vt:lpstr>PowerPoint Presentation</vt:lpstr>
      <vt:lpstr>PowerPoint Presentation</vt:lpstr>
      <vt:lpstr>PUSH operation</vt:lpstr>
      <vt:lpstr>LINKED REPRESENTATION OF STACK</vt:lpstr>
      <vt:lpstr>Algorithm for PUSH operation  of Stack implemented using Linked list</vt:lpstr>
      <vt:lpstr>PowerPoint Presentation</vt:lpstr>
      <vt:lpstr>Algorithm for PUSH operation</vt:lpstr>
      <vt:lpstr>APPLICATIONS OF STACKS</vt:lpstr>
      <vt:lpstr>Parentheses Checker</vt:lpstr>
      <vt:lpstr>PowerPoint Presentation</vt:lpstr>
      <vt:lpstr>PowerPoint Presentation</vt:lpstr>
      <vt:lpstr> Pseudo code:  Parenthesis Matching </vt:lpstr>
      <vt:lpstr>PowerPoint Presentation</vt:lpstr>
      <vt:lpstr>Mathematical Notation Translation</vt:lpstr>
      <vt:lpstr>Conversion of an Infix Expression into a Postfix Expression</vt:lpstr>
      <vt:lpstr>Algorithm </vt:lpstr>
      <vt:lpstr>Example</vt:lpstr>
      <vt:lpstr>PowerPoint Presentation</vt:lpstr>
      <vt:lpstr>Evaluation of a Postfix Expression</vt:lpstr>
      <vt:lpstr>PowerPoint Presentation</vt:lpstr>
      <vt:lpstr>PowerPoint Presentation</vt:lpstr>
      <vt:lpstr>Method1-    Algorithm Infix to Prefix Expression</vt:lpstr>
      <vt:lpstr>Method2- Infix Expression to a Prefix Expression</vt:lpstr>
      <vt:lpstr>PowerPoint Presentation</vt:lpstr>
      <vt:lpstr>PowerPoint Presentation</vt:lpstr>
      <vt:lpstr>Evaluation of a Prefix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win 8.1</dc:creator>
  <cp:lastModifiedBy>Ashish Seth</cp:lastModifiedBy>
  <cp:revision>64</cp:revision>
  <dcterms:created xsi:type="dcterms:W3CDTF">2018-10-17T12:00:11Z</dcterms:created>
  <dcterms:modified xsi:type="dcterms:W3CDTF">2023-09-24T09:40:01Z</dcterms:modified>
</cp:coreProperties>
</file>