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2" r:id="rId2"/>
    <p:sldId id="256" r:id="rId3"/>
    <p:sldId id="257" r:id="rId4"/>
    <p:sldId id="261" r:id="rId5"/>
    <p:sldId id="258" r:id="rId6"/>
    <p:sldId id="278" r:id="rId7"/>
    <p:sldId id="279" r:id="rId8"/>
    <p:sldId id="280" r:id="rId9"/>
    <p:sldId id="268" r:id="rId10"/>
    <p:sldId id="265" r:id="rId11"/>
    <p:sldId id="269" r:id="rId12"/>
    <p:sldId id="270" r:id="rId13"/>
    <p:sldId id="276" r:id="rId14"/>
    <p:sldId id="271" r:id="rId15"/>
    <p:sldId id="272" r:id="rId16"/>
    <p:sldId id="273" r:id="rId17"/>
    <p:sldId id="274" r:id="rId18"/>
    <p:sldId id="275" r:id="rId19"/>
    <p:sldId id="284" r:id="rId20"/>
    <p:sldId id="283" r:id="rId21"/>
    <p:sldId id="285" r:id="rId22"/>
    <p:sldId id="262" r:id="rId23"/>
    <p:sldId id="263" r:id="rId24"/>
    <p:sldId id="288" r:id="rId25"/>
    <p:sldId id="289" r:id="rId26"/>
    <p:sldId id="286" r:id="rId27"/>
    <p:sldId id="290" r:id="rId28"/>
    <p:sldId id="291" r:id="rId29"/>
    <p:sldId id="264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3CFE6-E881-4C9D-8ECD-7FFF784587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E484F-A11F-47DA-BC49-BB950ADD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6B7B5A-E016-4CFD-8132-29EDC2AA373E}" type="slidenum">
              <a:rPr lang="en-GB"/>
              <a:pPr/>
              <a:t>14</a:t>
            </a:fld>
            <a:endParaRPr lang="en-GB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33A1ED-6CCD-4244-995F-F03F900F01F2}" type="slidenum">
              <a:rPr lang="en-GB"/>
              <a:pPr/>
              <a:t>15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4E2E8B-9404-465E-A066-973F2F663BC1}" type="slidenum">
              <a:rPr lang="en-GB"/>
              <a:pPr/>
              <a:t>16</a:t>
            </a:fld>
            <a:endParaRPr lang="en-GB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84D1E-1427-448C-8AE1-702D5437D731}" type="slidenum">
              <a:rPr lang="en-GB"/>
              <a:pPr/>
              <a:t>17</a:t>
            </a:fld>
            <a:endParaRPr lang="en-GB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CF976-65E7-4767-8D37-1B82C7D09A0E}" type="slidenum">
              <a:rPr lang="en-GB"/>
              <a:pPr/>
              <a:t>18</a:t>
            </a:fld>
            <a:endParaRPr lang="en-GB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CF976-65E7-4767-8D37-1B82C7D09A0E}" type="slidenum">
              <a:rPr lang="en-GB"/>
              <a:pPr/>
              <a:t>19</a:t>
            </a:fld>
            <a:endParaRPr lang="en-GB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84D1E-1427-448C-8AE1-702D5437D731}" type="slidenum">
              <a:rPr lang="en-GB"/>
              <a:pPr/>
              <a:t>20</a:t>
            </a:fld>
            <a:endParaRPr lang="en-GB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CF976-65E7-4767-8D37-1B82C7D09A0E}" type="slidenum">
              <a:rPr lang="en-GB"/>
              <a:pPr/>
              <a:t>21</a:t>
            </a:fld>
            <a:endParaRPr lang="en-GB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CFD8-291C-4AAE-BC6A-0E775CDBDCA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bsZemxgsXk" TargetMode="External"/><Relationship Id="rId2" Type="http://schemas.openxmlformats.org/officeDocument/2006/relationships/hyperlink" Target="https://youtu.be/T33TIYqLz6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LI3pg0aU87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5026" y="328136"/>
            <a:ext cx="4128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  <a:r>
              <a:rPr lang="en-US" sz="3200" b="1" dirty="0"/>
              <a:t>2 * 3) + (2 / 4) – (4 + 3)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1772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Find Prefix     			</a:t>
            </a:r>
            <a:r>
              <a:rPr lang="en-US" sz="3200" b="1" dirty="0"/>
              <a:t>- + * 2 3  / 2 4 + 4 3</a:t>
            </a:r>
            <a:endParaRPr lang="en-IN" sz="3200" dirty="0"/>
          </a:p>
          <a:p>
            <a:r>
              <a:rPr lang="en-IN" sz="3200" dirty="0"/>
              <a:t>Evaluate Prefix</a:t>
            </a:r>
          </a:p>
          <a:p>
            <a:endParaRPr lang="en-IN" sz="3200" dirty="0"/>
          </a:p>
          <a:p>
            <a:r>
              <a:rPr lang="en-IN" sz="3200" dirty="0"/>
              <a:t>Find Postfix    			</a:t>
            </a:r>
            <a:r>
              <a:rPr lang="en-IN" sz="3200" b="1" dirty="0"/>
              <a:t>2 3  * 2 4 / + 4 3  + - </a:t>
            </a:r>
          </a:p>
          <a:p>
            <a:r>
              <a:rPr lang="en-IN" sz="3200" dirty="0"/>
              <a:t>Evaluate Postfix</a:t>
            </a:r>
          </a:p>
        </p:txBody>
      </p:sp>
    </p:spTree>
    <p:extLst>
      <p:ext uri="{BB962C8B-B14F-4D97-AF65-F5344CB8AC3E}">
        <p14:creationId xmlns:p14="http://schemas.microsoft.com/office/powerpoint/2010/main" val="213708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Array Implementation </a:t>
            </a:r>
            <a:r>
              <a:rPr lang="en-US" dirty="0"/>
              <a:t>-</a:t>
            </a:r>
            <a:r>
              <a:rPr lang="en-US" dirty="0" err="1"/>
              <a:t>Enqueue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28989"/>
            <a:ext cx="7239000" cy="475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914400"/>
            <a:ext cx="883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When an item is inserted into the queue, it always goes at the end (rear). </a:t>
            </a:r>
          </a:p>
          <a:p>
            <a:pPr algn="ctr"/>
            <a:r>
              <a:rPr lang="en-GB" sz="2400" dirty="0"/>
              <a:t>This a </a:t>
            </a:r>
            <a:r>
              <a:rPr lang="en-GB" sz="2400" b="1" u="sng" dirty="0" err="1">
                <a:solidFill>
                  <a:srgbClr val="FF8000"/>
                </a:solidFill>
              </a:rPr>
              <a:t>enqueue</a:t>
            </a:r>
            <a:r>
              <a:rPr lang="en-GB" sz="2400" dirty="0"/>
              <a:t> operation.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11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3048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REPRESENTATION OF QUEUEs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610100" cy="331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9F818-A5C3-AE74-73C5-EEF5DB73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571500"/>
            <a:ext cx="8715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8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Dequeue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4648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62868-5BFD-3A15-E8F7-06478143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39" y="2819400"/>
            <a:ext cx="4432609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Circular Queue</a:t>
            </a:r>
            <a:br>
              <a:rPr lang="en-GB" b="1" u="sng" dirty="0"/>
            </a:br>
            <a:endParaRPr lang="en-IN" dirty="0"/>
          </a:p>
        </p:txBody>
      </p:sp>
      <p:pic>
        <p:nvPicPr>
          <p:cNvPr id="1026" name="Picture 2" descr="Advantages of circular queue over linear queue - GeeksforGeeks">
            <a:extLst>
              <a:ext uri="{FF2B5EF4-FFF2-40B4-BE49-F238E27FC236}">
                <a16:creationId xmlns:a16="http://schemas.microsoft.com/office/drawing/2014/main" id="{725C3F1F-1231-C8AB-A735-3D20A581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3222"/>
            <a:ext cx="8229600" cy="47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6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EE951EA8-CC90-4F83-BBED-60332822D415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14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4950" y="158750"/>
            <a:ext cx="853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1" u="sng"/>
              <a:t>Drawback of Linear Queue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436563"/>
            <a:ext cx="87630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 dirty="0"/>
              <a:t> Once the queue is full, even though few elements from the front are deleted and</a:t>
            </a:r>
          </a:p>
          <a:p>
            <a:pPr>
              <a:lnSpc>
                <a:spcPct val="150000"/>
              </a:lnSpc>
            </a:pPr>
            <a:r>
              <a:rPr lang="en-GB" dirty="0"/>
              <a:t>   some occupied space is relieved, it is not possible to add anymore new elements,  </a:t>
            </a:r>
          </a:p>
          <a:p>
            <a:pPr>
              <a:lnSpc>
                <a:spcPct val="150000"/>
              </a:lnSpc>
            </a:pPr>
            <a:r>
              <a:rPr lang="en-GB" dirty="0"/>
              <a:t>   as the </a:t>
            </a:r>
            <a:r>
              <a:rPr lang="en-GB" b="1" dirty="0"/>
              <a:t>rear has already reached the Queue’s rear most position</a:t>
            </a:r>
            <a:r>
              <a:rPr lang="en-GB" dirty="0"/>
              <a:t>. 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04800" y="1981200"/>
            <a:ext cx="3276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000" b="1" u="sng" dirty="0"/>
              <a:t>Circular Queue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" y="2209800"/>
            <a:ext cx="8229600" cy="56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GB" dirty="0"/>
              <a:t> This queue is not linear but circular.:</a:t>
            </a: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80431"/>
            <a:ext cx="2895600" cy="2239169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486400" y="4572000"/>
            <a:ext cx="3429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dirty="0"/>
              <a:t>Circular Queue  having </a:t>
            </a:r>
          </a:p>
          <a:p>
            <a:pPr algn="ctr">
              <a:lnSpc>
                <a:spcPct val="100000"/>
              </a:lnSpc>
            </a:pPr>
            <a:r>
              <a:rPr lang="en-GB" dirty="0"/>
              <a:t>Rear = 5 and Front = 0  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28600" y="2819400"/>
            <a:ext cx="5056188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just">
              <a:lnSpc>
                <a:spcPct val="200000"/>
              </a:lnSpc>
              <a:buFont typeface="Arial" charset="0"/>
              <a:buChar char="•"/>
            </a:pPr>
            <a:r>
              <a:rPr lang="en-GB" dirty="0"/>
              <a:t> In circular queue, once the </a:t>
            </a:r>
            <a:r>
              <a:rPr lang="en-GB" b="1" dirty="0"/>
              <a:t>Queue is full </a:t>
            </a:r>
            <a:r>
              <a:rPr lang="en-GB" dirty="0"/>
              <a:t>the</a:t>
            </a:r>
          </a:p>
          <a:p>
            <a:pPr algn="just">
              <a:lnSpc>
                <a:spcPct val="200000"/>
              </a:lnSpc>
            </a:pPr>
            <a:r>
              <a:rPr lang="en-GB" dirty="0"/>
              <a:t>  "First" index of the Queue becomes the </a:t>
            </a:r>
          </a:p>
          <a:p>
            <a:pPr algn="just">
              <a:lnSpc>
                <a:spcPct val="200000"/>
              </a:lnSpc>
            </a:pPr>
            <a:r>
              <a:rPr lang="en-GB" dirty="0"/>
              <a:t>  "Rear" most index, if and only if the "Front" element has moved forward. otherwise it will  be  a "Queue overflow" state.</a:t>
            </a:r>
          </a:p>
        </p:txBody>
      </p:sp>
    </p:spTree>
    <p:extLst>
      <p:ext uri="{BB962C8B-B14F-4D97-AF65-F5344CB8AC3E}">
        <p14:creationId xmlns:p14="http://schemas.microsoft.com/office/powerpoint/2010/main" val="959689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41638AD9-D525-406D-990D-41D38C492C99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15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6225" y="84138"/>
            <a:ext cx="8458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000" b="1" u="sng" dirty="0">
                <a:cs typeface="Arial" charset="0"/>
              </a:rPr>
              <a:t>Algorithms for Insert Operations in Circular Queue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90513" y="457200"/>
            <a:ext cx="8534400" cy="627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b="1" u="sng" dirty="0">
                <a:cs typeface="Arial" charset="0"/>
              </a:rPr>
              <a:t>For Insert Operation</a:t>
            </a:r>
          </a:p>
          <a:p>
            <a:pPr algn="just">
              <a:lnSpc>
                <a:spcPct val="150000"/>
              </a:lnSpc>
            </a:pPr>
            <a:r>
              <a:rPr lang="en-GB" u="sng" dirty="0">
                <a:cs typeface="Arial" charset="0"/>
              </a:rPr>
              <a:t>Insert-Circular-Q(</a:t>
            </a:r>
            <a:r>
              <a:rPr lang="en-GB" u="sng" dirty="0" err="1">
                <a:cs typeface="Arial" charset="0"/>
              </a:rPr>
              <a:t>CQueue</a:t>
            </a:r>
            <a:r>
              <a:rPr lang="en-GB" u="sng" dirty="0">
                <a:cs typeface="Arial" charset="0"/>
              </a:rPr>
              <a:t>, Rear, Front, N, Item)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cs typeface="Arial" charset="0"/>
              </a:rPr>
              <a:t>Here, </a:t>
            </a:r>
            <a:r>
              <a:rPr lang="en-GB" b="1" dirty="0" err="1">
                <a:cs typeface="Arial" charset="0"/>
              </a:rPr>
              <a:t>CQueue</a:t>
            </a:r>
            <a:r>
              <a:rPr lang="en-GB" dirty="0">
                <a:cs typeface="Arial" charset="0"/>
              </a:rPr>
              <a:t> is a circular queue. 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cs typeface="Arial" charset="0"/>
              </a:rPr>
              <a:t>Rear </a:t>
            </a:r>
            <a:r>
              <a:rPr lang="en-GB" dirty="0">
                <a:cs typeface="Arial" charset="0"/>
              </a:rPr>
              <a:t>represents the location in which the data element is to be inserted and 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cs typeface="Arial" charset="0"/>
              </a:rPr>
              <a:t>Front</a:t>
            </a:r>
            <a:r>
              <a:rPr lang="en-GB" dirty="0">
                <a:cs typeface="Arial" charset="0"/>
              </a:rPr>
              <a:t> represents the location from which the data element is to be removed.  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cs typeface="Arial" charset="0"/>
              </a:rPr>
              <a:t>N is the maximum size </a:t>
            </a:r>
            <a:r>
              <a:rPr lang="en-GB" dirty="0">
                <a:cs typeface="Arial" charset="0"/>
              </a:rPr>
              <a:t>of </a:t>
            </a:r>
            <a:r>
              <a:rPr lang="en-GB" dirty="0" err="1">
                <a:cs typeface="Arial" charset="0"/>
              </a:rPr>
              <a:t>CQueue</a:t>
            </a:r>
            <a:r>
              <a:rPr lang="en-GB" dirty="0">
                <a:cs typeface="Arial" charset="0"/>
              </a:rPr>
              <a:t> and 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cs typeface="Arial" charset="0"/>
              </a:rPr>
              <a:t>Item </a:t>
            </a:r>
            <a:r>
              <a:rPr lang="en-GB" dirty="0">
                <a:cs typeface="Arial" charset="0"/>
              </a:rPr>
              <a:t>is the new item to be added. </a:t>
            </a:r>
          </a:p>
          <a:p>
            <a:pPr algn="just">
              <a:lnSpc>
                <a:spcPct val="150000"/>
              </a:lnSpc>
            </a:pPr>
            <a:r>
              <a:rPr lang="en-GB" dirty="0" err="1">
                <a:cs typeface="Arial" charset="0"/>
              </a:rPr>
              <a:t>Initailly</a:t>
            </a:r>
            <a:r>
              <a:rPr lang="en-GB" dirty="0">
                <a:cs typeface="Arial" charset="0"/>
              </a:rPr>
              <a:t> Rear = -1 and Front = -1.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1.  If Front = -1 and Rear = -1 then Set Front = Rear = 0 and go to step 5.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2. Else If  Front =0 and Rear = N-1 or Front = Rear + 1 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            then Print: “Circular Queue Overflow” and Return.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3. Else If Rear = N -1  then Set Rear := 0 and go to step 5.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4.  Else Rear = Rear + 1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5. </a:t>
            </a:r>
            <a:r>
              <a:rPr lang="en-GB" dirty="0" err="1">
                <a:cs typeface="Arial" charset="0"/>
              </a:rPr>
              <a:t>CQueue</a:t>
            </a:r>
            <a:r>
              <a:rPr lang="en-GB" dirty="0">
                <a:cs typeface="Arial" charset="0"/>
              </a:rPr>
              <a:t> [Rear] := Item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6.  Return</a:t>
            </a:r>
          </a:p>
        </p:txBody>
      </p:sp>
    </p:spTree>
    <p:extLst>
      <p:ext uri="{BB962C8B-B14F-4D97-AF65-F5344CB8AC3E}">
        <p14:creationId xmlns:p14="http://schemas.microsoft.com/office/powerpoint/2010/main" val="911692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DB1ADA2D-7641-47BC-A48D-0A0810967A7A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16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7813" y="217488"/>
            <a:ext cx="8458200" cy="639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000" b="1" u="sng" dirty="0">
                <a:cs typeface="Arial" charset="0"/>
              </a:rPr>
              <a:t>For Delete Operation</a:t>
            </a:r>
          </a:p>
          <a:p>
            <a:pPr>
              <a:lnSpc>
                <a:spcPct val="150000"/>
              </a:lnSpc>
            </a:pPr>
            <a:r>
              <a:rPr lang="en-GB" u="sng" dirty="0">
                <a:cs typeface="Arial" charset="0"/>
              </a:rPr>
              <a:t>Delete-Circular-Q(</a:t>
            </a:r>
            <a:r>
              <a:rPr lang="en-GB" u="sng" dirty="0" err="1">
                <a:cs typeface="Arial" charset="0"/>
              </a:rPr>
              <a:t>CQueue</a:t>
            </a:r>
            <a:r>
              <a:rPr lang="en-GB" u="sng" dirty="0">
                <a:cs typeface="Arial" charset="0"/>
              </a:rPr>
              <a:t>, Front, Rear, Item)</a:t>
            </a:r>
          </a:p>
          <a:p>
            <a:pPr algn="just">
              <a:lnSpc>
                <a:spcPct val="150000"/>
              </a:lnSpc>
            </a:pPr>
            <a:r>
              <a:rPr lang="en-GB" b="1" dirty="0" err="1">
                <a:cs typeface="Arial" charset="0"/>
              </a:rPr>
              <a:t>CQueue</a:t>
            </a:r>
            <a:r>
              <a:rPr lang="en-GB" dirty="0">
                <a:cs typeface="Arial" charset="0"/>
              </a:rPr>
              <a:t> is the place where data are stored. 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cs typeface="Arial" charset="0"/>
              </a:rPr>
              <a:t>Rear</a:t>
            </a:r>
            <a:r>
              <a:rPr lang="en-GB" dirty="0">
                <a:cs typeface="Arial" charset="0"/>
              </a:rPr>
              <a:t> represents the location in which the data element is to be inserted and 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cs typeface="Arial" charset="0"/>
              </a:rPr>
              <a:t>Front</a:t>
            </a:r>
            <a:r>
              <a:rPr lang="en-GB" dirty="0">
                <a:cs typeface="Arial" charset="0"/>
              </a:rPr>
              <a:t> represents the location from which the data element is to be removed. Front element is assigned to </a:t>
            </a:r>
            <a:r>
              <a:rPr lang="en-GB" b="1" dirty="0">
                <a:cs typeface="Arial" charset="0"/>
              </a:rPr>
              <a:t>Item</a:t>
            </a:r>
            <a:r>
              <a:rPr lang="en-GB" dirty="0">
                <a:cs typeface="Arial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cs typeface="Arial" charset="0"/>
              </a:rPr>
              <a:t>Initially, Front = -1.</a:t>
            </a:r>
          </a:p>
          <a:p>
            <a:pPr algn="just">
              <a:lnSpc>
                <a:spcPct val="150000"/>
              </a:lnSpc>
            </a:pPr>
            <a:r>
              <a:rPr lang="en-GB" sz="800" dirty="0">
                <a:cs typeface="Arial" charset="0"/>
              </a:rPr>
              <a:t>  						</a:t>
            </a:r>
            <a:r>
              <a:rPr lang="en-GB" sz="1400" dirty="0">
                <a:cs typeface="Arial" charset="0"/>
              </a:rPr>
              <a:t>*..Delete without Insertion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If Front = -1 		then Print: “</a:t>
            </a:r>
            <a:r>
              <a:rPr lang="en-GB" dirty="0">
                <a:cs typeface="Arial" charset="0"/>
              </a:rPr>
              <a:t>Circular Queue Underflow” and Return</a:t>
            </a:r>
            <a:r>
              <a:rPr lang="en-GB" sz="1400" dirty="0">
                <a:cs typeface="Arial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Set Item := </a:t>
            </a:r>
            <a:r>
              <a:rPr lang="en-GB" dirty="0" err="1"/>
              <a:t>CQueue</a:t>
            </a:r>
            <a:r>
              <a:rPr lang="en-GB" dirty="0"/>
              <a:t> [Front]</a:t>
            </a:r>
          </a:p>
          <a:p>
            <a:pPr>
              <a:lnSpc>
                <a:spcPct val="150000"/>
              </a:lnSpc>
            </a:pPr>
            <a:r>
              <a:rPr lang="en-GB" dirty="0"/>
              <a:t>3.  If Front = N – 1	then Set Front = 0 and Return.</a:t>
            </a:r>
          </a:p>
          <a:p>
            <a:pPr>
              <a:lnSpc>
                <a:spcPct val="150000"/>
              </a:lnSpc>
            </a:pPr>
            <a:r>
              <a:rPr lang="en-GB" dirty="0"/>
              <a:t>4.  If Front = Rear 	then Set Front = Rear = -1 and Return.</a:t>
            </a:r>
          </a:p>
          <a:p>
            <a:pPr>
              <a:lnSpc>
                <a:spcPct val="150000"/>
              </a:lnSpc>
            </a:pPr>
            <a:r>
              <a:rPr lang="en-GB" dirty="0"/>
              <a:t>5.  Set Front := Front + 1 </a:t>
            </a:r>
          </a:p>
          <a:p>
            <a:pPr>
              <a:lnSpc>
                <a:spcPct val="150000"/>
              </a:lnSpc>
            </a:pPr>
            <a:r>
              <a:rPr lang="en-GB" dirty="0"/>
              <a:t>6.  Return.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737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C85DE8C4-F802-4D17-BB3C-447B4BD56422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17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952023" y="86980"/>
            <a:ext cx="336220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/>
              <a:t>Example- ENQUEUE</a:t>
            </a:r>
          </a:p>
          <a:p>
            <a:pPr algn="ctr">
              <a:lnSpc>
                <a:spcPct val="100000"/>
              </a:lnSpc>
            </a:pPr>
            <a:r>
              <a:rPr lang="en-GB" b="1" dirty="0"/>
              <a:t>Circular queue with N = 5</a:t>
            </a:r>
            <a:r>
              <a:rPr lang="en-GB" dirty="0"/>
              <a:t>.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92150" y="282575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FF0000"/>
              </a:buClr>
            </a:pPr>
            <a:r>
              <a:rPr lang="en-GB" sz="1200" dirty="0">
                <a:solidFill>
                  <a:srgbClr val="FF0000"/>
                </a:solidFill>
              </a:rPr>
              <a:t>Rear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09109"/>
            <a:ext cx="8001000" cy="5425091"/>
            <a:chOff x="354013" y="574675"/>
            <a:chExt cx="7951787" cy="5635625"/>
          </a:xfrm>
        </p:grpSpPr>
        <p:grpSp>
          <p:nvGrpSpPr>
            <p:cNvPr id="3" name="Group 2"/>
            <p:cNvGrpSpPr/>
            <p:nvPr/>
          </p:nvGrpSpPr>
          <p:grpSpPr>
            <a:xfrm>
              <a:off x="354013" y="574675"/>
              <a:ext cx="7951787" cy="5635625"/>
              <a:chOff x="354013" y="574675"/>
              <a:chExt cx="7951787" cy="5635625"/>
            </a:xfrm>
          </p:grpSpPr>
          <p:pic>
            <p:nvPicPr>
              <p:cNvPr id="1126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363" y="969963"/>
                <a:ext cx="1581150" cy="1485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366713" y="574675"/>
                <a:ext cx="3367087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1. Initially, Rear = 0, Front = 0.</a:t>
                </a:r>
              </a:p>
            </p:txBody>
          </p:sp>
          <p:sp>
            <p:nvSpPr>
              <p:cNvPr id="11271" name="Text Box 7"/>
              <p:cNvSpPr txBox="1">
                <a:spLocks noChangeArrowheads="1"/>
              </p:cNvSpPr>
              <p:nvPr/>
            </p:nvSpPr>
            <p:spPr bwMode="auto">
              <a:xfrm>
                <a:off x="354013" y="2500313"/>
                <a:ext cx="35052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2. Insert 10, Rear = 1, Front = 1.</a:t>
                </a:r>
              </a:p>
            </p:txBody>
          </p:sp>
          <p:pic>
            <p:nvPicPr>
              <p:cNvPr id="1127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263" y="2854325"/>
                <a:ext cx="1600200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381000" y="4314825"/>
                <a:ext cx="35052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/>
                  <a:t>3. Insert 50, Rear = 2, Front = 1.</a:t>
                </a:r>
              </a:p>
            </p:txBody>
          </p:sp>
          <p:pic>
            <p:nvPicPr>
              <p:cNvPr id="11274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3475" y="4724400"/>
                <a:ext cx="1609725" cy="1485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4405313" y="603251"/>
                <a:ext cx="3900487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4. Insert 20, Rear = 3, Front = 1.</a:t>
                </a:r>
              </a:p>
            </p:txBody>
          </p:sp>
          <p:pic>
            <p:nvPicPr>
              <p:cNvPr id="1127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800" y="969963"/>
                <a:ext cx="1466850" cy="151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7" name="Text Box 13"/>
              <p:cNvSpPr txBox="1">
                <a:spLocks noChangeArrowheads="1"/>
              </p:cNvSpPr>
              <p:nvPr/>
            </p:nvSpPr>
            <p:spPr bwMode="auto">
              <a:xfrm>
                <a:off x="4343400" y="2514600"/>
                <a:ext cx="36576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/>
                  <a:t>5. Insert 70, Rear = 4, Front = 1.</a:t>
                </a:r>
              </a:p>
            </p:txBody>
          </p:sp>
          <p:pic>
            <p:nvPicPr>
              <p:cNvPr id="1127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950" y="2895600"/>
                <a:ext cx="1714500" cy="151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4419600" y="4267200"/>
                <a:ext cx="3886200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6. Delete , Rear = 4, Front = 2.</a:t>
                </a:r>
              </a:p>
            </p:txBody>
          </p:sp>
          <p:pic>
            <p:nvPicPr>
              <p:cNvPr id="11280" name="Picture 1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4150" y="4606925"/>
                <a:ext cx="1676400" cy="1533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2438400" y="47244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6705600" y="1814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5430838" y="4100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5486400" y="58959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685800" y="30130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838200" y="46767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4841875" y="9763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53000" y="28813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6629400" y="465455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59158E-C9FD-A840-F3E7-9B0EB105FBE5}"/>
              </a:ext>
            </a:extLst>
          </p:cNvPr>
          <p:cNvSpPr txBox="1"/>
          <p:nvPr/>
        </p:nvSpPr>
        <p:spPr>
          <a:xfrm>
            <a:off x="3300253" y="776591"/>
            <a:ext cx="29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(Assume Index starts with 1)</a:t>
            </a:r>
          </a:p>
        </p:txBody>
      </p:sp>
    </p:spTree>
    <p:extLst>
      <p:ext uri="{BB962C8B-B14F-4D97-AF65-F5344CB8AC3E}">
        <p14:creationId xmlns:p14="http://schemas.microsoft.com/office/powerpoint/2010/main" val="3274911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1BF027F7-64E6-4AB5-901A-D6DC2077AD4C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18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1219200"/>
            <a:ext cx="8763000" cy="5593013"/>
            <a:chOff x="304800" y="381000"/>
            <a:chExt cx="8534400" cy="5915025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304800" y="381000"/>
              <a:ext cx="3733800" cy="43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7. Insert 100, Rear = 5, Front = 2.</a:t>
              </a:r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768350"/>
              <a:ext cx="167640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4800" y="2251075"/>
              <a:ext cx="3733800" cy="43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8. Insert 40, Rear = 1, Front = 2.</a:t>
              </a:r>
            </a:p>
          </p:txBody>
        </p:sp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87638"/>
              <a:ext cx="1600200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25438" y="4164014"/>
              <a:ext cx="4981575" cy="764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9. Insert 140, Rear = 1, Front = 2.</a:t>
              </a:r>
            </a:p>
            <a:p>
              <a:pPr>
                <a:lnSpc>
                  <a:spcPct val="100000"/>
                </a:lnSpc>
              </a:pPr>
              <a:r>
                <a:rPr lang="en-GB" dirty="0"/>
                <a:t>    As Front = Rear + 1, so Queue overflow.</a:t>
              </a:r>
            </a:p>
          </p:txBody>
        </p:sp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800600"/>
              <a:ext cx="1600200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648200" y="381000"/>
              <a:ext cx="3962400" cy="392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10. Delete, Rear = 1, Front = 3.</a:t>
              </a:r>
            </a:p>
          </p:txBody>
        </p:sp>
        <p:pic>
          <p:nvPicPr>
            <p:cNvPr id="1229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706438"/>
              <a:ext cx="167640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2084388" y="838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527050" y="1814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209800" y="2743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33400" y="2743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679450" y="48291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5334000" y="7620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2236788" y="49053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7086600" y="14763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962400" cy="392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11. Delete, Rear = 1, Front = 4.</a:t>
              </a:r>
            </a:p>
          </p:txBody>
        </p:sp>
        <p:pic>
          <p:nvPicPr>
            <p:cNvPr id="12309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590800"/>
              <a:ext cx="1695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4800600" y="4114800"/>
              <a:ext cx="4038600" cy="392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12. Delete, Rear = 1, Front = 5.</a:t>
              </a:r>
            </a:p>
          </p:txBody>
        </p:sp>
        <p:pic>
          <p:nvPicPr>
            <p:cNvPr id="12311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419600"/>
              <a:ext cx="175260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5348288" y="25638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5445125" y="445452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5791200" y="38592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5395913" y="5410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</p:grp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449283" y="93203"/>
            <a:ext cx="336220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/>
              <a:t>ENQUEUE/DEQUEUE</a:t>
            </a:r>
          </a:p>
          <a:p>
            <a:pPr algn="ctr">
              <a:lnSpc>
                <a:spcPct val="100000"/>
              </a:lnSpc>
            </a:pPr>
            <a:r>
              <a:rPr lang="en-GB" b="1" dirty="0"/>
              <a:t>Circular queue with N = 5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983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1BF027F7-64E6-4AB5-901A-D6DC2077AD4C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19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10264" y="879808"/>
            <a:ext cx="38338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7. Insert 100.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710264" y="1457287"/>
            <a:ext cx="38338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8. Insert 40.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524327" y="1942288"/>
            <a:ext cx="511501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  9. Insert 140.</a:t>
            </a:r>
          </a:p>
          <a:p>
            <a:pPr>
              <a:lnSpc>
                <a:spcPct val="100000"/>
              </a:lnSpc>
            </a:pPr>
            <a:r>
              <a:rPr lang="en-GB" dirty="0"/>
              <a:t>    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608871" y="2486112"/>
            <a:ext cx="40685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10. Delete front, 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4608871" y="3161998"/>
            <a:ext cx="40685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11. Delete front.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4608871" y="3885000"/>
            <a:ext cx="41467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12. Delete front.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4977" y="4527738"/>
            <a:ext cx="4540496" cy="227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b="1" i="1" dirty="0">
                <a:cs typeface="Arial" charset="0"/>
              </a:rPr>
              <a:t>DEQUEUE</a:t>
            </a:r>
          </a:p>
          <a:p>
            <a:pPr algn="just">
              <a:lnSpc>
                <a:spcPct val="150000"/>
              </a:lnSpc>
            </a:pPr>
            <a:r>
              <a:rPr lang="en-GB" sz="1200" dirty="0">
                <a:cs typeface="Arial" charset="0"/>
              </a:rPr>
              <a:t>Initially, Front = -1.</a:t>
            </a:r>
            <a:endParaRPr lang="en-GB" sz="1050" dirty="0">
              <a:cs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 dirty="0"/>
              <a:t>If Front = -1 then Print: “</a:t>
            </a:r>
            <a:r>
              <a:rPr lang="en-GB" sz="1200" dirty="0">
                <a:cs typeface="Arial" charset="0"/>
              </a:rPr>
              <a:t>Circular Queue Underflow” and Return</a:t>
            </a:r>
            <a:r>
              <a:rPr lang="en-GB" sz="1050" dirty="0">
                <a:cs typeface="Arial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 dirty="0"/>
              <a:t>Set Item := </a:t>
            </a:r>
            <a:r>
              <a:rPr lang="en-GB" sz="1200" dirty="0" err="1"/>
              <a:t>CQueue</a:t>
            </a:r>
            <a:r>
              <a:rPr lang="en-GB" sz="1200" dirty="0"/>
              <a:t> [Front]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3.  If Front = N – 1 	then Set Front = 0 and Return.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4.  If Front = Rear 	then Set Front = Rear = -1 and Return.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5.  Set Front := Front + 1 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6.  Return.</a:t>
            </a:r>
            <a:endParaRPr lang="en-IN" sz="1200" dirty="0"/>
          </a:p>
        </p:txBody>
      </p:sp>
      <p:sp>
        <p:nvSpPr>
          <p:cNvPr id="40" name="Rectangle 39"/>
          <p:cNvSpPr/>
          <p:nvPr/>
        </p:nvSpPr>
        <p:spPr>
          <a:xfrm>
            <a:off x="5094228" y="4325928"/>
            <a:ext cx="3975209" cy="255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b="1" i="1" dirty="0">
                <a:cs typeface="Arial" charset="0"/>
              </a:rPr>
              <a:t>ENQUEUE</a:t>
            </a:r>
          </a:p>
          <a:p>
            <a:pPr algn="just">
              <a:lnSpc>
                <a:spcPct val="150000"/>
              </a:lnSpc>
            </a:pPr>
            <a:r>
              <a:rPr lang="en-GB" sz="1200" dirty="0" err="1">
                <a:cs typeface="Arial" charset="0"/>
              </a:rPr>
              <a:t>Initailly</a:t>
            </a:r>
            <a:r>
              <a:rPr lang="en-GB" sz="1200" dirty="0">
                <a:cs typeface="Arial" charset="0"/>
              </a:rPr>
              <a:t> Rear = -1 and Front = -1.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cs typeface="Arial" charset="0"/>
              </a:rPr>
              <a:t>1.  If Front = -1 and Rear = -1 then Set Front :=0 and go to step 4.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cs typeface="Arial" charset="0"/>
              </a:rPr>
              <a:t>2.  If  Front =0 and Rear = N-1 or Front = Rear + 1 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cs typeface="Arial" charset="0"/>
              </a:rPr>
              <a:t>            then Print: “Circular Queue Overflow” and Return.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cs typeface="Arial" charset="0"/>
              </a:rPr>
              <a:t>3.  If Rear = N -1  then Set Rear := 0 and go to step 4.</a:t>
            </a:r>
          </a:p>
          <a:p>
            <a:pPr marL="228600" indent="-228600">
              <a:lnSpc>
                <a:spcPct val="150000"/>
              </a:lnSpc>
              <a:buFontTx/>
              <a:buAutoNum type="arabicPeriod" startAt="4"/>
            </a:pPr>
            <a:r>
              <a:rPr lang="en-GB" sz="1200" dirty="0">
                <a:cs typeface="Arial" charset="0"/>
              </a:rPr>
              <a:t>Set Rear:=Rear + 1 and </a:t>
            </a:r>
            <a:r>
              <a:rPr lang="en-GB" sz="1200" dirty="0" err="1">
                <a:cs typeface="Arial" charset="0"/>
              </a:rPr>
              <a:t>CQueue</a:t>
            </a:r>
            <a:r>
              <a:rPr lang="en-GB" sz="1200" dirty="0">
                <a:cs typeface="Arial" charset="0"/>
              </a:rPr>
              <a:t> [Rear] := Item.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cs typeface="Arial" charset="0"/>
              </a:rPr>
              <a:t> 5.  Return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219232" y="1378265"/>
            <a:ext cx="338792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1. Initially empty Queue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19232" y="1956025"/>
            <a:ext cx="35268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2. Insert 10, 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263675" y="2442062"/>
            <a:ext cx="35268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3. Insert 50, 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54614" y="2948415"/>
            <a:ext cx="392462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4. Insert 20, 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254614" y="3535840"/>
            <a:ext cx="368023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5. Insert 70, 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280748" y="3989593"/>
            <a:ext cx="39102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6. Delete front,.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590167" y="125201"/>
            <a:ext cx="403398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/>
              <a:t>Example- ENQUEUE / DEQUEUE</a:t>
            </a:r>
          </a:p>
          <a:p>
            <a:pPr algn="ctr">
              <a:lnSpc>
                <a:spcPct val="100000"/>
              </a:lnSpc>
            </a:pPr>
            <a:r>
              <a:rPr lang="en-GB" b="1" dirty="0"/>
              <a:t>Circular queue with N = 5</a:t>
            </a:r>
            <a:r>
              <a:rPr lang="en-GB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3686" y="874615"/>
            <a:ext cx="29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 Index starts with 0)</a:t>
            </a:r>
          </a:p>
        </p:txBody>
      </p:sp>
    </p:spTree>
    <p:extLst>
      <p:ext uri="{BB962C8B-B14F-4D97-AF65-F5344CB8AC3E}">
        <p14:creationId xmlns:p14="http://schemas.microsoft.com/office/powerpoint/2010/main" val="3154616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86017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C85DE8C4-F802-4D17-BB3C-447B4BD56422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20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971800" y="221226"/>
            <a:ext cx="403398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/>
              <a:t>Example- ENQUEUE / DEQUEUE</a:t>
            </a:r>
          </a:p>
          <a:p>
            <a:pPr algn="ctr">
              <a:lnSpc>
                <a:spcPct val="100000"/>
              </a:lnSpc>
            </a:pPr>
            <a:r>
              <a:rPr lang="en-GB" b="1" dirty="0"/>
              <a:t>Circular queue with N = 5</a:t>
            </a:r>
            <a:r>
              <a:rPr lang="en-GB" dirty="0"/>
              <a:t>.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92150" y="282575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FF0000"/>
              </a:buClr>
            </a:pPr>
            <a:r>
              <a:rPr lang="en-GB" sz="1200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2570" y="948574"/>
            <a:ext cx="29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(Index starts with 0)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38664" y="1632040"/>
            <a:ext cx="3387926" cy="34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1. Initially, Rear = -1, Front =-1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38664" y="2209800"/>
            <a:ext cx="3526893" cy="34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2. Insert 10, Rear = 0, Front = 0.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283107" y="2695837"/>
            <a:ext cx="3526893" cy="34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3. Insert 50, Rear = 1, Front = 0.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274046" y="3202190"/>
            <a:ext cx="3924627" cy="34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4. Insert 20, Rear = 2, Front = 0.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274046" y="3789615"/>
            <a:ext cx="3680237" cy="34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5. Insert 70, Rear = 3, Front = 0.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04800" y="4373374"/>
            <a:ext cx="3910252" cy="34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6. Delete front, Rear = 3, Front =1.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19453" y="4986356"/>
            <a:ext cx="38338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7. Insert 100, Rear = 4, Front = 1.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451555" y="2173291"/>
            <a:ext cx="38338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8. Insert 40, Rear = 0, Front = 1.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486190" y="2704288"/>
            <a:ext cx="458161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9. Insert 140, Rear = 0, Front = 1.</a:t>
            </a:r>
          </a:p>
          <a:p>
            <a:pPr>
              <a:lnSpc>
                <a:spcPct val="100000"/>
              </a:lnSpc>
            </a:pPr>
            <a:r>
              <a:rPr lang="en-GB" dirty="0"/>
              <a:t>    As Front = Rear + 1, so Queue overflow.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4495800" y="3657600"/>
            <a:ext cx="40685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10. Delete front, Rear = 0, Front = 2.</a:t>
            </a: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4572000" y="4201532"/>
            <a:ext cx="40685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11. Delete front, Rear = 0, Front = 3.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4648200" y="4800600"/>
            <a:ext cx="41467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12. Delete front, Rear = 0, Front = 4.</a:t>
            </a:r>
          </a:p>
        </p:txBody>
      </p:sp>
    </p:spTree>
    <p:extLst>
      <p:ext uri="{BB962C8B-B14F-4D97-AF65-F5344CB8AC3E}">
        <p14:creationId xmlns:p14="http://schemas.microsoft.com/office/powerpoint/2010/main" val="898589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1BF027F7-64E6-4AB5-901A-D6DC2077AD4C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21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10264" y="879808"/>
            <a:ext cx="38338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7. Insert 100, 320, 400.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710264" y="1457287"/>
            <a:ext cx="38338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8. Delete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524327" y="1942288"/>
            <a:ext cx="511501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  9. Insert 140.</a:t>
            </a:r>
          </a:p>
          <a:p>
            <a:pPr>
              <a:lnSpc>
                <a:spcPct val="100000"/>
              </a:lnSpc>
            </a:pPr>
            <a:r>
              <a:rPr lang="en-GB" dirty="0"/>
              <a:t>    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608871" y="2486112"/>
            <a:ext cx="40685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10. Delete , 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4608871" y="3161998"/>
            <a:ext cx="40685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11. Delete 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4608871" y="3885000"/>
            <a:ext cx="41467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12. Insert 34 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219232" y="1378265"/>
            <a:ext cx="338792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1. Initially empty Queue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19232" y="1956025"/>
            <a:ext cx="352689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2. Insert 100, 120, 130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263675" y="2442062"/>
            <a:ext cx="35268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3. Insert 150, 200 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54614" y="2948415"/>
            <a:ext cx="392462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4. Delete, Delete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254614" y="3535840"/>
            <a:ext cx="368023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5. Insert 70, 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280748" y="3989593"/>
            <a:ext cx="39102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6. Delete, Delete .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590167" y="125201"/>
            <a:ext cx="403398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/>
              <a:t>Example- ENQUEUE / DEQUEUE</a:t>
            </a:r>
          </a:p>
          <a:p>
            <a:pPr algn="ctr">
              <a:lnSpc>
                <a:spcPct val="100000"/>
              </a:lnSpc>
            </a:pPr>
            <a:r>
              <a:rPr lang="en-GB" b="1" dirty="0"/>
              <a:t>Circular queue with N = 4</a:t>
            </a:r>
            <a:r>
              <a:rPr lang="en-GB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3686" y="874615"/>
            <a:ext cx="29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 Index starts with 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37C7D-121B-C76E-AFF8-274517F02920}"/>
              </a:ext>
            </a:extLst>
          </p:cNvPr>
          <p:cNvSpPr txBox="1"/>
          <p:nvPr/>
        </p:nvSpPr>
        <p:spPr>
          <a:xfrm>
            <a:off x="480261" y="4988277"/>
            <a:ext cx="713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Find the value of Front and Rear after performing all operations  </a:t>
            </a:r>
          </a:p>
          <a:p>
            <a:pPr marL="342900" indent="-342900">
              <a:buAutoNum type="arabicPeriod"/>
            </a:pPr>
            <a:r>
              <a:rPr lang="en-IN" dirty="0"/>
              <a:t>How many Overflows are identified and for which values?</a:t>
            </a:r>
          </a:p>
          <a:p>
            <a:pPr marL="342900" indent="-342900">
              <a:buAutoNum type="arabicPeriod"/>
            </a:pPr>
            <a:r>
              <a:rPr lang="en-IN" dirty="0"/>
              <a:t>How many times underflow encountered ?</a:t>
            </a:r>
          </a:p>
        </p:txBody>
      </p:sp>
    </p:spTree>
    <p:extLst>
      <p:ext uri="{BB962C8B-B14F-4D97-AF65-F5344CB8AC3E}">
        <p14:creationId xmlns:p14="http://schemas.microsoft.com/office/powerpoint/2010/main" val="2349665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955"/>
            <a:ext cx="88392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Double Ended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Double ended queues, called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deques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short, are a generalized form of the queue. It is exactly like a queue except that elements can be added to or removed from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no element can be added and deleted from the middle.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two pointers are maintained, LEFT and RIGHT, which point to either end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elements in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extend from the LEFT end to the RIGHT end and since it is circular,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[N–1] is followed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[0].</a:t>
            </a:r>
          </a:p>
        </p:txBody>
      </p:sp>
    </p:spTree>
    <p:extLst>
      <p:ext uri="{BB962C8B-B14F-4D97-AF65-F5344CB8AC3E}">
        <p14:creationId xmlns:p14="http://schemas.microsoft.com/office/powerpoint/2010/main" val="150146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two variants of a double-ended queue. They include 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Input restricted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this, insertions can be done only at one of the ends, while deletions can be done from both ends.</a:t>
            </a:r>
          </a:p>
          <a:p>
            <a:pPr algn="just"/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Output restricted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deletions can be done only at one of the ends, while  insertions can be done on both ends.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05300"/>
            <a:ext cx="77724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46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EF67-B75C-A09B-8C59-0B136C47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i="1" u="sng" dirty="0"/>
              <a:t>Deque working</a:t>
            </a:r>
          </a:p>
          <a:p>
            <a:pPr marL="0" indent="0" algn="just">
              <a:buNone/>
            </a:pPr>
            <a:r>
              <a:rPr lang="en-IN" sz="2600" dirty="0"/>
              <a:t>Deque reflects Stack and Queue both </a:t>
            </a:r>
          </a:p>
          <a:p>
            <a:pPr marL="0" indent="0" algn="just">
              <a:buNone/>
            </a:pPr>
            <a:r>
              <a:rPr lang="en-IN" sz="2600" dirty="0"/>
              <a:t>(i.e. perform LIFO and FIFO execution)</a:t>
            </a:r>
          </a:p>
          <a:p>
            <a:pPr marL="0" indent="0" algn="just">
              <a:buNone/>
            </a:pPr>
            <a:endParaRPr lang="en-IN" sz="2600" dirty="0"/>
          </a:p>
          <a:p>
            <a:pPr marL="0" indent="0" algn="just">
              <a:buNone/>
            </a:pPr>
            <a:r>
              <a:rPr lang="en-IN" sz="2600" dirty="0"/>
              <a:t>In default operation of queue it works on FIFO principle</a:t>
            </a:r>
          </a:p>
          <a:p>
            <a:pPr marL="0" indent="0" algn="just">
              <a:buNone/>
            </a:pPr>
            <a:r>
              <a:rPr lang="en-IN" sz="2600" dirty="0"/>
              <a:t>(i.e. operation that performs insertions at end(rear) and deletion from start(front))</a:t>
            </a:r>
          </a:p>
          <a:p>
            <a:pPr marL="0" indent="0" algn="just">
              <a:buNone/>
            </a:pPr>
            <a:endParaRPr lang="en-IN" sz="2600" dirty="0"/>
          </a:p>
          <a:p>
            <a:pPr marL="0" indent="0" algn="just">
              <a:buNone/>
            </a:pPr>
            <a:r>
              <a:rPr lang="en-IN" sz="2600" dirty="0"/>
              <a:t>In reverse case it works on LIFO principle </a:t>
            </a:r>
          </a:p>
          <a:p>
            <a:pPr marL="0" indent="0" algn="just">
              <a:buNone/>
            </a:pPr>
            <a:r>
              <a:rPr lang="en-IN" sz="2600" dirty="0"/>
              <a:t>(i.e. operation that performs insertions at start(front) and deletion from end(rear))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3388EB-95C5-BF58-285D-1254ADD9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92099"/>
              </p:ext>
            </p:extLst>
          </p:nvPr>
        </p:nvGraphicFramePr>
        <p:xfrm>
          <a:off x="1524000" y="5181600"/>
          <a:ext cx="6096000" cy="3708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0154993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77231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670307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895345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897737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49911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080773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009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1037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E21373-7F2C-55E6-8E4F-0E1C69F76054}"/>
              </a:ext>
            </a:extLst>
          </p:cNvPr>
          <p:cNvCxnSpPr/>
          <p:nvPr/>
        </p:nvCxnSpPr>
        <p:spPr>
          <a:xfrm>
            <a:off x="762000" y="60198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91C843-E884-770C-F8B1-60CC83B7E01A}"/>
              </a:ext>
            </a:extLst>
          </p:cNvPr>
          <p:cNvCxnSpPr/>
          <p:nvPr/>
        </p:nvCxnSpPr>
        <p:spPr>
          <a:xfrm>
            <a:off x="6400800" y="64008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C8271F-B237-404D-BCF0-E5FED0820B5F}"/>
              </a:ext>
            </a:extLst>
          </p:cNvPr>
          <p:cNvCxnSpPr>
            <a:cxnSpLocks/>
          </p:cNvCxnSpPr>
          <p:nvPr/>
        </p:nvCxnSpPr>
        <p:spPr>
          <a:xfrm flipH="1">
            <a:off x="762000" y="640080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D556D-5003-1D20-DCED-D9D3A036395C}"/>
              </a:ext>
            </a:extLst>
          </p:cNvPr>
          <p:cNvCxnSpPr>
            <a:cxnSpLocks/>
          </p:cNvCxnSpPr>
          <p:nvPr/>
        </p:nvCxnSpPr>
        <p:spPr>
          <a:xfrm flipH="1">
            <a:off x="6477000" y="6059751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2B1BE6-7A6B-59E3-3ADF-7FB70E8EF23F}"/>
              </a:ext>
            </a:extLst>
          </p:cNvPr>
          <p:cNvSpPr txBox="1"/>
          <p:nvPr/>
        </p:nvSpPr>
        <p:spPr>
          <a:xfrm flipH="1">
            <a:off x="1063235" y="5725161"/>
            <a:ext cx="198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Enqueue (stack)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1C664-E555-DA32-D210-7FDB7F262A63}"/>
              </a:ext>
            </a:extLst>
          </p:cNvPr>
          <p:cNvSpPr txBox="1"/>
          <p:nvPr/>
        </p:nvSpPr>
        <p:spPr>
          <a:xfrm flipH="1">
            <a:off x="6471840" y="6061323"/>
            <a:ext cx="21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dequeue  (stack)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FDBD-8A46-CF94-70D8-796BE5BA5541}"/>
              </a:ext>
            </a:extLst>
          </p:cNvPr>
          <p:cNvSpPr txBox="1"/>
          <p:nvPr/>
        </p:nvSpPr>
        <p:spPr>
          <a:xfrm flipH="1">
            <a:off x="6400800" y="5696283"/>
            <a:ext cx="19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Enqueue (queue)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D96B0-26C9-AAAF-E7B2-6DA49BE760C7}"/>
              </a:ext>
            </a:extLst>
          </p:cNvPr>
          <p:cNvSpPr txBox="1"/>
          <p:nvPr/>
        </p:nvSpPr>
        <p:spPr>
          <a:xfrm flipH="1">
            <a:off x="990600" y="6104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dequeue(queue)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83AD3-CB79-E984-7DB6-96800DC36364}"/>
              </a:ext>
            </a:extLst>
          </p:cNvPr>
          <p:cNvSpPr txBox="1"/>
          <p:nvPr/>
        </p:nvSpPr>
        <p:spPr>
          <a:xfrm flipH="1">
            <a:off x="1449395" y="4862184"/>
            <a:ext cx="8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499B50-F2C2-6D2F-8E39-F6649B5810D4}"/>
              </a:ext>
            </a:extLst>
          </p:cNvPr>
          <p:cNvSpPr txBox="1"/>
          <p:nvPr/>
        </p:nvSpPr>
        <p:spPr>
          <a:xfrm flipH="1">
            <a:off x="6864023" y="4913197"/>
            <a:ext cx="8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8214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38E7-5E35-1B47-C75F-BF313AF7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6705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Working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u="sng" dirty="0"/>
              <a:t>Operation from the end</a:t>
            </a:r>
          </a:p>
          <a:p>
            <a:pPr marL="0" indent="0">
              <a:buNone/>
            </a:pPr>
            <a:r>
              <a:rPr lang="en-IN" dirty="0"/>
              <a:t>Enqueue =&gt; R = R +1 	if R = N-1 	=&gt; R= 0</a:t>
            </a:r>
          </a:p>
          <a:p>
            <a:pPr marL="0" indent="0">
              <a:buNone/>
            </a:pPr>
            <a:r>
              <a:rPr lang="en-IN" dirty="0"/>
              <a:t>Dequeue =&gt; R = R -1 	if R = 0 	=&gt; R= N-1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u="sng" dirty="0"/>
              <a:t>Operation from the Start</a:t>
            </a:r>
          </a:p>
          <a:p>
            <a:pPr marL="0" indent="0">
              <a:buNone/>
            </a:pPr>
            <a:r>
              <a:rPr lang="en-IN" dirty="0"/>
              <a:t>Enqueue =&gt; F = F – 1	if F = 0 	=&gt; F = N-1</a:t>
            </a:r>
          </a:p>
          <a:p>
            <a:pPr marL="0" indent="0">
              <a:buNone/>
            </a:pPr>
            <a:r>
              <a:rPr lang="en-IN" dirty="0"/>
              <a:t>Dequeue =&gt; F = F + 1 	if F = N-1 	=&gt; F = 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Initially set   F = R = -1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If F = R = -1  </a:t>
            </a:r>
            <a:r>
              <a:rPr lang="en-IN" i="1" dirty="0"/>
              <a:t>(represent empty queue)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For enqueue   F = R = 0 </a:t>
            </a:r>
          </a:p>
          <a:p>
            <a:pPr marL="0" indent="0">
              <a:buNone/>
            </a:pPr>
            <a:r>
              <a:rPr lang="en-IN" dirty="0"/>
              <a:t>For dequeue   =&gt; </a:t>
            </a:r>
            <a:r>
              <a:rPr lang="en-IN" b="1" dirty="0"/>
              <a:t>Underflow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If F = R = 0  </a:t>
            </a:r>
            <a:r>
              <a:rPr lang="en-IN" i="1" dirty="0"/>
              <a:t>(represent only one element)</a:t>
            </a:r>
          </a:p>
          <a:p>
            <a:pPr marL="0" indent="0">
              <a:buNone/>
            </a:pPr>
            <a:r>
              <a:rPr lang="en-IN" dirty="0"/>
              <a:t>For dequeue   F = R = -1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If F = 0 and R = N-1  OR  F = R + 1   </a:t>
            </a:r>
            <a:r>
              <a:rPr lang="en-IN" i="1" dirty="0"/>
              <a:t>(represent queue is full)</a:t>
            </a:r>
          </a:p>
          <a:p>
            <a:pPr marL="0" indent="0">
              <a:buNone/>
            </a:pPr>
            <a:r>
              <a:rPr lang="en-IN" dirty="0"/>
              <a:t>For enqueue   =&gt; </a:t>
            </a:r>
            <a:r>
              <a:rPr lang="en-IN" b="1" dirty="0"/>
              <a:t>Overflow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81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C067-7D1E-5564-0E23-E3057C04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59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Queue Size 4</a:t>
            </a:r>
          </a:p>
          <a:p>
            <a:endParaRPr lang="en-US" dirty="0"/>
          </a:p>
          <a:p>
            <a:r>
              <a:rPr lang="en-US" dirty="0"/>
              <a:t>Insert at  start (10)</a:t>
            </a:r>
          </a:p>
          <a:p>
            <a:r>
              <a:rPr lang="en-US" dirty="0"/>
              <a:t>Insert at  start (20)</a:t>
            </a:r>
          </a:p>
          <a:p>
            <a:r>
              <a:rPr lang="en-US" dirty="0"/>
              <a:t>Delete at end</a:t>
            </a:r>
          </a:p>
          <a:p>
            <a:r>
              <a:rPr lang="en-US" dirty="0"/>
              <a:t>Insert at  end (30)</a:t>
            </a:r>
          </a:p>
          <a:p>
            <a:r>
              <a:rPr lang="en-US" dirty="0"/>
              <a:t>Insert at  end (40)</a:t>
            </a:r>
          </a:p>
          <a:p>
            <a:r>
              <a:rPr lang="en-US" dirty="0"/>
              <a:t>Delete at start</a:t>
            </a:r>
          </a:p>
          <a:p>
            <a:r>
              <a:rPr lang="en-US" dirty="0"/>
              <a:t>Insert at  start (50)</a:t>
            </a:r>
          </a:p>
          <a:p>
            <a:r>
              <a:rPr lang="en-US" dirty="0"/>
              <a:t>Delete at start</a:t>
            </a:r>
          </a:p>
          <a:p>
            <a:r>
              <a:rPr lang="en-US" dirty="0"/>
              <a:t>Delete at end</a:t>
            </a:r>
          </a:p>
          <a:p>
            <a:r>
              <a:rPr lang="en-US" dirty="0"/>
              <a:t>Delete at 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E63DE-CC27-26F2-6389-40F030810EFB}"/>
              </a:ext>
            </a:extLst>
          </p:cNvPr>
          <p:cNvSpPr/>
          <p:nvPr/>
        </p:nvSpPr>
        <p:spPr>
          <a:xfrm>
            <a:off x="1447800" y="6858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F57A9-7731-777C-39D2-CB3D0B3F25A4}"/>
              </a:ext>
            </a:extLst>
          </p:cNvPr>
          <p:cNvSpPr txBox="1"/>
          <p:nvPr/>
        </p:nvSpPr>
        <p:spPr>
          <a:xfrm>
            <a:off x="685800" y="533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Assume that the Queue allows both operations from either end </a:t>
            </a:r>
          </a:p>
        </p:txBody>
      </p:sp>
    </p:spTree>
    <p:extLst>
      <p:ext uri="{BB962C8B-B14F-4D97-AF65-F5344CB8AC3E}">
        <p14:creationId xmlns:p14="http://schemas.microsoft.com/office/powerpoint/2010/main" val="322021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C067-7D1E-5564-0E23-E3057C04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3" y="76200"/>
            <a:ext cx="1905000" cy="26762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Queue Size 4</a:t>
            </a:r>
          </a:p>
          <a:p>
            <a:endParaRPr lang="en-US" sz="1200" dirty="0"/>
          </a:p>
          <a:p>
            <a:r>
              <a:rPr lang="en-US" sz="1200" dirty="0"/>
              <a:t>Insert at  start (10)</a:t>
            </a:r>
          </a:p>
          <a:p>
            <a:r>
              <a:rPr lang="en-US" sz="1200" dirty="0"/>
              <a:t>Insert at  start (20)</a:t>
            </a:r>
          </a:p>
          <a:p>
            <a:r>
              <a:rPr lang="en-US" sz="1200" dirty="0"/>
              <a:t>Delete at end</a:t>
            </a:r>
          </a:p>
          <a:p>
            <a:r>
              <a:rPr lang="en-US" sz="1200" dirty="0"/>
              <a:t>Insert at  end (30)</a:t>
            </a:r>
          </a:p>
          <a:p>
            <a:r>
              <a:rPr lang="en-US" sz="1200" dirty="0"/>
              <a:t>Insert at  end (40)</a:t>
            </a:r>
          </a:p>
          <a:p>
            <a:r>
              <a:rPr lang="en-US" sz="1200" dirty="0"/>
              <a:t>Delete at start</a:t>
            </a:r>
          </a:p>
          <a:p>
            <a:r>
              <a:rPr lang="en-US" sz="1200" dirty="0"/>
              <a:t>Insert at  start (50)</a:t>
            </a:r>
          </a:p>
          <a:p>
            <a:r>
              <a:rPr lang="en-US" sz="1200" dirty="0"/>
              <a:t>Delete at start</a:t>
            </a:r>
          </a:p>
          <a:p>
            <a:r>
              <a:rPr lang="en-US" sz="1200" dirty="0"/>
              <a:t>Delete at end</a:t>
            </a:r>
          </a:p>
          <a:p>
            <a:r>
              <a:rPr lang="en-US" sz="1200" dirty="0"/>
              <a:t>Delete at end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IN" sz="1200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FED9CE7-E96F-68EB-959A-3AADC9D50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43813"/>
              </p:ext>
            </p:extLst>
          </p:nvPr>
        </p:nvGraphicFramePr>
        <p:xfrm>
          <a:off x="3581400" y="76200"/>
          <a:ext cx="5181600" cy="652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152">
                  <a:extLst>
                    <a:ext uri="{9D8B030D-6E8A-4147-A177-3AD203B41FA5}">
                      <a16:colId xmlns:a16="http://schemas.microsoft.com/office/drawing/2014/main" val="827218435"/>
                    </a:ext>
                  </a:extLst>
                </a:gridCol>
                <a:gridCol w="798786">
                  <a:extLst>
                    <a:ext uri="{9D8B030D-6E8A-4147-A177-3AD203B41FA5}">
                      <a16:colId xmlns:a16="http://schemas.microsoft.com/office/drawing/2014/main" val="3911513708"/>
                    </a:ext>
                  </a:extLst>
                </a:gridCol>
                <a:gridCol w="798786">
                  <a:extLst>
                    <a:ext uri="{9D8B030D-6E8A-4147-A177-3AD203B41FA5}">
                      <a16:colId xmlns:a16="http://schemas.microsoft.com/office/drawing/2014/main" val="3242043738"/>
                    </a:ext>
                  </a:extLst>
                </a:gridCol>
                <a:gridCol w="698938">
                  <a:extLst>
                    <a:ext uri="{9D8B030D-6E8A-4147-A177-3AD203B41FA5}">
                      <a16:colId xmlns:a16="http://schemas.microsoft.com/office/drawing/2014/main" val="1269629744"/>
                    </a:ext>
                  </a:extLst>
                </a:gridCol>
                <a:gridCol w="698938">
                  <a:extLst>
                    <a:ext uri="{9D8B030D-6E8A-4147-A177-3AD203B41FA5}">
                      <a16:colId xmlns:a16="http://schemas.microsoft.com/office/drawing/2014/main" val="3699405782"/>
                    </a:ext>
                  </a:extLst>
                </a:gridCol>
              </a:tblGrid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6456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Insert at  start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67995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 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53369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Insert at  start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65922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5168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Delete at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95540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F=R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61794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Insert at  end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80900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8213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Insert at  end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033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2928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Delete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65059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78154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Insert at  start 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84299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82819"/>
                  </a:ext>
                </a:extLst>
              </a:tr>
              <a:tr h="316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Delete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98746"/>
                  </a:ext>
                </a:extLst>
              </a:tr>
              <a:tr h="343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4998"/>
                  </a:ext>
                </a:extLst>
              </a:tr>
              <a:tr h="343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at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8168"/>
                  </a:ext>
                </a:extLst>
              </a:tr>
              <a:tr h="343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6010"/>
                  </a:ext>
                </a:extLst>
              </a:tr>
              <a:tr h="343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at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F=R=-1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487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D26DC4-9F3C-8E4C-B395-1DD2282F4697}"/>
              </a:ext>
            </a:extLst>
          </p:cNvPr>
          <p:cNvSpPr txBox="1"/>
          <p:nvPr/>
        </p:nvSpPr>
        <p:spPr>
          <a:xfrm>
            <a:off x="152400" y="2720596"/>
            <a:ext cx="289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200" i="1" u="sng" dirty="0"/>
              <a:t>Operation from the end</a:t>
            </a:r>
          </a:p>
          <a:p>
            <a:pPr marL="0" indent="0">
              <a:buNone/>
            </a:pPr>
            <a:r>
              <a:rPr lang="en-IN" sz="1200" dirty="0"/>
              <a:t>Enqueue =&gt; R = R +1   if R = N-1   =&gt; R= 0</a:t>
            </a:r>
          </a:p>
          <a:p>
            <a:pPr marL="0" indent="0">
              <a:buNone/>
            </a:pPr>
            <a:r>
              <a:rPr lang="en-IN" sz="1200" dirty="0"/>
              <a:t>Dequeue =&gt; R = R -1    if R = 0   =&gt; R= N-1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i="1" u="sng" dirty="0"/>
              <a:t>Operation from the Start</a:t>
            </a:r>
          </a:p>
          <a:p>
            <a:pPr marL="0" indent="0">
              <a:buNone/>
            </a:pPr>
            <a:r>
              <a:rPr lang="en-IN" sz="1200" dirty="0"/>
              <a:t>Enqueue =&gt; F = F – 1   if F = 0      =&gt; F = N-1</a:t>
            </a:r>
          </a:p>
          <a:p>
            <a:pPr marL="0" indent="0">
              <a:buNone/>
            </a:pPr>
            <a:r>
              <a:rPr lang="en-IN" sz="1200" dirty="0"/>
              <a:t>Dequeue =&gt; F = F + 1    if F = N-1   =&gt; F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B6D27-C414-9ED0-9C21-C2A953A727CC}"/>
              </a:ext>
            </a:extLst>
          </p:cNvPr>
          <p:cNvSpPr txBox="1"/>
          <p:nvPr/>
        </p:nvSpPr>
        <p:spPr>
          <a:xfrm>
            <a:off x="58994" y="4365010"/>
            <a:ext cx="34265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200" dirty="0"/>
              <a:t>Initially set   F = R = -1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b="1" dirty="0"/>
              <a:t>If F = R = -1  </a:t>
            </a:r>
            <a:r>
              <a:rPr lang="en-IN" sz="1200" i="1" dirty="0"/>
              <a:t>(represent empty queue)</a:t>
            </a:r>
            <a:endParaRPr lang="en-IN" sz="1200" b="1" dirty="0"/>
          </a:p>
          <a:p>
            <a:pPr marL="0" indent="0">
              <a:buNone/>
            </a:pPr>
            <a:r>
              <a:rPr lang="en-IN" sz="1200" dirty="0"/>
              <a:t> </a:t>
            </a:r>
          </a:p>
          <a:p>
            <a:pPr marL="0" indent="0">
              <a:buNone/>
            </a:pPr>
            <a:r>
              <a:rPr lang="en-IN" sz="1200" dirty="0"/>
              <a:t>For enqueue   F = R = 0 </a:t>
            </a:r>
          </a:p>
          <a:p>
            <a:pPr marL="0" indent="0">
              <a:buNone/>
            </a:pPr>
            <a:r>
              <a:rPr lang="en-IN" sz="1200" dirty="0"/>
              <a:t>For dequeue   =&gt; </a:t>
            </a:r>
            <a:r>
              <a:rPr lang="en-IN" sz="1200" b="1" dirty="0"/>
              <a:t>Underflow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b="1" dirty="0"/>
              <a:t>If F = R = 0  </a:t>
            </a:r>
            <a:r>
              <a:rPr lang="en-IN" sz="1200" i="1" dirty="0"/>
              <a:t>(represent only one element)</a:t>
            </a:r>
          </a:p>
          <a:p>
            <a:pPr marL="0" indent="0">
              <a:buNone/>
            </a:pPr>
            <a:r>
              <a:rPr lang="en-IN" sz="1200" dirty="0"/>
              <a:t>For dequeue   F = R = -1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b="1" dirty="0"/>
              <a:t>If F = 0 and R = N-1  OR  F = R + 1   </a:t>
            </a:r>
            <a:r>
              <a:rPr lang="en-IN" sz="1200" i="1" dirty="0"/>
              <a:t>(represent queue is full)</a:t>
            </a:r>
          </a:p>
          <a:p>
            <a:pPr marL="0" indent="0">
              <a:buNone/>
            </a:pPr>
            <a:r>
              <a:rPr lang="en-IN" sz="1200" dirty="0"/>
              <a:t>For enqueue   =&gt; </a:t>
            </a:r>
            <a:r>
              <a:rPr lang="en-IN" sz="1200" b="1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89448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C067-7D1E-5564-0E23-E3057C04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12949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Queue Size 5</a:t>
            </a:r>
          </a:p>
          <a:p>
            <a:endParaRPr lang="en-US" dirty="0"/>
          </a:p>
          <a:p>
            <a:r>
              <a:rPr lang="en-US" dirty="0"/>
              <a:t>Insert at  end (10)</a:t>
            </a:r>
          </a:p>
          <a:p>
            <a:r>
              <a:rPr lang="en-US" dirty="0"/>
              <a:t>Insert at  start (20)</a:t>
            </a:r>
          </a:p>
          <a:p>
            <a:r>
              <a:rPr lang="en-US" dirty="0"/>
              <a:t>Insert at  end (30)</a:t>
            </a:r>
          </a:p>
          <a:p>
            <a:r>
              <a:rPr lang="en-US" dirty="0"/>
              <a:t>Delete at start</a:t>
            </a:r>
          </a:p>
          <a:p>
            <a:r>
              <a:rPr lang="en-US" dirty="0"/>
              <a:t>Insert at  end (40)</a:t>
            </a:r>
          </a:p>
          <a:p>
            <a:r>
              <a:rPr lang="en-US" dirty="0"/>
              <a:t>Delete at start</a:t>
            </a:r>
          </a:p>
          <a:p>
            <a:r>
              <a:rPr lang="en-US" dirty="0"/>
              <a:t>Delete at start</a:t>
            </a:r>
          </a:p>
          <a:p>
            <a:r>
              <a:rPr lang="en-US" dirty="0"/>
              <a:t>Insert at  end (50)</a:t>
            </a:r>
          </a:p>
          <a:p>
            <a:r>
              <a:rPr lang="en-US" dirty="0"/>
              <a:t>Insert at  start (60)</a:t>
            </a:r>
          </a:p>
          <a:p>
            <a:r>
              <a:rPr lang="en-US" dirty="0"/>
              <a:t>Delete at end</a:t>
            </a:r>
          </a:p>
          <a:p>
            <a:r>
              <a:rPr lang="en-US" dirty="0"/>
              <a:t>Delete at 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F57A9-7731-777C-39D2-CB3D0B3F25A4}"/>
              </a:ext>
            </a:extLst>
          </p:cNvPr>
          <p:cNvSpPr txBox="1"/>
          <p:nvPr/>
        </p:nvSpPr>
        <p:spPr>
          <a:xfrm>
            <a:off x="56535" y="6144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Assume that the Queue allows both operations from either end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1D838-508F-3658-173B-B5CEC45BA1BD}"/>
              </a:ext>
            </a:extLst>
          </p:cNvPr>
          <p:cNvSpPr txBox="1"/>
          <p:nvPr/>
        </p:nvSpPr>
        <p:spPr>
          <a:xfrm>
            <a:off x="3886200" y="838200"/>
            <a:ext cx="396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i="1" u="sng" dirty="0"/>
              <a:t>Operation from the end</a:t>
            </a:r>
          </a:p>
          <a:p>
            <a:pPr marL="0" indent="0">
              <a:buNone/>
            </a:pPr>
            <a:r>
              <a:rPr lang="en-IN" sz="1600" dirty="0"/>
              <a:t>Enqueue =&gt; R = R +1   if R = N-1   =&gt; R= 0</a:t>
            </a:r>
          </a:p>
          <a:p>
            <a:pPr marL="0" indent="0">
              <a:buNone/>
            </a:pPr>
            <a:r>
              <a:rPr lang="en-IN" sz="1600" dirty="0"/>
              <a:t>Dequeue =&gt; R = R -1    if R = 0   =&gt; R= N-1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i="1" u="sng" dirty="0"/>
              <a:t>Operation from the Start</a:t>
            </a:r>
          </a:p>
          <a:p>
            <a:pPr marL="0" indent="0">
              <a:buNone/>
            </a:pPr>
            <a:r>
              <a:rPr lang="en-IN" sz="1600" dirty="0"/>
              <a:t>Enqueue =&gt; F = F – 1   if F = 0      =&gt; F = N-1</a:t>
            </a:r>
          </a:p>
          <a:p>
            <a:pPr marL="0" indent="0">
              <a:buNone/>
            </a:pPr>
            <a:r>
              <a:rPr lang="en-IN" sz="1600" dirty="0"/>
              <a:t>Dequeue =&gt; F = F + 1    if F = N-1   =&gt; F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B06E7-AFDE-B3DF-693F-12A4EA51A76F}"/>
              </a:ext>
            </a:extLst>
          </p:cNvPr>
          <p:cNvSpPr txBox="1"/>
          <p:nvPr/>
        </p:nvSpPr>
        <p:spPr>
          <a:xfrm>
            <a:off x="3886200" y="3124200"/>
            <a:ext cx="5257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dirty="0"/>
              <a:t>Initially set   F = R = -1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If F = R = -1  </a:t>
            </a:r>
            <a:r>
              <a:rPr lang="en-IN" sz="1600" i="1" dirty="0"/>
              <a:t>(represent empty queue)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For enqueue   F = R = 0 </a:t>
            </a:r>
          </a:p>
          <a:p>
            <a:pPr marL="0" indent="0">
              <a:buNone/>
            </a:pPr>
            <a:r>
              <a:rPr lang="en-IN" sz="1600" dirty="0"/>
              <a:t>For dequeue   =&gt; </a:t>
            </a:r>
            <a:r>
              <a:rPr lang="en-IN" sz="1600" b="1" dirty="0"/>
              <a:t>Underflow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If F = R = 0  </a:t>
            </a:r>
            <a:r>
              <a:rPr lang="en-IN" sz="1600" i="1" dirty="0"/>
              <a:t>(represent only one element)</a:t>
            </a:r>
          </a:p>
          <a:p>
            <a:pPr marL="0" indent="0">
              <a:buNone/>
            </a:pPr>
            <a:r>
              <a:rPr lang="en-IN" sz="1600" dirty="0"/>
              <a:t>For dequeue   F = R = -1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If F = 0 and R = N-1  OR  F = R + 1   </a:t>
            </a:r>
            <a:r>
              <a:rPr lang="en-IN" sz="1600" i="1" dirty="0"/>
              <a:t>(represent queue is full)</a:t>
            </a:r>
          </a:p>
          <a:p>
            <a:pPr marL="0" indent="0">
              <a:buNone/>
            </a:pPr>
            <a:r>
              <a:rPr lang="en-IN" sz="1600" dirty="0"/>
              <a:t>For enqueue   =&gt; </a:t>
            </a:r>
            <a:r>
              <a:rPr lang="en-IN" sz="1600" b="1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920229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priority queue is a data structure in which each element is assigned a priority. The priority of the element will be used to determine the order in which the elements will be processed.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general rules of processing the elements of a priority queue are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element with higher priority is processed before an element with a lower priority.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Two elements with the same priority are processed on a first-come-first-served (FCFS) basis.</a:t>
            </a:r>
          </a:p>
        </p:txBody>
      </p:sp>
    </p:spTree>
    <p:extLst>
      <p:ext uri="{BB962C8B-B14F-4D97-AF65-F5344CB8AC3E}">
        <p14:creationId xmlns:p14="http://schemas.microsoft.com/office/powerpoint/2010/main" val="204579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Introduction to Queues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796" cy="55626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queue is a waiting line – seen in daily life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line of people waiting for a bank teller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line of cars at a toll both</a:t>
            </a:r>
          </a:p>
          <a:p>
            <a:pPr marL="457200" lvl="1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other kinds of queues can you think of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4019" y="3505200"/>
            <a:ext cx="8534400" cy="55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  <a:p>
            <a:pPr marL="0" indent="0">
              <a:lnSpc>
                <a:spcPct val="95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9600" dirty="0"/>
              <a:t>The queue has a </a:t>
            </a:r>
            <a:r>
              <a:rPr lang="en-GB" sz="9600" b="1" u="sng" dirty="0">
                <a:solidFill>
                  <a:srgbClr val="FF8000"/>
                </a:solidFill>
              </a:rPr>
              <a:t>front</a:t>
            </a:r>
            <a:r>
              <a:rPr lang="en-GB" sz="9600" dirty="0"/>
              <a:t> and a </a:t>
            </a:r>
            <a:r>
              <a:rPr lang="en-GB" sz="9600" b="1" u="sng" dirty="0">
                <a:solidFill>
                  <a:srgbClr val="FF8000"/>
                </a:solidFill>
              </a:rPr>
              <a:t>rear</a:t>
            </a:r>
            <a:r>
              <a:rPr lang="en-GB" sz="9600" dirty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54334" y="4387293"/>
            <a:ext cx="5912283" cy="1762769"/>
            <a:chOff x="2271280" y="3657600"/>
            <a:chExt cx="6339320" cy="2224910"/>
          </a:xfrm>
        </p:grpSpPr>
        <p:grpSp>
          <p:nvGrpSpPr>
            <p:cNvPr id="7" name="Group 97"/>
            <p:cNvGrpSpPr>
              <a:grpSpLocks/>
            </p:cNvGrpSpPr>
            <p:nvPr/>
          </p:nvGrpSpPr>
          <p:grpSpPr bwMode="auto">
            <a:xfrm>
              <a:off x="2997200" y="3962400"/>
              <a:ext cx="381000" cy="1295400"/>
              <a:chOff x="2784" y="2448"/>
              <a:chExt cx="240" cy="816"/>
            </a:xfrm>
          </p:grpSpPr>
          <p:grpSp>
            <p:nvGrpSpPr>
              <p:cNvPr id="48" name="Group 94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54" name="Rectangle 95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96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Rectangle 8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85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93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52" name="Rectangle 91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92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3657600" y="3962400"/>
              <a:ext cx="381000" cy="1295400"/>
              <a:chOff x="2784" y="2448"/>
              <a:chExt cx="240" cy="816"/>
            </a:xfrm>
          </p:grpSpPr>
          <p:grpSp>
            <p:nvGrpSpPr>
              <p:cNvPr id="40" name="Group 99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46" name="Rectangle 100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101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 102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03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104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44" name="Rectangle 105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106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07"/>
            <p:cNvGrpSpPr>
              <a:grpSpLocks/>
            </p:cNvGrpSpPr>
            <p:nvPr/>
          </p:nvGrpSpPr>
          <p:grpSpPr bwMode="auto">
            <a:xfrm>
              <a:off x="4318000" y="3962400"/>
              <a:ext cx="381000" cy="1295400"/>
              <a:chOff x="2784" y="2448"/>
              <a:chExt cx="240" cy="816"/>
            </a:xfrm>
          </p:grpSpPr>
          <p:grpSp>
            <p:nvGrpSpPr>
              <p:cNvPr id="32" name="Group 108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38" name="Rectangle 109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112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113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36" name="Rectangle 114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Rectangle 115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16"/>
            <p:cNvGrpSpPr>
              <a:grpSpLocks/>
            </p:cNvGrpSpPr>
            <p:nvPr/>
          </p:nvGrpSpPr>
          <p:grpSpPr bwMode="auto">
            <a:xfrm>
              <a:off x="4978400" y="3962400"/>
              <a:ext cx="381000" cy="1295400"/>
              <a:chOff x="2784" y="2448"/>
              <a:chExt cx="240" cy="816"/>
            </a:xfrm>
          </p:grpSpPr>
          <p:grpSp>
            <p:nvGrpSpPr>
              <p:cNvPr id="24" name="Group 117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30" name="Rectangle 118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119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Rectangle 120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21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122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28" name="Rectangle 123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124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8153400" y="3657600"/>
              <a:ext cx="457200" cy="1295400"/>
              <a:chOff x="5136" y="2304"/>
              <a:chExt cx="288" cy="816"/>
            </a:xfrm>
          </p:grpSpPr>
          <p:grpSp>
            <p:nvGrpSpPr>
              <p:cNvPr id="14" name="Group 125"/>
              <p:cNvGrpSpPr>
                <a:grpSpLocks/>
              </p:cNvGrpSpPr>
              <p:nvPr/>
            </p:nvGrpSpPr>
            <p:grpSpPr bwMode="auto">
              <a:xfrm>
                <a:off x="5160" y="2304"/>
                <a:ext cx="240" cy="816"/>
                <a:chOff x="2784" y="2448"/>
                <a:chExt cx="240" cy="816"/>
              </a:xfrm>
            </p:grpSpPr>
            <p:grpSp>
              <p:nvGrpSpPr>
                <p:cNvPr id="16" name="Group 126"/>
                <p:cNvGrpSpPr>
                  <a:grpSpLocks/>
                </p:cNvGrpSpPr>
                <p:nvPr/>
              </p:nvGrpSpPr>
              <p:grpSpPr bwMode="auto">
                <a:xfrm>
                  <a:off x="2832" y="2784"/>
                  <a:ext cx="144" cy="240"/>
                  <a:chOff x="3312" y="3072"/>
                  <a:chExt cx="144" cy="240"/>
                </a:xfrm>
              </p:grpSpPr>
              <p:sp>
                <p:nvSpPr>
                  <p:cNvPr id="22" name="Rectangle 127"/>
                  <p:cNvSpPr>
                    <a:spLocks noChangeArrowheads="1"/>
                  </p:cNvSpPr>
                  <p:nvPr/>
                </p:nvSpPr>
                <p:spPr bwMode="auto">
                  <a:xfrm rot="1704760">
                    <a:off x="3312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Rectangle 128"/>
                  <p:cNvSpPr>
                    <a:spLocks noChangeArrowheads="1"/>
                  </p:cNvSpPr>
                  <p:nvPr/>
                </p:nvSpPr>
                <p:spPr bwMode="auto">
                  <a:xfrm rot="19895240" flipH="1">
                    <a:off x="3408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2880" y="2688"/>
                  <a:ext cx="48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130"/>
                <p:cNvSpPr>
                  <a:spLocks noChangeArrowheads="1"/>
                </p:cNvSpPr>
                <p:nvPr/>
              </p:nvSpPr>
              <p:spPr bwMode="auto">
                <a:xfrm>
                  <a:off x="2784" y="2448"/>
                  <a:ext cx="240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31"/>
                <p:cNvGrpSpPr>
                  <a:grpSpLocks/>
                </p:cNvGrpSpPr>
                <p:nvPr/>
              </p:nvGrpSpPr>
              <p:grpSpPr bwMode="auto">
                <a:xfrm>
                  <a:off x="2832" y="3024"/>
                  <a:ext cx="144" cy="240"/>
                  <a:chOff x="3312" y="3072"/>
                  <a:chExt cx="144" cy="240"/>
                </a:xfrm>
              </p:grpSpPr>
              <p:sp>
                <p:nvSpPr>
                  <p:cNvPr id="20" name="Rectangle 132"/>
                  <p:cNvSpPr>
                    <a:spLocks noChangeArrowheads="1"/>
                  </p:cNvSpPr>
                  <p:nvPr/>
                </p:nvSpPr>
                <p:spPr bwMode="auto">
                  <a:xfrm rot="1704760">
                    <a:off x="3312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Rectangle 133"/>
                  <p:cNvSpPr>
                    <a:spLocks noChangeArrowheads="1"/>
                  </p:cNvSpPr>
                  <p:nvPr/>
                </p:nvSpPr>
                <p:spPr bwMode="auto">
                  <a:xfrm rot="19895240" flipH="1">
                    <a:off x="3408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" name="Rectangle 152"/>
              <p:cNvSpPr>
                <a:spLocks noChangeArrowheads="1"/>
              </p:cNvSpPr>
              <p:nvPr/>
            </p:nvSpPr>
            <p:spPr bwMode="auto">
              <a:xfrm>
                <a:off x="5136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/>
              <a:lstStyle/>
              <a:p>
                <a:pPr defTabSz="457200">
                  <a:lnSpc>
                    <a:spcPct val="95000"/>
                  </a:lnSpc>
                  <a:spcBef>
                    <a:spcPts val="700"/>
                  </a:spcBef>
                  <a:buClr>
                    <a:srgbClr val="00CECE"/>
                  </a:buClr>
                  <a:buSzPct val="75000"/>
                  <a:buFont typeface="Monotype Sorts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1200" b="1" i="1">
                    <a:solidFill>
                      <a:schemeClr val="tx1"/>
                    </a:solidFill>
                  </a:rPr>
                  <a:t>$</a:t>
                </a:r>
                <a:r>
                  <a:rPr lang="en-GB" sz="1200" b="1" i="1">
                    <a:solidFill>
                      <a:srgbClr val="00FF00"/>
                    </a:solidFill>
                  </a:rPr>
                  <a:t> </a:t>
                </a:r>
                <a:r>
                  <a:rPr lang="en-GB" sz="1200" b="1" i="1">
                    <a:solidFill>
                      <a:schemeClr val="tx1"/>
                    </a:solidFill>
                  </a:rPr>
                  <a:t> $ </a:t>
                </a:r>
              </a:p>
            </p:txBody>
          </p:sp>
        </p:grpSp>
        <p:sp>
          <p:nvSpPr>
            <p:cNvPr id="12" name="AutoShape 156"/>
            <p:cNvSpPr>
              <a:spLocks noChangeArrowheads="1"/>
            </p:cNvSpPr>
            <p:nvPr/>
          </p:nvSpPr>
          <p:spPr bwMode="auto">
            <a:xfrm>
              <a:off x="5369255" y="5067300"/>
              <a:ext cx="907380" cy="629529"/>
            </a:xfrm>
            <a:prstGeom prst="roundRect">
              <a:avLst>
                <a:gd name="adj" fmla="val 3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dirty="0">
                  <a:solidFill>
                    <a:schemeClr val="folHlink"/>
                  </a:solidFill>
                </a:rPr>
                <a:t>Rear</a:t>
              </a:r>
            </a:p>
          </p:txBody>
        </p:sp>
        <p:sp>
          <p:nvSpPr>
            <p:cNvPr id="13" name="AutoShape 157"/>
            <p:cNvSpPr>
              <a:spLocks noChangeArrowheads="1"/>
            </p:cNvSpPr>
            <p:nvPr/>
          </p:nvSpPr>
          <p:spPr bwMode="auto">
            <a:xfrm>
              <a:off x="2271280" y="5252981"/>
              <a:ext cx="1031545" cy="629529"/>
            </a:xfrm>
            <a:prstGeom prst="roundRect">
              <a:avLst>
                <a:gd name="adj" fmla="val 3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dirty="0">
                  <a:solidFill>
                    <a:schemeClr val="folHlink"/>
                  </a:solidFill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49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CEE911-073F-900A-A457-9EEB0A212810}"/>
              </a:ext>
            </a:extLst>
          </p:cNvPr>
          <p:cNvSpPr txBox="1"/>
          <p:nvPr/>
        </p:nvSpPr>
        <p:spPr>
          <a:xfrm>
            <a:off x="533400" y="1447800"/>
            <a:ext cx="8229600" cy="485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 to QUEUE data Structure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https://youtu.be/T33TIYqLz6Q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Implement Linear QUEUE using Array and Linked List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https://youtu.be/DQJ5TPb-PPA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 to Circular Queue and Its implementation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https://youtu.be/ibsZemxgsXk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Understanding CIRCULAR QUEUE Operations with an Illustrative EXAMPLE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https://youtu.be/LI3pg0aU87A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78919-C4D1-CCC6-6110-7F4C19D3DC4B}"/>
              </a:ext>
            </a:extLst>
          </p:cNvPr>
          <p:cNvSpPr txBox="1"/>
          <p:nvPr/>
        </p:nvSpPr>
        <p:spPr>
          <a:xfrm>
            <a:off x="609600" y="559000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Video Lecture of the topic can be found at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19381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3"/>
          <p:cNvSpPr>
            <a:spLocks noChangeShapeType="1"/>
          </p:cNvSpPr>
          <p:nvPr/>
        </p:nvSpPr>
        <p:spPr bwMode="auto">
          <a:xfrm flipV="1">
            <a:off x="2209800" y="2895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048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3657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4191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>
            <a:off x="4876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32766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51816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819400" y="3962400"/>
            <a:ext cx="2800350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Front              Rear 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260725" y="3013075"/>
            <a:ext cx="2345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1        2          3         4     </a:t>
            </a: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3124200" y="4800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3200400" y="5486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>
            <a:off x="38862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44196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51054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>
            <a:off x="57150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V="1">
            <a:off x="41148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V="1">
            <a:off x="5410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3657600" y="6019800"/>
            <a:ext cx="2266950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         Rear 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3489325" y="4918075"/>
            <a:ext cx="2228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       2          3         4   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9813925" y="6518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 flipV="1">
            <a:off x="2209800" y="1101725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 flipV="1">
            <a:off x="2209800" y="1787525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 flipH="1">
            <a:off x="30480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 flipH="1">
            <a:off x="36576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 flipH="1">
            <a:off x="41910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 flipH="1">
            <a:off x="48768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 flipV="1">
            <a:off x="3276600" y="17875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 flipV="1">
            <a:off x="4495800" y="175260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Text Box 53"/>
          <p:cNvSpPr txBox="1">
            <a:spLocks noChangeArrowheads="1"/>
          </p:cNvSpPr>
          <p:nvPr/>
        </p:nvSpPr>
        <p:spPr bwMode="auto">
          <a:xfrm>
            <a:off x="2895600" y="2133600"/>
            <a:ext cx="2190750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Front      Rear </a:t>
            </a:r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3244850" y="12192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1         2       3       </a:t>
            </a:r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>
            <a:off x="5562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533400" y="3048000"/>
            <a:ext cx="2188484" cy="40011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Add 4 to the Queue</a:t>
            </a:r>
            <a:endParaRPr lang="en-US" sz="2000" dirty="0"/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25130" y="5257800"/>
            <a:ext cx="2919720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i="1" dirty="0"/>
              <a:t>Remove the element</a:t>
            </a:r>
          </a:p>
          <a:p>
            <a:r>
              <a:rPr lang="en-US" sz="2000" i="1" dirty="0"/>
              <a:t> from the Queue</a:t>
            </a:r>
            <a:endParaRPr lang="en-US" sz="2000" dirty="0"/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5410200" y="1219200"/>
            <a:ext cx="1847850" cy="39687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Original  Queue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-76200"/>
            <a:ext cx="87725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Queue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Items can be removed only at the front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Items can be added only at the other end, the back</a:t>
            </a:r>
          </a:p>
        </p:txBody>
      </p:sp>
    </p:spTree>
    <p:extLst>
      <p:ext uri="{BB962C8B-B14F-4D97-AF65-F5344CB8AC3E}">
        <p14:creationId xmlns:p14="http://schemas.microsoft.com/office/powerpoint/2010/main" val="952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Queue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queue is a sequence of data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Basic operations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(add element to back)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(remove element from front)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4343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2738735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operations </a:t>
            </a:r>
          </a:p>
        </p:txBody>
      </p:sp>
    </p:spTree>
    <p:extLst>
      <p:ext uri="{BB962C8B-B14F-4D97-AF65-F5344CB8AC3E}">
        <p14:creationId xmlns:p14="http://schemas.microsoft.com/office/powerpoint/2010/main" val="81184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9439"/>
            <a:ext cx="8229600" cy="3001961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Linear Queue</a:t>
            </a:r>
          </a:p>
          <a:p>
            <a:r>
              <a:rPr lang="en-IN" dirty="0"/>
              <a:t>Circular Queue</a:t>
            </a:r>
          </a:p>
          <a:p>
            <a:r>
              <a:rPr lang="en-IN" dirty="0"/>
              <a:t>Double Ended Queue (</a:t>
            </a:r>
            <a:r>
              <a:rPr lang="en-IN" dirty="0" err="1"/>
              <a:t>Deque</a:t>
            </a:r>
            <a:r>
              <a:rPr lang="en-IN" dirty="0"/>
              <a:t>)</a:t>
            </a:r>
          </a:p>
          <a:p>
            <a:r>
              <a:rPr lang="en-IN" dirty="0"/>
              <a:t>Priority Queue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316705"/>
            <a:ext cx="5486400" cy="3465095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7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955"/>
            <a:ext cx="88392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Double Ended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Double ended queues, called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deques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short, are a generalized form of the queue. It is exactly like a queue except that elements can be added to or removed from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no element can be added and deleted from the middle.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computer’s memory, a deque is implemented using either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circular list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circular doubly linked 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two pointers are maintained, LEFT and RIGHT, which point to either end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elements in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extend from the LEFT end to the RIGHT end and since it is circular,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[N–1] is followed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[0].</a:t>
            </a:r>
          </a:p>
        </p:txBody>
      </p:sp>
    </p:spTree>
    <p:extLst>
      <p:ext uri="{BB962C8B-B14F-4D97-AF65-F5344CB8AC3E}">
        <p14:creationId xmlns:p14="http://schemas.microsoft.com/office/powerpoint/2010/main" val="113153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2362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variants of a double-ended queue. They include 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Input restricted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this, insertions can be done only at one of the ends, while deletions can be done from both ends.</a:t>
            </a:r>
          </a:p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Output restricted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deletions can be done only at one of the ends, while  insertions can be done on both ends.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441960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dirty="0" err="1"/>
              <a:t>deque</a:t>
            </a:r>
            <a:r>
              <a:rPr lang="en-IN" dirty="0"/>
              <a:t> is </a:t>
            </a:r>
            <a:r>
              <a:rPr lang="en-IN" b="1" dirty="0"/>
              <a:t>useful for priority queuing</a:t>
            </a:r>
            <a:r>
              <a:rPr lang="en-IN" dirty="0"/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/>
              <a:t>A </a:t>
            </a:r>
            <a:r>
              <a:rPr lang="en-IN" dirty="0" err="1"/>
              <a:t>deque</a:t>
            </a:r>
            <a:r>
              <a:rPr lang="en-IN" dirty="0"/>
              <a:t> can model a  station where cars can enter and leave on the left or right side of a line, but only the cars at the ends can move in and out.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/>
              <a:t>common application of the </a:t>
            </a:r>
            <a:r>
              <a:rPr lang="en-IN" dirty="0" err="1"/>
              <a:t>deque</a:t>
            </a:r>
            <a:r>
              <a:rPr lang="en-IN" dirty="0"/>
              <a:t> is storing a software application's list of undo operations.</a:t>
            </a:r>
          </a:p>
        </p:txBody>
      </p:sp>
    </p:spTree>
    <p:extLst>
      <p:ext uri="{BB962C8B-B14F-4D97-AF65-F5344CB8AC3E}">
        <p14:creationId xmlns:p14="http://schemas.microsoft.com/office/powerpoint/2010/main" val="322697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052" y="206514"/>
            <a:ext cx="7114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Array Implementation </a:t>
            </a:r>
            <a:r>
              <a:rPr lang="en-US" sz="4000" dirty="0"/>
              <a:t>-</a:t>
            </a:r>
            <a:r>
              <a:rPr lang="en-US" sz="4000" dirty="0" err="1"/>
              <a:t>Dequeue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When an item is taken from the queue, it always comes from the front. </a:t>
            </a:r>
          </a:p>
          <a:p>
            <a:pPr algn="ctr"/>
            <a:r>
              <a:rPr lang="en-GB" sz="2400" dirty="0"/>
              <a:t>This a </a:t>
            </a:r>
            <a:r>
              <a:rPr lang="en-GB" sz="2400" b="1" u="sng" dirty="0" err="1">
                <a:solidFill>
                  <a:srgbClr val="FF8000"/>
                </a:solidFill>
              </a:rPr>
              <a:t>dequeue</a:t>
            </a:r>
            <a:r>
              <a:rPr lang="en-GB" sz="2400" dirty="0"/>
              <a:t> operation.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531D99-5D56-7BCD-8D43-544AB61E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209800"/>
            <a:ext cx="62960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2885</Words>
  <Application>Microsoft Office PowerPoint</Application>
  <PresentationFormat>On-screen Show (4:3)</PresentationFormat>
  <Paragraphs>450</Paragraphs>
  <Slides>30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Monotype Sorts</vt:lpstr>
      <vt:lpstr>Rockwell</vt:lpstr>
      <vt:lpstr>Times New Roman</vt:lpstr>
      <vt:lpstr>Office Theme</vt:lpstr>
      <vt:lpstr>PowerPoint Presentation</vt:lpstr>
      <vt:lpstr>Queues</vt:lpstr>
      <vt:lpstr>Introduction to Queues </vt:lpstr>
      <vt:lpstr>PowerPoint Presentation</vt:lpstr>
      <vt:lpstr>The Queue As an ADT</vt:lpstr>
      <vt:lpstr>Types Of Queues</vt:lpstr>
      <vt:lpstr>Double Ended Queue</vt:lpstr>
      <vt:lpstr>PowerPoint Presentation</vt:lpstr>
      <vt:lpstr>PowerPoint Presentation</vt:lpstr>
      <vt:lpstr>Array Implementation -Enqueue</vt:lpstr>
      <vt:lpstr>LINKED REPRESENTATION OF QUEUEs</vt:lpstr>
      <vt:lpstr>Dequeue</vt:lpstr>
      <vt:lpstr>Circular Queue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Ended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win 8.1</dc:creator>
  <cp:lastModifiedBy>Ashish Seth</cp:lastModifiedBy>
  <cp:revision>47</cp:revision>
  <dcterms:created xsi:type="dcterms:W3CDTF">2018-11-06T05:56:08Z</dcterms:created>
  <dcterms:modified xsi:type="dcterms:W3CDTF">2023-10-04T07:15:08Z</dcterms:modified>
</cp:coreProperties>
</file>