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8" r:id="rId7"/>
    <p:sldId id="271" r:id="rId8"/>
    <p:sldId id="267" r:id="rId9"/>
    <p:sldId id="261" r:id="rId10"/>
    <p:sldId id="262" r:id="rId11"/>
    <p:sldId id="263" r:id="rId12"/>
    <p:sldId id="264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03" r:id="rId32"/>
    <p:sldId id="293" r:id="rId33"/>
    <p:sldId id="294" r:id="rId34"/>
    <p:sldId id="295" r:id="rId35"/>
    <p:sldId id="296" r:id="rId36"/>
    <p:sldId id="304" r:id="rId37"/>
    <p:sldId id="265" r:id="rId38"/>
    <p:sldId id="266" r:id="rId39"/>
    <p:sldId id="297" r:id="rId40"/>
    <p:sldId id="299" r:id="rId41"/>
    <p:sldId id="270" r:id="rId42"/>
    <p:sldId id="300" r:id="rId43"/>
    <p:sldId id="301" r:id="rId44"/>
    <p:sldId id="305" r:id="rId45"/>
    <p:sldId id="306" r:id="rId46"/>
    <p:sldId id="302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F1FE7-1667-46B4-ACCA-140F8B86624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21273-1510-4D79-891F-641CC009CA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44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FCBF-1306-4805-9DD9-36A4480E7B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1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CBF-1306-4805-9DD9-36A4480E7B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3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WjnGmJ3zd58" TargetMode="External"/><Relationship Id="rId3" Type="http://schemas.openxmlformats.org/officeDocument/2006/relationships/hyperlink" Target="https://youtu.be/0k1gZ7m8WUk" TargetMode="External"/><Relationship Id="rId7" Type="http://schemas.openxmlformats.org/officeDocument/2006/relationships/hyperlink" Target="https://youtu.be/qPoS1iM2JXY" TargetMode="External"/><Relationship Id="rId2" Type="http://schemas.openxmlformats.org/officeDocument/2006/relationships/hyperlink" Target="https://youtu.be/QIIu27tfdG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RvO5oRqrJ3I" TargetMode="External"/><Relationship Id="rId5" Type="http://schemas.openxmlformats.org/officeDocument/2006/relationships/hyperlink" Target="https://youtu.be/wee7con8IkU" TargetMode="External"/><Relationship Id="rId4" Type="http://schemas.openxmlformats.org/officeDocument/2006/relationships/hyperlink" Target="https://youtu.be/H0exHo7KAh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1896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91192" y="76200"/>
            <a:ext cx="4961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Linked representation of binary trees </a:t>
            </a:r>
          </a:p>
        </p:txBody>
      </p:sp>
    </p:spTree>
    <p:extLst>
      <p:ext uri="{BB962C8B-B14F-4D97-AF65-F5344CB8AC3E}">
        <p14:creationId xmlns:p14="http://schemas.microsoft.com/office/powerpoint/2010/main" val="398097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3810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Sequential  representation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36416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Sequential representation of trees is done using single or one-dimensional arrays. Though it is the simplest technique for memory representation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it is inefficient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it requires a lot of memory space. 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sequential binary tree follows the following rules: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one-dimensional array, called TREE, is used to store the elements of tree.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root of the tree will be stored in the first location. That is, TREE[1] will store the data of the root element.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children of a node stored in location K will be stored in locations (2 × K) and (2 × K+1).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maximum size of the array TREE is given as 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h+1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–1), where h is the height of the tree.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empty tree or sub-tree is specified using NULL. If TREE[1] = NULL, then the tree is empty.</a:t>
            </a:r>
          </a:p>
        </p:txBody>
      </p:sp>
    </p:spTree>
    <p:extLst>
      <p:ext uri="{BB962C8B-B14F-4D97-AF65-F5344CB8AC3E}">
        <p14:creationId xmlns:p14="http://schemas.microsoft.com/office/powerpoint/2010/main" val="17633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6800"/>
            <a:ext cx="769619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609600"/>
            <a:ext cx="548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any node k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left child of a node K 	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× K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right child of a node K 	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× K+1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Parent of any node K 		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floor (K/2)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5081" y="152400"/>
            <a:ext cx="5340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Array Implementation of  a binary tree</a:t>
            </a:r>
          </a:p>
        </p:txBody>
      </p:sp>
    </p:spTree>
    <p:extLst>
      <p:ext uri="{BB962C8B-B14F-4D97-AF65-F5344CB8AC3E}">
        <p14:creationId xmlns:p14="http://schemas.microsoft.com/office/powerpoint/2010/main" val="133329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Traversing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Traversing a binary tree is the process of visiting each node in the tree exactly once in a systematic way.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Unlike linear data structures in which the elements are traversed sequentially, tree is a non linear data structure in which the elements can be traversed in many different ways. (ex. LNR, LRN, NLR)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different algorithms for tree traversals. These algorithms differ in the order in which the nodes are visited. </a:t>
            </a:r>
          </a:p>
        </p:txBody>
      </p:sp>
    </p:spTree>
    <p:extLst>
      <p:ext uri="{BB962C8B-B14F-4D97-AF65-F5344CB8AC3E}">
        <p14:creationId xmlns:p14="http://schemas.microsoft.com/office/powerpoint/2010/main" val="420070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Pre-order Traversal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traverse a non-empty binary tree in pre-order, the following operations are performed recursively at each node. The algorithm works by: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Visiting the root node,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Traversing the left sub-tree, and finally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Traversing the right sub-tree.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3124200" cy="17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2800" y="5398532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pre-order traversal of the tree is given as A, B, C.</a:t>
            </a:r>
          </a:p>
        </p:txBody>
      </p:sp>
    </p:spTree>
    <p:extLst>
      <p:ext uri="{BB962C8B-B14F-4D97-AF65-F5344CB8AC3E}">
        <p14:creationId xmlns:p14="http://schemas.microsoft.com/office/powerpoint/2010/main" val="174432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Pre-Order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81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3434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D6BFA8-C597-4D3F-05C2-BAC285D1B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898448"/>
            <a:ext cx="5353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Pre-order traversal algorithms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used to extract a prefix notation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an expression tree.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consider the expressions given below. When we traverse the elements of a tree using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pre-order traversal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algorithm, the expression that we get is a prefix expression.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47987"/>
            <a:ext cx="2402327" cy="214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657475"/>
            <a:ext cx="4057650" cy="26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6775" y="5267980"/>
            <a:ext cx="2486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+ – a b * c d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534418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% – + a b * c d / ^ f g – h i </a:t>
            </a:r>
          </a:p>
        </p:txBody>
      </p:sp>
    </p:spTree>
    <p:extLst>
      <p:ext uri="{BB962C8B-B14F-4D97-AF65-F5344CB8AC3E}">
        <p14:creationId xmlns:p14="http://schemas.microsoft.com/office/powerpoint/2010/main" val="374707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In-order Traversal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traverse a non-empty binary tree in in-order, the following operations are performed recursively at each node. The algorithm works by: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Traversing the left sub-tree,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Visiting the root node, and finally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Traversing the right sub-tree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79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In-Order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1243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4958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152718"/>
            <a:ext cx="51816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45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traverse a non-empty binary tree in post-order, the following operations are performed recursively at each node. The algorithm works by: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Traversing the left sub-tree,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Traversing the right sub-tree, and finally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Visiting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175187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228600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1"/>
            <a:ext cx="8686800" cy="190499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tree is recursively defined as a set of one or more nodes where one node is designated as the root of the tree and all the remaining nodes can be partitioned into non-empty sets each of which is a sub-tree of the root.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3200400" cy="33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362200"/>
            <a:ext cx="4800599" cy="2202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Figure shows a tree where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node A is the root node;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nodes B, C, and D are children of the root node and form sub-trees of the tree rooted at node 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4800600"/>
            <a:ext cx="838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Uses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Stores natural hierarchical  data (file system)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 to organize data and perform efficient operation (search, sort,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BST)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design and implement Network routing algorithm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Represent and store algebraic expression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625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921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Post-Order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7244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5029200"/>
            <a:ext cx="5143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41433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4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FS (Depth First Search) Traversal Techniques — Short and Sweet | by Tina  Luk | Dev Genius">
            <a:extLst>
              <a:ext uri="{FF2B5EF4-FFF2-40B4-BE49-F238E27FC236}">
                <a16:creationId xmlns:a16="http://schemas.microsoft.com/office/drawing/2014/main" id="{2884B649-DD0A-84E0-EB81-CCE3D535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73515"/>
            <a:ext cx="6476999" cy="63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9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ee traversal - Wikipedia">
            <a:extLst>
              <a:ext uri="{FF2B5EF4-FFF2-40B4-BE49-F238E27FC236}">
                <a16:creationId xmlns:a16="http://schemas.microsoft.com/office/drawing/2014/main" id="{106AE032-D52B-C321-18C9-24FADD85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8001"/>
            <a:ext cx="6476999" cy="551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85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nary Tree Traversal Algorithms | Data Structures Using C Tutorials |  Teachics">
            <a:extLst>
              <a:ext uri="{FF2B5EF4-FFF2-40B4-BE49-F238E27FC236}">
                <a16:creationId xmlns:a16="http://schemas.microsoft.com/office/drawing/2014/main" id="{48FF3AC5-2DE6-4F08-EEA1-F6EA48E4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3408"/>
            <a:ext cx="6553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509923-2D52-6DB5-8AE0-44E992D871C2}"/>
              </a:ext>
            </a:extLst>
          </p:cNvPr>
          <p:cNvSpPr/>
          <p:nvPr/>
        </p:nvSpPr>
        <p:spPr>
          <a:xfrm>
            <a:off x="1600200" y="5029200"/>
            <a:ext cx="6324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56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nary Tree Traversal Algorithms | Data Structures Using C Tutorials |  Teachics">
            <a:extLst>
              <a:ext uri="{FF2B5EF4-FFF2-40B4-BE49-F238E27FC236}">
                <a16:creationId xmlns:a16="http://schemas.microsoft.com/office/drawing/2014/main" id="{48FF3AC5-2DE6-4F08-EEA1-F6EA48E4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703"/>
            <a:ext cx="6553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841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9B33-EF09-7B41-9F1C-C94B2589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Constructing Binary Tree Using Traversal Orders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33D6-7D08-B29A-2806-A42444BC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 Tree </a:t>
            </a:r>
          </a:p>
          <a:p>
            <a:r>
              <a:rPr lang="en-IN" dirty="0"/>
              <a:t> Determine </a:t>
            </a:r>
            <a:r>
              <a:rPr lang="en-IN" dirty="0" err="1"/>
              <a:t>Postorder</a:t>
            </a:r>
            <a:r>
              <a:rPr lang="en-IN" dirty="0"/>
              <a:t> of following tree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=&gt; </a:t>
            </a:r>
            <a:r>
              <a:rPr lang="en-IN" dirty="0" err="1"/>
              <a:t>Preorder</a:t>
            </a:r>
            <a:r>
              <a:rPr lang="en-IN" dirty="0"/>
              <a:t> – A B D G H L E C F I J K</a:t>
            </a:r>
          </a:p>
          <a:p>
            <a:pPr marL="0" indent="0">
              <a:buNone/>
            </a:pPr>
            <a:r>
              <a:rPr lang="en-IN" dirty="0"/>
              <a:t>=&gt; </a:t>
            </a:r>
            <a:r>
              <a:rPr lang="en-IN" dirty="0" err="1"/>
              <a:t>Inorder</a:t>
            </a:r>
            <a:r>
              <a:rPr lang="en-IN" dirty="0"/>
              <a:t> -    G D H L B E A C I F K J</a:t>
            </a:r>
          </a:p>
          <a:p>
            <a:endParaRPr lang="en-IN" dirty="0"/>
          </a:p>
          <a:p>
            <a:r>
              <a:rPr lang="en-IN" dirty="0" err="1"/>
              <a:t>Postorder</a:t>
            </a:r>
            <a:r>
              <a:rPr lang="en-IN" dirty="0"/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163267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D52F32-4FB6-ACDD-4EDD-58F767A9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17812"/>
            <a:ext cx="3886200" cy="3710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33D6-7D08-B29A-2806-A42444BC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837"/>
            <a:ext cx="8229600" cy="6126163"/>
          </a:xfrm>
        </p:spPr>
        <p:txBody>
          <a:bodyPr/>
          <a:lstStyle/>
          <a:p>
            <a:endParaRPr lang="en-IN" dirty="0"/>
          </a:p>
          <a:p>
            <a:r>
              <a:rPr lang="en-IN" dirty="0" err="1"/>
              <a:t>Preorder</a:t>
            </a:r>
            <a:r>
              <a:rPr lang="en-IN" dirty="0"/>
              <a:t> – A B D G H L E C F I J K</a:t>
            </a:r>
          </a:p>
          <a:p>
            <a:r>
              <a:rPr lang="en-IN" dirty="0" err="1"/>
              <a:t>Inorder</a:t>
            </a:r>
            <a:r>
              <a:rPr lang="en-IN" dirty="0"/>
              <a:t> -    G D H L B E A C I F K J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Postorder</a:t>
            </a: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F2C1F-2DC6-0058-A0B7-690A49E7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95800"/>
            <a:ext cx="3886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3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9B33-EF09-7B41-9F1C-C94B2589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Constructing Binary Tree Using Traversal Orders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33D6-7D08-B29A-2806-A42444BC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 Tree </a:t>
            </a:r>
          </a:p>
          <a:p>
            <a:r>
              <a:rPr lang="en-IN" dirty="0"/>
              <a:t> Determine </a:t>
            </a:r>
            <a:r>
              <a:rPr lang="en-IN" dirty="0" err="1"/>
              <a:t>Preorder</a:t>
            </a:r>
            <a:r>
              <a:rPr lang="en-IN" dirty="0"/>
              <a:t> of following tree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=&gt; </a:t>
            </a:r>
            <a:r>
              <a:rPr lang="en-IN" dirty="0" err="1"/>
              <a:t>Postorder</a:t>
            </a:r>
            <a:r>
              <a:rPr lang="en-IN" dirty="0"/>
              <a:t> – G L H D E B I K J F C A</a:t>
            </a:r>
          </a:p>
          <a:p>
            <a:pPr marL="0" indent="0">
              <a:buNone/>
            </a:pPr>
            <a:r>
              <a:rPr lang="en-IN" dirty="0"/>
              <a:t>=&gt; </a:t>
            </a:r>
            <a:r>
              <a:rPr lang="en-IN" dirty="0" err="1"/>
              <a:t>Inorder</a:t>
            </a:r>
            <a:r>
              <a:rPr lang="en-IN" dirty="0"/>
              <a:t> -      G D H L B E A C I F K J</a:t>
            </a:r>
          </a:p>
          <a:p>
            <a:endParaRPr lang="en-IN" dirty="0"/>
          </a:p>
          <a:p>
            <a:r>
              <a:rPr lang="en-IN" dirty="0" err="1"/>
              <a:t>Preorder</a:t>
            </a:r>
            <a:r>
              <a:rPr lang="en-IN" dirty="0"/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2442219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9B33-EF09-7B41-9F1C-C94B2589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Constructing Binary Tree Using Traversal Orders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33D6-7D08-B29A-2806-A42444BC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89258"/>
            <a:ext cx="8229600" cy="4525963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=&gt; </a:t>
            </a:r>
            <a:r>
              <a:rPr lang="en-IN" dirty="0" err="1"/>
              <a:t>Postorder</a:t>
            </a:r>
            <a:r>
              <a:rPr lang="en-IN" dirty="0"/>
              <a:t> – G L H D E B I K J F C A</a:t>
            </a:r>
          </a:p>
          <a:p>
            <a:pPr marL="0" indent="0">
              <a:buNone/>
            </a:pPr>
            <a:r>
              <a:rPr lang="en-IN" dirty="0"/>
              <a:t>=&gt; </a:t>
            </a:r>
            <a:r>
              <a:rPr lang="en-IN" dirty="0" err="1"/>
              <a:t>Inorder</a:t>
            </a:r>
            <a:r>
              <a:rPr lang="en-IN" dirty="0"/>
              <a:t> -      G D H L B E A C I F K J</a:t>
            </a:r>
          </a:p>
          <a:p>
            <a:endParaRPr lang="en-IN" dirty="0"/>
          </a:p>
          <a:p>
            <a:r>
              <a:rPr lang="en-IN" dirty="0" err="1"/>
              <a:t>Preorder</a:t>
            </a:r>
            <a:r>
              <a:rPr lang="en-IN" dirty="0"/>
              <a:t> 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46B39-5D6B-5A5B-F3AB-A065D2B7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819400"/>
            <a:ext cx="3886200" cy="3710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876CC-47AC-AE37-1E49-7E8E935B1540}"/>
              </a:ext>
            </a:extLst>
          </p:cNvPr>
          <p:cNvSpPr txBox="1"/>
          <p:nvPr/>
        </p:nvSpPr>
        <p:spPr>
          <a:xfrm>
            <a:off x="838200" y="43051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A B D G H L E C F I J K</a:t>
            </a:r>
          </a:p>
        </p:txBody>
      </p:sp>
    </p:spTree>
    <p:extLst>
      <p:ext uri="{BB962C8B-B14F-4D97-AF65-F5344CB8AC3E}">
        <p14:creationId xmlns:p14="http://schemas.microsoft.com/office/powerpoint/2010/main" val="2163931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C5F63-8DF7-5820-2A3C-B9BAAC1D5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7681452" cy="13010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74D77-3292-C309-E410-1D8C052E0CD3}"/>
              </a:ext>
            </a:extLst>
          </p:cNvPr>
          <p:cNvSpPr txBox="1"/>
          <p:nvPr/>
        </p:nvSpPr>
        <p:spPr>
          <a:xfrm>
            <a:off x="1005348" y="152400"/>
            <a:ext cx="7529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Construct Tree using following Traversals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44BCD-95A6-09DC-6200-22503046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4" y="4038600"/>
            <a:ext cx="8181112" cy="13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4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76200"/>
            <a:ext cx="3657600" cy="609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5881988" cy="61722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node without parent (A)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Siblings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nodes share the same parent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Internal node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node with at least one child (A, B, C, F)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External node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(leaf ): node without children (E, I, J, K, G, H, D)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Ancestors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a node: parent, grandparent, grand-grandparent, etc.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Descendant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a node: child, grandchild, grand-grandchild, etc.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a node: number of ancestors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a tree: maximum depth of any node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a node: the number of its children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IN" sz="1600" dirty="0"/>
              <a:t>       The leaf of the </a:t>
            </a:r>
            <a:r>
              <a:rPr lang="en-IN" sz="1600" b="1" dirty="0"/>
              <a:t>tree</a:t>
            </a:r>
            <a:r>
              <a:rPr lang="en-IN" sz="1600" dirty="0"/>
              <a:t> does not have any child so its </a:t>
            </a:r>
            <a:r>
              <a:rPr lang="en-IN" sz="1600" b="1" dirty="0"/>
              <a:t>degree</a:t>
            </a:r>
            <a:r>
              <a:rPr lang="en-IN" sz="1600" dirty="0"/>
              <a:t> is zero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a tree: the maximum degree of a node in the tree.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tree consisting of a node and its descendants</a:t>
            </a:r>
          </a:p>
          <a:p>
            <a:pPr algn="just">
              <a:lnSpc>
                <a:spcPct val="8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IN" sz="1600" dirty="0"/>
              <a:t>Empty (</a:t>
            </a:r>
            <a:r>
              <a:rPr lang="en-IN" sz="1600" b="1" dirty="0"/>
              <a:t>Null</a:t>
            </a:r>
            <a:r>
              <a:rPr lang="en-IN" sz="1600" dirty="0"/>
              <a:t>)-</a:t>
            </a:r>
            <a:r>
              <a:rPr lang="en-IN" sz="1600" b="1" dirty="0"/>
              <a:t>tree</a:t>
            </a:r>
            <a:r>
              <a:rPr lang="en-IN" sz="1600" dirty="0"/>
              <a:t>: a </a:t>
            </a:r>
            <a:r>
              <a:rPr lang="en-IN" sz="1600" b="1" dirty="0"/>
              <a:t>tree</a:t>
            </a:r>
            <a:r>
              <a:rPr lang="en-IN" sz="1600" dirty="0"/>
              <a:t> without any node. </a:t>
            </a:r>
          </a:p>
          <a:p>
            <a:pPr algn="just">
              <a:lnSpc>
                <a:spcPct val="80000"/>
              </a:lnSpc>
            </a:pPr>
            <a:endParaRPr lang="en-IN" sz="1600" dirty="0"/>
          </a:p>
          <a:p>
            <a:pPr algn="just">
              <a:lnSpc>
                <a:spcPct val="80000"/>
              </a:lnSpc>
            </a:pPr>
            <a:r>
              <a:rPr lang="en-IN" sz="1600" dirty="0"/>
              <a:t>Root-</a:t>
            </a:r>
            <a:r>
              <a:rPr lang="en-IN" sz="1600" b="1" dirty="0"/>
              <a:t>tree</a:t>
            </a:r>
            <a:r>
              <a:rPr lang="en-IN" sz="1600" dirty="0"/>
              <a:t>: a </a:t>
            </a:r>
            <a:r>
              <a:rPr lang="en-IN" sz="1600" b="1" dirty="0"/>
              <a:t>tree</a:t>
            </a:r>
            <a:r>
              <a:rPr lang="en-IN" sz="1600" dirty="0"/>
              <a:t> with only one node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04030" y="1066800"/>
            <a:ext cx="3035169" cy="4876800"/>
            <a:chOff x="3135" y="1253"/>
            <a:chExt cx="2336" cy="196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7" name="AutoShape 8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8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9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10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11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E</a:t>
              </a:r>
            </a:p>
          </p:txBody>
        </p:sp>
        <p:sp>
          <p:nvSpPr>
            <p:cNvPr id="12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13" name="AutoShape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21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22" name="AutoShape 23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4"/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25" name="AutoShape 26"/>
            <p:cNvCxnSpPr>
              <a:cxnSpLocks noChangeShapeType="1"/>
              <a:stCxn id="12" idx="2"/>
              <a:endCxn id="24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71572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46679-6124-F587-0D9E-E85F7968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06" y="1752600"/>
            <a:ext cx="5420797" cy="3810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C5F63-8DF7-5820-2A3C-B9BAAC1D5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685800"/>
            <a:ext cx="7681452" cy="106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74D77-3292-C309-E410-1D8C052E0CD3}"/>
              </a:ext>
            </a:extLst>
          </p:cNvPr>
          <p:cNvSpPr txBox="1"/>
          <p:nvPr/>
        </p:nvSpPr>
        <p:spPr>
          <a:xfrm>
            <a:off x="1005348" y="122903"/>
            <a:ext cx="7529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Construct Tree using following Traversals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44BCD-95A6-09DC-6200-225030464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553765"/>
            <a:ext cx="8181112" cy="13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0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58E302-2D1B-8071-DED3-4D95523A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19200"/>
            <a:ext cx="7391400" cy="639762"/>
          </a:xfrm>
        </p:spPr>
        <p:txBody>
          <a:bodyPr>
            <a:noAutofit/>
          </a:bodyPr>
          <a:lstStyle/>
          <a:p>
            <a:r>
              <a:rPr lang="en-IN" sz="2800" dirty="0"/>
              <a:t>Constructing Binary Tree Using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 err="1"/>
              <a:t>PostOrder</a:t>
            </a:r>
            <a:r>
              <a:rPr lang="en-IN" sz="2800" dirty="0"/>
              <a:t> Traversal &amp; </a:t>
            </a:r>
            <a:r>
              <a:rPr lang="en-IN" sz="2800" dirty="0" err="1"/>
              <a:t>PreOrder</a:t>
            </a:r>
            <a:r>
              <a:rPr lang="en-IN" sz="2800" dirty="0"/>
              <a:t> Traversal  </a:t>
            </a:r>
          </a:p>
        </p:txBody>
      </p:sp>
    </p:spTree>
    <p:extLst>
      <p:ext uri="{BB962C8B-B14F-4D97-AF65-F5344CB8AC3E}">
        <p14:creationId xmlns:p14="http://schemas.microsoft.com/office/powerpoint/2010/main" val="141864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9B33-EF09-7B41-9F1C-C94B2589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6645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Constructing Binary Tree Using Traversal Orders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33D6-7D08-B29A-2806-A42444BC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89259"/>
            <a:ext cx="8229600" cy="2949342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=&gt; </a:t>
            </a:r>
            <a:r>
              <a:rPr lang="en-IN" dirty="0" err="1"/>
              <a:t>Postorder</a:t>
            </a:r>
            <a:r>
              <a:rPr lang="en-IN" dirty="0"/>
              <a:t> – </a:t>
            </a:r>
            <a:r>
              <a:rPr lang="en-IN" sz="3600" dirty="0"/>
              <a:t>G L H D E B I K J F C A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dirty="0"/>
              <a:t> </a:t>
            </a:r>
            <a:r>
              <a:rPr lang="en-IN" dirty="0" err="1"/>
              <a:t>Preorder</a:t>
            </a:r>
            <a:r>
              <a:rPr lang="en-IN" dirty="0"/>
              <a:t> -      </a:t>
            </a:r>
          </a:p>
          <a:p>
            <a:pPr>
              <a:buFont typeface="Symbol" panose="05050102010706020507" pitchFamily="18" charset="2"/>
              <a:buChar char="Þ"/>
            </a:pPr>
            <a:endParaRPr lang="en-IN" dirty="0"/>
          </a:p>
          <a:p>
            <a:pPr>
              <a:buFont typeface="Symbol" panose="05050102010706020507" pitchFamily="18" charset="2"/>
              <a:buChar char="Þ"/>
            </a:pPr>
            <a:r>
              <a:rPr lang="en-IN" dirty="0" err="1"/>
              <a:t>Inorder</a:t>
            </a:r>
            <a:r>
              <a:rPr lang="en-IN" dirty="0"/>
              <a:t> 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876CC-47AC-AE37-1E49-7E8E935B1540}"/>
              </a:ext>
            </a:extLst>
          </p:cNvPr>
          <p:cNvSpPr txBox="1"/>
          <p:nvPr/>
        </p:nvSpPr>
        <p:spPr>
          <a:xfrm>
            <a:off x="2743200" y="22860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A B D G H L E C F I J K</a:t>
            </a:r>
          </a:p>
        </p:txBody>
      </p:sp>
    </p:spTree>
    <p:extLst>
      <p:ext uri="{BB962C8B-B14F-4D97-AF65-F5344CB8AC3E}">
        <p14:creationId xmlns:p14="http://schemas.microsoft.com/office/powerpoint/2010/main" val="1652635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9B33-EF09-7B41-9F1C-C94B2589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Constructing Binary Tree Using Traversal Orders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46B39-5D6B-5A5B-F3AB-A065D2B7A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65" y="3848517"/>
            <a:ext cx="3276417" cy="3128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876CC-47AC-AE37-1E49-7E8E935B1540}"/>
              </a:ext>
            </a:extLst>
          </p:cNvPr>
          <p:cNvSpPr txBox="1"/>
          <p:nvPr/>
        </p:nvSpPr>
        <p:spPr>
          <a:xfrm>
            <a:off x="2164773" y="30480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G D H L B E A C I F K J</a:t>
            </a:r>
            <a:endParaRPr lang="en-IN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580F9F-47FB-AF67-FE2D-C4CDD8839BDE}"/>
              </a:ext>
            </a:extLst>
          </p:cNvPr>
          <p:cNvSpPr txBox="1">
            <a:spLocks/>
          </p:cNvSpPr>
          <p:nvPr/>
        </p:nvSpPr>
        <p:spPr>
          <a:xfrm>
            <a:off x="228600" y="1089259"/>
            <a:ext cx="8229600" cy="2949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 marL="0" indent="0">
              <a:buFont typeface="Arial" pitchFamily="34" charset="0"/>
              <a:buNone/>
            </a:pPr>
            <a:r>
              <a:rPr lang="en-IN" dirty="0"/>
              <a:t>=&gt; </a:t>
            </a:r>
            <a:r>
              <a:rPr lang="en-IN" dirty="0" err="1"/>
              <a:t>Postorder</a:t>
            </a:r>
            <a:r>
              <a:rPr lang="en-IN" dirty="0"/>
              <a:t> – </a:t>
            </a:r>
            <a:r>
              <a:rPr lang="en-IN" sz="3600" dirty="0"/>
              <a:t>G L H D E B I K J F C A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dirty="0"/>
              <a:t> </a:t>
            </a:r>
            <a:r>
              <a:rPr lang="en-IN" dirty="0" err="1"/>
              <a:t>Preorder</a:t>
            </a:r>
            <a:r>
              <a:rPr lang="en-IN" dirty="0"/>
              <a:t> -      </a:t>
            </a:r>
          </a:p>
          <a:p>
            <a:pPr>
              <a:buFont typeface="Symbol" panose="05050102010706020507" pitchFamily="18" charset="2"/>
              <a:buChar char="Þ"/>
            </a:pPr>
            <a:endParaRPr lang="en-IN" dirty="0"/>
          </a:p>
          <a:p>
            <a:pPr>
              <a:buFont typeface="Symbol" panose="05050102010706020507" pitchFamily="18" charset="2"/>
              <a:buChar char="Þ"/>
            </a:pPr>
            <a:r>
              <a:rPr lang="en-IN" dirty="0" err="1"/>
              <a:t>Inorder</a:t>
            </a:r>
            <a:r>
              <a:rPr lang="en-IN" dirty="0"/>
              <a:t> 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82ED2-A655-BF7A-7F4F-4DE58217E683}"/>
              </a:ext>
            </a:extLst>
          </p:cNvPr>
          <p:cNvSpPr txBox="1"/>
          <p:nvPr/>
        </p:nvSpPr>
        <p:spPr>
          <a:xfrm>
            <a:off x="2743200" y="22860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A B D G H L E C F I J K</a:t>
            </a:r>
          </a:p>
        </p:txBody>
      </p:sp>
    </p:spTree>
    <p:extLst>
      <p:ext uri="{BB962C8B-B14F-4D97-AF65-F5344CB8AC3E}">
        <p14:creationId xmlns:p14="http://schemas.microsoft.com/office/powerpoint/2010/main" val="3506836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0E823F-1244-0179-664D-4DD7946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1343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04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0E823F-1244-0179-664D-4DD7946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134350" cy="171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706DEC-DEBF-98CE-621D-F2F5DDEF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106" y="2243137"/>
            <a:ext cx="5420797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871B-F8C6-C8F4-3893-2483AD39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dirty="0"/>
              <a:t>Understanding </a:t>
            </a:r>
            <a:br>
              <a:rPr lang="en-US" dirty="0"/>
            </a:br>
            <a:r>
              <a:rPr lang="en-US" dirty="0"/>
              <a:t>Expression Trees</a:t>
            </a:r>
            <a:endParaRPr lang="en-IN" dirty="0"/>
          </a:p>
        </p:txBody>
      </p:sp>
      <p:pic>
        <p:nvPicPr>
          <p:cNvPr id="2050" name="Picture 2" descr="Expression Tree in Data Structure - Coding Ninjas">
            <a:extLst>
              <a:ext uri="{FF2B5EF4-FFF2-40B4-BE49-F238E27FC236}">
                <a16:creationId xmlns:a16="http://schemas.microsoft.com/office/drawing/2014/main" id="{305E5E3F-FF81-EFA9-7619-476F95455B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5161577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99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381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Binary trees are widely used to store algebraic expressions.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example, consider the algebraic expression given as: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(a – b) + (c * d)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4876800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08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4589318" cy="287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73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an expression,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((a + b) – (c * d)) % ((f ^g) / (h – i)),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construct the corresponding binary tree.</a:t>
            </a:r>
          </a:p>
        </p:txBody>
      </p:sp>
    </p:spTree>
    <p:extLst>
      <p:ext uri="{BB962C8B-B14F-4D97-AF65-F5344CB8AC3E}">
        <p14:creationId xmlns:p14="http://schemas.microsoft.com/office/powerpoint/2010/main" val="1160054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Pre-order traversal algorithms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used to extract a prefix notation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an expression tree.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consider the expressions given below. When we traverse the elements of a tree using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pre-order traversal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algorithm, the expression that we get is a prefix expression.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47987"/>
            <a:ext cx="2402327" cy="214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657475"/>
            <a:ext cx="4057650" cy="26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6775" y="5267980"/>
            <a:ext cx="2486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+ – a b * c d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534418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% – + a b * c d / ^ f g – h i </a:t>
            </a:r>
          </a:p>
        </p:txBody>
      </p:sp>
    </p:spTree>
    <p:extLst>
      <p:ext uri="{BB962C8B-B14F-4D97-AF65-F5344CB8AC3E}">
        <p14:creationId xmlns:p14="http://schemas.microsoft.com/office/powerpoint/2010/main" val="31138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 data structure that is defined as a collection of elements called nodes.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 binary tree,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topmost element is called the root node, and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Each node has 0, 1, or at the most 2 children.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node that has zero children is called a leaf node or a terminal node.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Every node contains 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data element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left pointer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which points to the left child, and 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right pointer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which points to the right child.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8" y="3531177"/>
            <a:ext cx="3886201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113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6C5-D163-1BE6-4B36-BFA7AF6F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5181600" cy="685800"/>
          </a:xfrm>
        </p:spPr>
        <p:txBody>
          <a:bodyPr>
            <a:noAutofit/>
          </a:bodyPr>
          <a:lstStyle/>
          <a:p>
            <a:r>
              <a:rPr lang="en-US" sz="1600" b="1" dirty="0"/>
              <a:t>Significance of  Prefix, Postfix and Infix Notation</a:t>
            </a:r>
            <a:endParaRPr lang="en-IN" sz="16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2A0A588-1AC9-BBFC-93DE-799E45E8B2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181"/>
            <a:ext cx="2819400" cy="179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30DD8-8911-BD71-45A7-D842C954F6F2}"/>
              </a:ext>
            </a:extLst>
          </p:cNvPr>
          <p:cNvSpPr txBox="1"/>
          <p:nvPr/>
        </p:nvSpPr>
        <p:spPr>
          <a:xfrm>
            <a:off x="5943600" y="19745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Infix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(a – b) + (c * d)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5159CB-2315-D5E4-C9C6-A4B6F401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86200"/>
            <a:ext cx="2402327" cy="214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098204-7D30-89DC-6A41-8C583F2CD086}"/>
              </a:ext>
            </a:extLst>
          </p:cNvPr>
          <p:cNvSpPr/>
          <p:nvPr/>
        </p:nvSpPr>
        <p:spPr>
          <a:xfrm>
            <a:off x="6068291" y="6016831"/>
            <a:ext cx="2486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Prefix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+ – a b * c d </a:t>
            </a:r>
          </a:p>
        </p:txBody>
      </p:sp>
    </p:spTree>
    <p:extLst>
      <p:ext uri="{BB962C8B-B14F-4D97-AF65-F5344CB8AC3E}">
        <p14:creationId xmlns:p14="http://schemas.microsoft.com/office/powerpoint/2010/main" val="3862816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Construct </a:t>
            </a:r>
            <a:r>
              <a:rPr lang="en-IN" b="1" dirty="0"/>
              <a:t>expression tree </a:t>
            </a:r>
            <a:r>
              <a:rPr lang="en-IN" dirty="0"/>
              <a:t>for following 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a + b / c * d - 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a * b / c + d / e * f + g – h * </a:t>
            </a:r>
            <a:r>
              <a:rPr lang="en-IN" dirty="0" err="1"/>
              <a:t>i</a:t>
            </a:r>
            <a:endParaRPr lang="en-I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[a+(b-c)]*[(d-e)/(</a:t>
            </a:r>
            <a:r>
              <a:rPr lang="en-IN" dirty="0" err="1"/>
              <a:t>f+g-h</a:t>
            </a:r>
            <a:r>
              <a:rPr lang="en-IN" dirty="0"/>
              <a:t>)]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[a+(b*c)]-(d/e)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[(</a:t>
            </a:r>
            <a:r>
              <a:rPr lang="en-IN" dirty="0" err="1"/>
              <a:t>a+b</a:t>
            </a:r>
            <a:r>
              <a:rPr lang="en-IN" dirty="0"/>
              <a:t>)-(c*d)]%[(</a:t>
            </a:r>
            <a:r>
              <a:rPr lang="en-IN" dirty="0" err="1"/>
              <a:t>e^f</a:t>
            </a:r>
            <a:r>
              <a:rPr lang="en-IN" dirty="0"/>
              <a:t>)/(g-h)]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(</a:t>
            </a:r>
            <a:r>
              <a:rPr lang="en-IN" dirty="0" err="1"/>
              <a:t>a+b</a:t>
            </a:r>
            <a:r>
              <a:rPr lang="en-IN" dirty="0"/>
              <a:t>)*(c*d-e)*f/g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(((a*b)*c)*d)</a:t>
            </a:r>
          </a:p>
        </p:txBody>
      </p:sp>
    </p:spTree>
    <p:extLst>
      <p:ext uri="{BB962C8B-B14F-4D97-AF65-F5344CB8AC3E}">
        <p14:creationId xmlns:p14="http://schemas.microsoft.com/office/powerpoint/2010/main" val="2256658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Construct </a:t>
            </a:r>
            <a:r>
              <a:rPr lang="en-IN" sz="2000" b="1" dirty="0"/>
              <a:t>expression tree</a:t>
            </a:r>
            <a:endParaRPr lang="en-IN" sz="20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/>
              <a:t>a + b / c * d - 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/>
              <a:t>a * b / c + d / e * f + g – h * </a:t>
            </a:r>
            <a:r>
              <a:rPr lang="en-IN" sz="2000" b="1" dirty="0" err="1"/>
              <a:t>i</a:t>
            </a:r>
            <a:endParaRPr lang="en-IN" sz="2000" b="1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/>
              <a:t>(a + b) * (c * d - e) * f / g</a:t>
            </a:r>
          </a:p>
        </p:txBody>
      </p:sp>
    </p:spTree>
    <p:extLst>
      <p:ext uri="{BB962C8B-B14F-4D97-AF65-F5344CB8AC3E}">
        <p14:creationId xmlns:p14="http://schemas.microsoft.com/office/powerpoint/2010/main" val="865144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CA1719E-CA1E-689A-F1E4-40601A53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2427"/>
            <a:ext cx="2402327" cy="214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68BC-058C-3705-BDBC-55CD0C54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Construct Expression Tree </a:t>
            </a:r>
          </a:p>
          <a:p>
            <a:pPr marL="0" indent="0" algn="ctr">
              <a:buNone/>
            </a:pPr>
            <a:r>
              <a:rPr lang="en-US" sz="2800" dirty="0"/>
              <a:t>from </a:t>
            </a:r>
          </a:p>
          <a:p>
            <a:pPr marL="0" indent="0" algn="ctr">
              <a:buNone/>
            </a:pPr>
            <a:r>
              <a:rPr lang="en-US" sz="2800" b="1" dirty="0"/>
              <a:t>Prefix  Notation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E2480-4963-70FA-B569-38631739579E}"/>
              </a:ext>
            </a:extLst>
          </p:cNvPr>
          <p:cNvSpPr/>
          <p:nvPr/>
        </p:nvSpPr>
        <p:spPr>
          <a:xfrm>
            <a:off x="3810000" y="3959046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Prefix </a:t>
            </a:r>
            <a:r>
              <a:rPr lang="en-US" sz="4000" b="1" dirty="0">
                <a:sym typeface="Wingdings" panose="05000000000000000000" pitchFamily="2" charset="2"/>
              </a:rPr>
              <a:t> </a:t>
            </a:r>
            <a:r>
              <a:rPr lang="en-US" sz="4000" b="1" dirty="0"/>
              <a:t>+ – a b * c d </a:t>
            </a:r>
          </a:p>
        </p:txBody>
      </p:sp>
    </p:spTree>
    <p:extLst>
      <p:ext uri="{BB962C8B-B14F-4D97-AF65-F5344CB8AC3E}">
        <p14:creationId xmlns:p14="http://schemas.microsoft.com/office/powerpoint/2010/main" val="4107467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0974BEF8-F8BE-11BE-F98D-ABC67DF48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38" y="329045"/>
            <a:ext cx="3965960" cy="263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CA1719E-CA1E-689A-F1E4-40601A53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73" y="353291"/>
            <a:ext cx="2402327" cy="214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68BC-058C-3705-BDBC-55CD0C54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1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Construct Expression tree from Prefix  Notation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B9AD6-610F-36E5-38CE-9E93E1CFA7C4}"/>
              </a:ext>
            </a:extLst>
          </p:cNvPr>
          <p:cNvSpPr/>
          <p:nvPr/>
        </p:nvSpPr>
        <p:spPr>
          <a:xfrm>
            <a:off x="6364727" y="2514600"/>
            <a:ext cx="2486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Prefix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+ – a b * c d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FA71E-6447-7CFA-2015-6A3E511C3AD4}"/>
              </a:ext>
            </a:extLst>
          </p:cNvPr>
          <p:cNvSpPr/>
          <p:nvPr/>
        </p:nvSpPr>
        <p:spPr>
          <a:xfrm>
            <a:off x="938213" y="2964718"/>
            <a:ext cx="441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% – + a b * c d / ^ f g – h i </a:t>
            </a:r>
          </a:p>
        </p:txBody>
      </p:sp>
    </p:spTree>
    <p:extLst>
      <p:ext uri="{BB962C8B-B14F-4D97-AF65-F5344CB8AC3E}">
        <p14:creationId xmlns:p14="http://schemas.microsoft.com/office/powerpoint/2010/main" val="3049625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CA1719E-CA1E-689A-F1E4-40601A53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3314"/>
            <a:ext cx="2402327" cy="214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68BC-058C-3705-BDBC-55CD0C54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Construct Expression Tree </a:t>
            </a:r>
          </a:p>
          <a:p>
            <a:pPr marL="0" indent="0" algn="ctr">
              <a:buNone/>
            </a:pPr>
            <a:r>
              <a:rPr lang="en-US" sz="2800" dirty="0"/>
              <a:t>from </a:t>
            </a:r>
          </a:p>
          <a:p>
            <a:pPr marL="0" indent="0" algn="ctr">
              <a:buNone/>
            </a:pPr>
            <a:r>
              <a:rPr lang="en-US" sz="2800" b="1" dirty="0"/>
              <a:t>Postfix  Notation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D4A65F-D3E0-B4E0-ED2C-F5D62F715232}"/>
              </a:ext>
            </a:extLst>
          </p:cNvPr>
          <p:cNvSpPr/>
          <p:nvPr/>
        </p:nvSpPr>
        <p:spPr>
          <a:xfrm>
            <a:off x="3552972" y="3581400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Postfix </a:t>
            </a:r>
            <a:r>
              <a:rPr lang="en-US" sz="3600" b="1" dirty="0">
                <a:sym typeface="Wingdings" panose="05000000000000000000" pitchFamily="2" charset="2"/>
              </a:rPr>
              <a:t> a b -  c d * + 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909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0974BEF8-F8BE-11BE-F98D-ABC67DF48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49" y="0"/>
            <a:ext cx="3965960" cy="263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68BC-058C-3705-BDBC-55CD0C54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1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Construct Expression tree from Postfix  Notation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FA71E-6447-7CFA-2015-6A3E511C3AD4}"/>
              </a:ext>
            </a:extLst>
          </p:cNvPr>
          <p:cNvSpPr/>
          <p:nvPr/>
        </p:nvSpPr>
        <p:spPr>
          <a:xfrm>
            <a:off x="990600" y="989021"/>
            <a:ext cx="441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 b + c d * - f g  ^ h i - / % </a:t>
            </a:r>
          </a:p>
        </p:txBody>
      </p:sp>
    </p:spTree>
    <p:extLst>
      <p:ext uri="{BB962C8B-B14F-4D97-AF65-F5344CB8AC3E}">
        <p14:creationId xmlns:p14="http://schemas.microsoft.com/office/powerpoint/2010/main" val="1802251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5C9841-924B-D6CF-CF6D-0270095C54A3}"/>
              </a:ext>
            </a:extLst>
          </p:cNvPr>
          <p:cNvSpPr txBox="1"/>
          <p:nvPr/>
        </p:nvSpPr>
        <p:spPr>
          <a:xfrm>
            <a:off x="228600" y="457200"/>
            <a:ext cx="8382000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 to TREE Data Structures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https://youtu.be/QIIu27tfdG8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Binary Trees and It Representation in Memory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https://youtu.be/0k1gZ7m8WUk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Traversing a Binary Tree - PREORDER, POSTORDER &amp; INORDER TRAVERSAL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https://youtu.be/H0exHo7KAhQ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Constructing Binary Tree using Given Traversing Sequences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https://youtu.be/wee7con8IkU</a:t>
            </a:r>
            <a:endParaRPr lang="en-IN" sz="16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600" dirty="0">
              <a:solidFill>
                <a:srgbClr val="000000"/>
              </a:solidFill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Constructing Binary Tree using </a:t>
            </a:r>
            <a:r>
              <a:rPr lang="en-IN" sz="16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PostOrder</a:t>
            </a: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IN" sz="16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PreOrder</a:t>
            </a: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Traversals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https://youtu.be/RvO5oRqrJ3I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Understanding Expression Tree data structure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https://youtu.be/qPoS1iM2JXY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Constructing Expression Tree from Postfix notation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https://youtu.be/WjnGmJ3zd58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Constructing Expression tree from Prefix Notation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https://youtu.be/e3WERX_uW3w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EF56D-AC73-8BA9-6810-3744EA28B7C1}"/>
              </a:ext>
            </a:extLst>
          </p:cNvPr>
          <p:cNvSpPr txBox="1"/>
          <p:nvPr/>
        </p:nvSpPr>
        <p:spPr>
          <a:xfrm>
            <a:off x="2743200" y="1720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Video Lecture of the topic can be found at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7057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3048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complete binary tree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binary tree that satisfies two properties.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First, in a complete binary tree, every level, except possibly the last, is completely filled.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Second, all nodes appear as far left as possible.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43350"/>
            <a:ext cx="64008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5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53" y="2971800"/>
            <a:ext cx="389967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65" y="309384"/>
            <a:ext cx="4267200" cy="715962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Perfect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715000" cy="2209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/>
              <a:t>A perfect binary tree is </a:t>
            </a:r>
            <a:r>
              <a:rPr lang="en-IN" sz="2400" b="1" dirty="0"/>
              <a:t>a type of binary tree in which every internal node has exactly two child nodes and all the leaf nodes are at the same level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"/>
            <a:ext cx="3251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352800"/>
            <a:ext cx="54700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Full binary tree</a:t>
            </a:r>
          </a:p>
          <a:p>
            <a:endParaRPr lang="en-IN" sz="3200" b="1" dirty="0"/>
          </a:p>
          <a:p>
            <a:pPr algn="just"/>
            <a:r>
              <a:rPr lang="en-IN" sz="2400" dirty="0"/>
              <a:t>A full binary tree can be defined as </a:t>
            </a:r>
            <a:r>
              <a:rPr lang="en-IN" sz="2400" b="1" dirty="0"/>
              <a:t>a binary tree in which all the nodes have 0 or two children</a:t>
            </a:r>
            <a:r>
              <a:rPr lang="en-IN" sz="2400" dirty="0"/>
              <a:t>. In other words, the full binary tree can be defined as a binary tree in which all the nodes have two children except the leaf nodes</a:t>
            </a:r>
          </a:p>
        </p:txBody>
      </p:sp>
    </p:spTree>
    <p:extLst>
      <p:ext uri="{BB962C8B-B14F-4D97-AF65-F5344CB8AC3E}">
        <p14:creationId xmlns:p14="http://schemas.microsoft.com/office/powerpoint/2010/main" val="33221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00814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C0D83-7520-E0C2-60EA-A1A3E5F4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76400"/>
            <a:ext cx="2457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4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 of Binary Trees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5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 of Binary Trees in the Memory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60198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Linked representation of binary trees </a:t>
            </a:r>
          </a:p>
          <a:p>
            <a:pPr marL="0" indent="0" algn="ctr">
              <a:buNone/>
            </a:pPr>
            <a:endParaRPr lang="en-US" sz="26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the linked representation, every node will have three parts: </a:t>
            </a:r>
          </a:p>
          <a:p>
            <a:pPr marL="0" indent="0"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data element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pointer to the left node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and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pointer to the right node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So in C++, the binary tree is built with a node type given below.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/>
              <a:t>class node {</a:t>
            </a:r>
          </a:p>
          <a:p>
            <a:pPr marL="0" indent="0">
              <a:buNone/>
            </a:pPr>
            <a:r>
              <a:rPr lang="en-US" sz="2400" b="1" dirty="0"/>
              <a:t>node *left;</a:t>
            </a:r>
          </a:p>
          <a:p>
            <a:pPr marL="0" indent="0">
              <a:buNone/>
            </a:pPr>
            <a:r>
              <a:rPr lang="en-US" sz="2400" b="1" dirty="0" err="1"/>
              <a:t>int</a:t>
            </a:r>
            <a:r>
              <a:rPr lang="en-US" sz="2400" b="1" dirty="0"/>
              <a:t> data;</a:t>
            </a:r>
          </a:p>
          <a:p>
            <a:pPr marL="0" indent="0">
              <a:buNone/>
            </a:pPr>
            <a:r>
              <a:rPr lang="en-US" sz="2400" b="1" dirty="0"/>
              <a:t>node *right;</a:t>
            </a:r>
          </a:p>
          <a:p>
            <a:pPr marL="0" indent="0">
              <a:buNone/>
            </a:pPr>
            <a:r>
              <a:rPr lang="en-US" sz="2400" b="1" dirty="0"/>
              <a:t>};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dirty="0"/>
              <a:t>Every binary tree has a </a:t>
            </a:r>
            <a:r>
              <a:rPr lang="en-US" sz="2400" b="1" dirty="0"/>
              <a:t>pointer ROOT</a:t>
            </a:r>
            <a:r>
              <a:rPr lang="en-US" sz="2400" dirty="0"/>
              <a:t>, which points to the root element (topmost element) of the tree. If </a:t>
            </a:r>
            <a:r>
              <a:rPr lang="en-US" sz="2400" b="1" dirty="0"/>
              <a:t>ROOT = NULL</a:t>
            </a:r>
            <a:r>
              <a:rPr lang="en-US" sz="2400" dirty="0"/>
              <a:t>, then </a:t>
            </a:r>
            <a:r>
              <a:rPr lang="en-US" sz="2400" u="sng" dirty="0"/>
              <a:t>the tree is empty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6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2000</Words>
  <Application>Microsoft Office PowerPoint</Application>
  <PresentationFormat>On-screen Show (4:3)</PresentationFormat>
  <Paragraphs>251</Paragraphs>
  <Slides>47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Rockwell</vt:lpstr>
      <vt:lpstr>Symbol</vt:lpstr>
      <vt:lpstr>Tahoma</vt:lpstr>
      <vt:lpstr>Times New Roman</vt:lpstr>
      <vt:lpstr>Office Theme</vt:lpstr>
      <vt:lpstr>Tree</vt:lpstr>
      <vt:lpstr> INTRODUCTION </vt:lpstr>
      <vt:lpstr>Tree Terminology</vt:lpstr>
      <vt:lpstr>Binary Trees</vt:lpstr>
      <vt:lpstr>Complete Binary Trees</vt:lpstr>
      <vt:lpstr>Perfect binary tree</vt:lpstr>
      <vt:lpstr>PowerPoint Presentation</vt:lpstr>
      <vt:lpstr>PowerPoint Presentation</vt:lpstr>
      <vt:lpstr>Representation of Binary Trees in the Memory</vt:lpstr>
      <vt:lpstr>PowerPoint Presentation</vt:lpstr>
      <vt:lpstr>Sequential  representation of binary tree</vt:lpstr>
      <vt:lpstr>PowerPoint Presentation</vt:lpstr>
      <vt:lpstr>Traversing a Binary Tree</vt:lpstr>
      <vt:lpstr>Pre-order Traversal</vt:lpstr>
      <vt:lpstr>Algorithm for Pre-Order</vt:lpstr>
      <vt:lpstr>PowerPoint Presentation</vt:lpstr>
      <vt:lpstr>In-order Traversal</vt:lpstr>
      <vt:lpstr>Algorithm for In-Order</vt:lpstr>
      <vt:lpstr>Post-Order Traversal</vt:lpstr>
      <vt:lpstr>Algorithm for Post-Order</vt:lpstr>
      <vt:lpstr>PowerPoint Presentation</vt:lpstr>
      <vt:lpstr>PowerPoint Presentation</vt:lpstr>
      <vt:lpstr>PowerPoint Presentation</vt:lpstr>
      <vt:lpstr>PowerPoint Presentation</vt:lpstr>
      <vt:lpstr>Constructing Binary Tree Using Traversal Orders </vt:lpstr>
      <vt:lpstr>PowerPoint Presentation</vt:lpstr>
      <vt:lpstr>Constructing Binary Tree Using Traversal Orders </vt:lpstr>
      <vt:lpstr>Constructing Binary Tree Using Traversal Orders </vt:lpstr>
      <vt:lpstr>PowerPoint Presentation</vt:lpstr>
      <vt:lpstr>PowerPoint Presentation</vt:lpstr>
      <vt:lpstr>Constructing Binary Tree Using   PostOrder Traversal &amp; PreOrder Traversal  </vt:lpstr>
      <vt:lpstr>Constructing Binary Tree Using Traversal Orders </vt:lpstr>
      <vt:lpstr>Constructing Binary Tree Using Traversal Orders </vt:lpstr>
      <vt:lpstr>PowerPoint Presentation</vt:lpstr>
      <vt:lpstr>PowerPoint Presentation</vt:lpstr>
      <vt:lpstr>Understanding  Expression Trees</vt:lpstr>
      <vt:lpstr>Expression Tree</vt:lpstr>
      <vt:lpstr>Given an expression,    Exp = ((a + b) – (c * d)) % ((f ^g) / (h – i)),   construct the corresponding binary tree.</vt:lpstr>
      <vt:lpstr>PowerPoint Presentation</vt:lpstr>
      <vt:lpstr>Significance of  Prefix, Postfix and Infix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win 8.1</dc:creator>
  <cp:lastModifiedBy>Ashish Seth</cp:lastModifiedBy>
  <cp:revision>30</cp:revision>
  <dcterms:created xsi:type="dcterms:W3CDTF">2018-11-16T09:03:32Z</dcterms:created>
  <dcterms:modified xsi:type="dcterms:W3CDTF">2023-10-25T15:33:14Z</dcterms:modified>
</cp:coreProperties>
</file>