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6" r:id="rId12"/>
    <p:sldId id="270" r:id="rId13"/>
    <p:sldId id="267" r:id="rId14"/>
    <p:sldId id="269" r:id="rId15"/>
    <p:sldId id="268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8" d="100"/>
          <a:sy n="78" d="100"/>
        </p:scale>
        <p:origin x="15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86FF-FC48-4BE1-9112-A71486DB195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F525-3FCF-4709-A6B5-275B39F57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25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86FF-FC48-4BE1-9112-A71486DB195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F525-3FCF-4709-A6B5-275B39F57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75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86FF-FC48-4BE1-9112-A71486DB195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F525-3FCF-4709-A6B5-275B39F57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69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86FF-FC48-4BE1-9112-A71486DB195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F525-3FCF-4709-A6B5-275B39F57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34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86FF-FC48-4BE1-9112-A71486DB195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F525-3FCF-4709-A6B5-275B39F57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4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86FF-FC48-4BE1-9112-A71486DB195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F525-3FCF-4709-A6B5-275B39F57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53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86FF-FC48-4BE1-9112-A71486DB195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F525-3FCF-4709-A6B5-275B39F57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1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86FF-FC48-4BE1-9112-A71486DB195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F525-3FCF-4709-A6B5-275B39F57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33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86FF-FC48-4BE1-9112-A71486DB195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F525-3FCF-4709-A6B5-275B39F57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46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86FF-FC48-4BE1-9112-A71486DB195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F525-3FCF-4709-A6B5-275B39F57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23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86FF-FC48-4BE1-9112-A71486DB195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F525-3FCF-4709-A6B5-275B39F57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83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A86FF-FC48-4BE1-9112-A71486DB195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0F525-3FCF-4709-A6B5-275B39F57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65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L7zyxLyfMA" TargetMode="External"/><Relationship Id="rId2" Type="http://schemas.openxmlformats.org/officeDocument/2006/relationships/hyperlink" Target="https://youtu.be/xbiB8Pdh_Q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effectLst/>
              </a:rPr>
              <a:t>Huffman Coding Algorithm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541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895" y="74027"/>
            <a:ext cx="2933711" cy="418058"/>
          </a:xfrm>
        </p:spPr>
        <p:txBody>
          <a:bodyPr>
            <a:normAutofit fontScale="90000"/>
          </a:bodyPr>
          <a:lstStyle/>
          <a:p>
            <a:r>
              <a:rPr lang="en-IN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77" y="188640"/>
            <a:ext cx="9036496" cy="648072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IN" dirty="0"/>
              <a:t>“</a:t>
            </a:r>
            <a:r>
              <a:rPr lang="en-IN" b="1" dirty="0" err="1"/>
              <a:t>aabacdad</a:t>
            </a:r>
            <a:r>
              <a:rPr lang="en-IN" dirty="0"/>
              <a:t>”,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Default encoding </a:t>
            </a:r>
          </a:p>
          <a:p>
            <a:pPr marL="0" indent="0">
              <a:buNone/>
            </a:pPr>
            <a:r>
              <a:rPr lang="en-IN" sz="2200" dirty="0"/>
              <a:t>Here decoding is not required as ASCII representation is universally known and unique</a:t>
            </a:r>
          </a:p>
          <a:p>
            <a:pPr marL="0" indent="0">
              <a:buNone/>
            </a:pPr>
            <a:r>
              <a:rPr lang="en-IN" sz="2200" dirty="0"/>
              <a:t>==&gt;</a:t>
            </a:r>
            <a:r>
              <a:rPr lang="en-IN" sz="2200" b="1" dirty="0"/>
              <a:t> </a:t>
            </a:r>
            <a:r>
              <a:rPr lang="en-IN" sz="2200" dirty="0"/>
              <a:t>Number of bits used for encoding = 8 * 8 = 64 bits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b="1" dirty="0"/>
              <a:t>Uniform encoding (</a:t>
            </a:r>
            <a:r>
              <a:rPr lang="en-IN" dirty="0"/>
              <a:t>with less number of bits</a:t>
            </a:r>
            <a:r>
              <a:rPr lang="en-IN" b="1" dirty="0"/>
              <a:t> ) </a:t>
            </a:r>
          </a:p>
          <a:p>
            <a:pPr marL="0" indent="0">
              <a:buNone/>
            </a:pPr>
            <a:r>
              <a:rPr lang="en-IN" sz="2000" dirty="0"/>
              <a:t>total bits required = decoding scheme + encoded message </a:t>
            </a:r>
          </a:p>
          <a:p>
            <a:pPr marL="0" indent="0">
              <a:buNone/>
            </a:pPr>
            <a:r>
              <a:rPr lang="en-IN" sz="2000" dirty="0"/>
              <a:t>decoding scheme =&gt; [</a:t>
            </a:r>
            <a:r>
              <a:rPr lang="en-IN" sz="2000" dirty="0" err="1"/>
              <a:t>Ascii</a:t>
            </a:r>
            <a:r>
              <a:rPr lang="en-IN" sz="2000" dirty="0"/>
              <a:t> bits for 4 characters + 2 bit representation for 4 characters]</a:t>
            </a:r>
          </a:p>
          <a:p>
            <a:pPr marL="0" indent="0">
              <a:buNone/>
            </a:pPr>
            <a:r>
              <a:rPr lang="en-IN" sz="2000" dirty="0"/>
              <a:t>encoded message =&gt; [2 bits for each character in the string ]</a:t>
            </a:r>
          </a:p>
          <a:p>
            <a:pPr marL="0" indent="0">
              <a:buNone/>
            </a:pPr>
            <a:r>
              <a:rPr lang="en-IN" sz="2000" dirty="0"/>
              <a:t>==&gt; (8*4 + 4*2) +( 8*2) = (32 +8)+ 16 =56 bits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b="1" dirty="0"/>
              <a:t>Variable encoding </a:t>
            </a:r>
            <a:r>
              <a:rPr lang="en-IN" dirty="0"/>
              <a:t>=</a:t>
            </a:r>
            <a:r>
              <a:rPr lang="en-IN" sz="2400" dirty="0"/>
              <a:t>decoding scheme + encoded message</a:t>
            </a:r>
          </a:p>
          <a:p>
            <a:pPr marL="0" indent="0">
              <a:buNone/>
            </a:pPr>
            <a:r>
              <a:rPr lang="en-IN" sz="2000" dirty="0"/>
              <a:t>==&gt; total bits required = decoding scheme + encoded message decoding scheme </a:t>
            </a:r>
          </a:p>
          <a:p>
            <a:pPr>
              <a:buFont typeface="Symbol"/>
              <a:buChar char="Þ"/>
            </a:pPr>
            <a:r>
              <a:rPr lang="en-IN" sz="2000" dirty="0"/>
              <a:t>[</a:t>
            </a:r>
            <a:r>
              <a:rPr lang="en-IN" sz="2000" dirty="0" err="1"/>
              <a:t>Ascii</a:t>
            </a:r>
            <a:r>
              <a:rPr lang="en-IN" sz="2000" dirty="0"/>
              <a:t> bits for 4 characters + bit representation for 4 characters]</a:t>
            </a:r>
          </a:p>
          <a:p>
            <a:pPr>
              <a:buFont typeface="Symbol"/>
              <a:buChar char="Þ"/>
            </a:pPr>
            <a:r>
              <a:rPr lang="en-IN" sz="2000" dirty="0"/>
              <a:t>encoded message =&gt; [ a*4+b*1+c*1+d*2 bits (for characters used in the string)] </a:t>
            </a:r>
          </a:p>
          <a:p>
            <a:pPr>
              <a:buFont typeface="Symbol"/>
              <a:buChar char="Þ"/>
            </a:pPr>
            <a:r>
              <a:rPr lang="en-IN" sz="2000" dirty="0"/>
              <a:t>(8*4 + 9) +( 1*4+3*1+3*1+2*2) = (32 +9)+ (14) =55 bits</a:t>
            </a:r>
          </a:p>
          <a:p>
            <a:pPr>
              <a:buFont typeface="Symbol"/>
              <a:buChar char="Þ"/>
            </a:pPr>
            <a:endParaRPr lang="en-IN" sz="2000" dirty="0"/>
          </a:p>
          <a:p>
            <a:pPr>
              <a:buFont typeface="Symbol"/>
              <a:buChar char="Þ"/>
            </a:pPr>
            <a:r>
              <a:rPr lang="en-IN" sz="2000" dirty="0"/>
              <a:t>The real benefit is realized with larger size strings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228184" y="74027"/>
            <a:ext cx="2808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0 gets decoded to ‘a’ (4)</a:t>
            </a:r>
          </a:p>
          <a:p>
            <a:r>
              <a:rPr lang="en-IN" dirty="0"/>
              <a:t>110 gets decoded to ‘b’ (1)</a:t>
            </a:r>
          </a:p>
          <a:p>
            <a:r>
              <a:rPr lang="en-IN" dirty="0"/>
              <a:t>111 gets decoded to ‘c’(1)</a:t>
            </a:r>
          </a:p>
          <a:p>
            <a:r>
              <a:rPr lang="en-IN" dirty="0"/>
              <a:t>10 gets decoded to ‘d’(2)</a:t>
            </a:r>
          </a:p>
        </p:txBody>
      </p:sp>
    </p:spTree>
    <p:extLst>
      <p:ext uri="{BB962C8B-B14F-4D97-AF65-F5344CB8AC3E}">
        <p14:creationId xmlns:p14="http://schemas.microsoft.com/office/powerpoint/2010/main" val="87111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986CB2-1634-E10E-47F5-CB074561E171}"/>
              </a:ext>
            </a:extLst>
          </p:cNvPr>
          <p:cNvSpPr txBox="1"/>
          <p:nvPr/>
        </p:nvSpPr>
        <p:spPr>
          <a:xfrm>
            <a:off x="215516" y="476672"/>
            <a:ext cx="87129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Compare  encoding of  </a:t>
            </a:r>
          </a:p>
          <a:p>
            <a:pPr algn="ctr"/>
            <a:r>
              <a:rPr lang="en-IN" sz="2400" b="1" dirty="0" err="1"/>
              <a:t>aaaabaddd</a:t>
            </a:r>
            <a:r>
              <a:rPr lang="en-IN" sz="2400" b="1" dirty="0"/>
              <a:t> </a:t>
            </a:r>
          </a:p>
          <a:p>
            <a:pPr algn="ctr"/>
            <a:r>
              <a:rPr lang="en-IN" sz="2400" dirty="0"/>
              <a:t>using </a:t>
            </a:r>
          </a:p>
          <a:p>
            <a:pPr algn="ctr"/>
            <a:r>
              <a:rPr lang="en-IN" sz="2400" dirty="0"/>
              <a:t>Uniform encoding and Variable encoding methods</a:t>
            </a:r>
          </a:p>
          <a:p>
            <a:pPr algn="ctr"/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Find the bits used in Uniform encoding 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Find the bits used in Variable encoding (Huffman encoding) ?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0902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986CB2-1634-E10E-47F5-CB074561E171}"/>
              </a:ext>
            </a:extLst>
          </p:cNvPr>
          <p:cNvSpPr txBox="1"/>
          <p:nvPr/>
        </p:nvSpPr>
        <p:spPr>
          <a:xfrm>
            <a:off x="107504" y="429627"/>
            <a:ext cx="8928992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Compare  encoding of  </a:t>
            </a:r>
          </a:p>
          <a:p>
            <a:pPr algn="ctr"/>
            <a:r>
              <a:rPr lang="en-IN" sz="2400" b="1" dirty="0" err="1"/>
              <a:t>aaaabaddd</a:t>
            </a:r>
            <a:r>
              <a:rPr lang="en-IN" sz="2400" b="1" dirty="0"/>
              <a:t> </a:t>
            </a:r>
          </a:p>
          <a:p>
            <a:pPr algn="ctr"/>
            <a:r>
              <a:rPr lang="en-IN" sz="2400" dirty="0"/>
              <a:t>using </a:t>
            </a:r>
          </a:p>
          <a:p>
            <a:pPr algn="ctr"/>
            <a:r>
              <a:rPr lang="en-IN" sz="2400" dirty="0"/>
              <a:t>Uniform encoding and Variable encoding methods</a:t>
            </a:r>
          </a:p>
          <a:p>
            <a:pPr algn="ctr"/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Find the bits used in Uniform encoding 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Find the bits used in Variable encoding (Huffman encoding) 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Uniform Encoding = 3*8 + 3*2  + 9*2 = 24 + 6 + 18 = 48 bits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Variable Encoding = 3*8 + 7  + (5*1 + 1*2 + 3*2) = 24 + 7 + 13 = 44 bits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CB8B70-D040-AF2A-A560-16B588FA732D}"/>
              </a:ext>
            </a:extLst>
          </p:cNvPr>
          <p:cNvSpPr/>
          <p:nvPr/>
        </p:nvSpPr>
        <p:spPr>
          <a:xfrm>
            <a:off x="6228184" y="74027"/>
            <a:ext cx="2808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0 gets decoded to ‘a’ (5)</a:t>
            </a:r>
          </a:p>
          <a:p>
            <a:r>
              <a:rPr lang="en-IN" dirty="0"/>
              <a:t>10 gets decoded to ‘b’ (1)</a:t>
            </a:r>
          </a:p>
          <a:p>
            <a:r>
              <a:rPr lang="en-IN" dirty="0"/>
              <a:t>11 gets decoded to ‘d’(3)</a:t>
            </a:r>
          </a:p>
        </p:txBody>
      </p:sp>
    </p:spTree>
    <p:extLst>
      <p:ext uri="{BB962C8B-B14F-4D97-AF65-F5344CB8AC3E}">
        <p14:creationId xmlns:p14="http://schemas.microsoft.com/office/powerpoint/2010/main" val="914032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E04DF-790B-59AC-CE89-2FC108136EE1}"/>
              </a:ext>
            </a:extLst>
          </p:cNvPr>
          <p:cNvSpPr txBox="1"/>
          <p:nvPr/>
        </p:nvSpPr>
        <p:spPr>
          <a:xfrm>
            <a:off x="395536" y="332656"/>
            <a:ext cx="8280920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A file containing 6 unique characters and frequency of each character is given:</a:t>
            </a:r>
            <a:b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c=34</a:t>
            </a:r>
            <a:b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d=9</a:t>
            </a:r>
            <a:b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g=35</a:t>
            </a:r>
            <a:b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u=2</a:t>
            </a:r>
            <a:b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m=2</a:t>
            </a:r>
            <a:b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a=100</a:t>
            </a:r>
          </a:p>
          <a:p>
            <a:pPr algn="l" fontAlgn="base"/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How many bits are required to store this file using Huffman Encoding?</a:t>
            </a:r>
          </a:p>
          <a:p>
            <a:pPr algn="l" fontAlgn="base"/>
            <a:endParaRPr lang="en-US" b="0" i="0" dirty="0">
              <a:solidFill>
                <a:srgbClr val="3C484E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63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E04DF-790B-59AC-CE89-2FC108136EE1}"/>
              </a:ext>
            </a:extLst>
          </p:cNvPr>
          <p:cNvSpPr txBox="1"/>
          <p:nvPr/>
        </p:nvSpPr>
        <p:spPr>
          <a:xfrm>
            <a:off x="395536" y="332656"/>
            <a:ext cx="828092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A file containing 6 unique characters and frequency of each character is given:</a:t>
            </a:r>
            <a:b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3C484E"/>
              </a:solidFill>
              <a:effectLst/>
              <a:latin typeface="Arial" panose="020B0604020202020204" pitchFamily="34" charset="0"/>
            </a:endParaRPr>
          </a:p>
          <a:p>
            <a:pPr fontAlgn="base"/>
            <a: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c=34	- 110 / 011  </a:t>
            </a:r>
            <a:b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d=9  	- 1110 / 0101</a:t>
            </a:r>
            <a:b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g=35	- 10 / 00</a:t>
            </a:r>
            <a:b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u=2	- 11110 / 01000</a:t>
            </a:r>
            <a:b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m=2	-  11111 / 01001</a:t>
            </a:r>
            <a:b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a=100	-  0 / 1</a:t>
            </a:r>
          </a:p>
          <a:p>
            <a:pPr algn="l" fontAlgn="base"/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Number of bits required to store this file using Huffman Encoding?</a:t>
            </a:r>
          </a:p>
          <a:p>
            <a:pPr fontAlgn="base"/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Siz</a:t>
            </a:r>
            <a:r>
              <a:rPr lang="en-US" dirty="0">
                <a:solidFill>
                  <a:srgbClr val="3C484E"/>
                </a:solidFill>
                <a:latin typeface="Arial" panose="020B0604020202020204" pitchFamily="34" charset="0"/>
              </a:rPr>
              <a:t>e of file = 182</a:t>
            </a:r>
          </a:p>
          <a:p>
            <a:pPr fontAlgn="base"/>
            <a:endParaRPr lang="en-US" b="0" i="0" dirty="0">
              <a:solidFill>
                <a:srgbClr val="3C484E"/>
              </a:solidFill>
              <a:effectLst/>
              <a:latin typeface="Arial" panose="020B0604020202020204" pitchFamily="34" charset="0"/>
            </a:endParaRPr>
          </a:p>
          <a:p>
            <a:pPr fontAlgn="base"/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Bits  for representing  8*6 + 20 = 68</a:t>
            </a:r>
          </a:p>
          <a:p>
            <a:pPr fontAlgn="base"/>
            <a:r>
              <a:rPr lang="en-US" dirty="0">
                <a:solidFill>
                  <a:srgbClr val="3C484E"/>
                </a:solidFill>
                <a:latin typeface="Arial" panose="020B0604020202020204" pitchFamily="34" charset="0"/>
              </a:rPr>
              <a:t>Bits for encoding = 34*3 + 9*4 + 35*2 + 2*5 + 2*5 + 100*1 </a:t>
            </a:r>
            <a:endParaRPr lang="en-US" b="0" i="0" dirty="0">
              <a:solidFill>
                <a:srgbClr val="3C484E"/>
              </a:solidFill>
              <a:effectLst/>
              <a:latin typeface="Arial" panose="020B0604020202020204" pitchFamily="34" charset="0"/>
            </a:endParaRPr>
          </a:p>
          <a:p>
            <a:pPr fontAlgn="base"/>
            <a:r>
              <a:rPr lang="en-US" dirty="0">
                <a:solidFill>
                  <a:srgbClr val="3C484E"/>
                </a:solidFill>
                <a:latin typeface="Arial" panose="020B0604020202020204" pitchFamily="34" charset="0"/>
              </a:rPr>
              <a:t>		(102 + 36 + 70 + 10 +10 + 100 ) = 328</a:t>
            </a:r>
          </a:p>
          <a:p>
            <a:pPr fontAlgn="base"/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dirty="0">
                <a:solidFill>
                  <a:srgbClr val="3C484E"/>
                </a:solidFill>
                <a:latin typeface="Arial" panose="020B0604020202020204" pitchFamily="34" charset="0"/>
              </a:rPr>
              <a:t> Total bits  = 328 + 68 =396 </a:t>
            </a:r>
          </a:p>
          <a:p>
            <a:pPr fontAlgn="base"/>
            <a:endParaRPr lang="en-US" b="0" i="0" dirty="0">
              <a:solidFill>
                <a:srgbClr val="3C484E"/>
              </a:solidFill>
              <a:effectLst/>
              <a:latin typeface="Arial" panose="020B0604020202020204" pitchFamily="34" charset="0"/>
            </a:endParaRPr>
          </a:p>
          <a:p>
            <a:pPr fontAlgn="base"/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  <a:p>
            <a:pPr fontAlgn="base"/>
            <a:endParaRPr lang="en-US" b="0" i="0" dirty="0">
              <a:solidFill>
                <a:srgbClr val="3C484E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endParaRPr lang="en-US" b="0" i="0" dirty="0">
              <a:solidFill>
                <a:srgbClr val="3C484E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25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E04DF-790B-59AC-CE89-2FC108136EE1}"/>
              </a:ext>
            </a:extLst>
          </p:cNvPr>
          <p:cNvSpPr txBox="1"/>
          <p:nvPr/>
        </p:nvSpPr>
        <p:spPr>
          <a:xfrm>
            <a:off x="323528" y="332656"/>
            <a:ext cx="828092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Consider a file contents are encoded as  </a:t>
            </a:r>
            <a:r>
              <a:rPr lang="en-US" sz="2400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"0101101101001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"</a:t>
            </a:r>
          </a:p>
          <a:p>
            <a:pPr algn="l" fontAlgn="base"/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 using the following Huffman encoding </a:t>
            </a:r>
          </a:p>
          <a:p>
            <a:pPr algn="l" fontAlgn="base"/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c=34	- 011</a:t>
            </a:r>
            <a:b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d=9  	- 0101</a:t>
            </a:r>
            <a:b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g=35	- 00</a:t>
            </a:r>
            <a:b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u=2	- 01000</a:t>
            </a:r>
            <a:b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m=2	- 01001</a:t>
            </a:r>
            <a:b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a=100	- 1</a:t>
            </a:r>
          </a:p>
          <a:p>
            <a:pPr algn="l" fontAlgn="base"/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  <a:p>
            <a:pPr algn="l" fontAlgn="base"/>
            <a:r>
              <a:rPr lang="en-US" dirty="0">
                <a:solidFill>
                  <a:srgbClr val="3C484E"/>
                </a:solidFill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ecode the text "0101101101001"</a:t>
            </a:r>
          </a:p>
          <a:p>
            <a:pPr algn="l" fontAlgn="base"/>
            <a:endParaRPr lang="en-US" b="0" i="0" dirty="0">
              <a:solidFill>
                <a:srgbClr val="3C484E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  <a:p>
            <a:pPr algn="l" fontAlgn="base"/>
            <a:endParaRPr lang="en-US" b="0" i="0" dirty="0">
              <a:solidFill>
                <a:srgbClr val="3C484E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65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E04DF-790B-59AC-CE89-2FC108136EE1}"/>
              </a:ext>
            </a:extLst>
          </p:cNvPr>
          <p:cNvSpPr txBox="1"/>
          <p:nvPr/>
        </p:nvSpPr>
        <p:spPr>
          <a:xfrm>
            <a:off x="323528" y="303159"/>
            <a:ext cx="82809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Consider a file contents are encoded as  </a:t>
            </a:r>
            <a:r>
              <a:rPr lang="en-US" sz="2400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"0101101101001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"</a:t>
            </a:r>
          </a:p>
          <a:p>
            <a:pPr algn="l" fontAlgn="base"/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 using the following Huffman encoding </a:t>
            </a:r>
          </a:p>
          <a:p>
            <a:pPr algn="l" fontAlgn="base"/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c=34	- 011</a:t>
            </a:r>
            <a:b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d=9  	- 0101</a:t>
            </a:r>
            <a:b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g=35	- 00</a:t>
            </a:r>
            <a:b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u=2	- 01000</a:t>
            </a:r>
            <a:b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m=2	- 01001</a:t>
            </a:r>
            <a:b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a=100	- 1</a:t>
            </a:r>
          </a:p>
          <a:p>
            <a:pPr algn="l" fontAlgn="base"/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  <a:p>
            <a:pPr algn="l" fontAlgn="base"/>
            <a:r>
              <a:rPr lang="en-US" dirty="0">
                <a:solidFill>
                  <a:srgbClr val="3C484E"/>
                </a:solidFill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ecoding the text   		</a:t>
            </a:r>
            <a:r>
              <a:rPr lang="en-US" sz="2400" b="1" i="0" dirty="0" err="1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dacm</a:t>
            </a:r>
            <a:endParaRPr lang="en-US" sz="2400" b="1" i="0" dirty="0">
              <a:solidFill>
                <a:srgbClr val="3C484E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		0101	1	011	01001</a:t>
            </a:r>
          </a:p>
          <a:p>
            <a:pPr algn="l" fontAlgn="base"/>
            <a:r>
              <a:rPr lang="en-US" dirty="0">
                <a:solidFill>
                  <a:srgbClr val="3C484E"/>
                </a:solidFill>
                <a:latin typeface="Arial" panose="020B0604020202020204" pitchFamily="34" charset="0"/>
              </a:rPr>
              <a:t>		   d	a	  c	  m</a:t>
            </a:r>
          </a:p>
          <a:p>
            <a:pPr algn="l" fontAlgn="base"/>
            <a:endParaRPr lang="en-US" b="0" i="0" dirty="0">
              <a:solidFill>
                <a:srgbClr val="3C484E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endParaRPr lang="en-US" b="0" i="0" dirty="0">
              <a:solidFill>
                <a:srgbClr val="3C484E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  <a:p>
            <a:pPr algn="l" fontAlgn="base"/>
            <a:endParaRPr lang="en-US" b="0" i="0" dirty="0">
              <a:solidFill>
                <a:srgbClr val="3C484E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091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1E0FF-D8B3-1A3B-60D1-90FE49976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Huffmann</a:t>
            </a: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Encoding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https://youtu.be/xbiB8Pdh_Qk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endParaRPr lang="en-IN" sz="1800" dirty="0">
              <a:solidFill>
                <a:srgbClr val="000000"/>
              </a:solidFill>
              <a:effectLst/>
              <a:highlight>
                <a:srgbClr val="FFFF00"/>
              </a:highlight>
              <a:latin typeface="Rockwell" panose="02060603020205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Comparing Encoding Schemes - (Default </a:t>
            </a:r>
            <a:r>
              <a:rPr lang="en-IN" sz="1800" dirty="0" err="1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necoding</a:t>
            </a: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- Uniform </a:t>
            </a:r>
            <a:r>
              <a:rPr lang="en-IN" sz="1800" dirty="0" err="1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encodin</a:t>
            </a: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- Variable encoding)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https://youtu.be</a:t>
            </a:r>
            <a:r>
              <a:rPr lang="en-IN" sz="180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/HL7zyxLyfMA</a:t>
            </a:r>
            <a:endParaRPr lang="en-IN" sz="1800">
              <a:solidFill>
                <a:srgbClr val="000000"/>
              </a:solidFill>
              <a:effectLst/>
              <a:latin typeface="Rockwell" panose="02060603020205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17677-3A5B-87D1-8FAE-A181401E7A46}"/>
              </a:ext>
            </a:extLst>
          </p:cNvPr>
          <p:cNvSpPr txBox="1"/>
          <p:nvPr/>
        </p:nvSpPr>
        <p:spPr>
          <a:xfrm>
            <a:off x="461764" y="731837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Video Lecture of the topic can be found at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26907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78EBB5-0AE6-98B9-CBD8-FEACF2A6789D}"/>
              </a:ext>
            </a:extLst>
          </p:cNvPr>
          <p:cNvSpPr txBox="1"/>
          <p:nvPr/>
        </p:nvSpPr>
        <p:spPr>
          <a:xfrm>
            <a:off x="791580" y="980728"/>
            <a:ext cx="756084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effectLst/>
              </a:rPr>
              <a:t>What is Encoding ?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>
                <a:effectLst/>
              </a:rPr>
              <a:t>Encoding, in computers, can be defined as the process of transmitting or storing sequence of characters efficiently.</a:t>
            </a:r>
          </a:p>
          <a:p>
            <a:pPr algn="just"/>
            <a:endParaRPr lang="en-IN" sz="2000" dirty="0">
              <a:effectLst/>
            </a:endParaRPr>
          </a:p>
          <a:p>
            <a:pPr algn="just"/>
            <a:r>
              <a:rPr lang="en-IN" sz="2000" dirty="0">
                <a:effectLst/>
              </a:rPr>
              <a:t>Every information in computer science is </a:t>
            </a:r>
            <a:r>
              <a:rPr lang="en-IN" sz="2000" b="1" dirty="0">
                <a:effectLst/>
              </a:rPr>
              <a:t>encoded</a:t>
            </a:r>
            <a:r>
              <a:rPr lang="en-IN" sz="2000" dirty="0">
                <a:effectLst/>
              </a:rPr>
              <a:t> as strings of </a:t>
            </a:r>
            <a:r>
              <a:rPr lang="en-IN" sz="2000" b="1" dirty="0">
                <a:effectLst/>
              </a:rPr>
              <a:t>1s and 0s</a:t>
            </a:r>
            <a:r>
              <a:rPr lang="en-IN" sz="2000" dirty="0">
                <a:effectLst/>
              </a:rPr>
              <a:t>.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>
                <a:effectLst/>
              </a:rPr>
              <a:t>The objective of information theory is to usually transmit information using fewest number of bits in such a way that every encoding is unambiguous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6528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200829"/>
            <a:ext cx="8640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effectLst/>
              </a:rPr>
              <a:t>There are </a:t>
            </a:r>
            <a:r>
              <a:rPr lang="en-IN" sz="2400" u="sng" dirty="0">
                <a:effectLst/>
              </a:rPr>
              <a:t>two types </a:t>
            </a:r>
            <a:r>
              <a:rPr lang="en-IN" sz="2400" dirty="0">
                <a:effectLst/>
              </a:rPr>
              <a:t>of encoding schemes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b="1" u="sng" dirty="0">
                <a:effectLst/>
              </a:rPr>
              <a:t>Fixed-Length encoding</a:t>
            </a:r>
            <a:r>
              <a:rPr lang="en-IN" sz="2400" u="sng" dirty="0">
                <a:effectLst/>
              </a:rPr>
              <a:t> </a:t>
            </a:r>
            <a:r>
              <a:rPr lang="en-IN" sz="2400" dirty="0">
                <a:effectLst/>
              </a:rPr>
              <a:t>– </a:t>
            </a:r>
          </a:p>
          <a:p>
            <a:pPr algn="just"/>
            <a:r>
              <a:rPr lang="en-IN" sz="2400" dirty="0">
                <a:effectLst/>
              </a:rPr>
              <a:t>Every character is assigned a binary code using same number of bits.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A</a:t>
            </a:r>
            <a:r>
              <a:rPr lang="en-IN" sz="2400" dirty="0">
                <a:effectLst/>
              </a:rPr>
              <a:t>ssuming that each character uses 8 bits.</a:t>
            </a:r>
          </a:p>
          <a:p>
            <a:pPr algn="just"/>
            <a:r>
              <a:rPr lang="en-IN" sz="2400" dirty="0">
                <a:effectLst/>
              </a:rPr>
              <a:t>Thus, a string like “</a:t>
            </a:r>
            <a:r>
              <a:rPr lang="en-IN" sz="2400" b="1" dirty="0" err="1">
                <a:effectLst/>
              </a:rPr>
              <a:t>aabacdad</a:t>
            </a:r>
            <a:r>
              <a:rPr lang="en-IN" sz="2400" dirty="0">
                <a:effectLst/>
              </a:rPr>
              <a:t>” can require 64 bits (8 bytes) for storage or transmission</a:t>
            </a:r>
            <a:r>
              <a:rPr lang="en-IN" sz="2400" dirty="0"/>
              <a:t>.</a:t>
            </a:r>
          </a:p>
          <a:p>
            <a:pPr algn="just"/>
            <a:endParaRPr lang="en-IN" sz="2400" u="sng" dirty="0">
              <a:effectLst/>
            </a:endParaRPr>
          </a:p>
          <a:p>
            <a:pPr algn="just"/>
            <a:r>
              <a:rPr lang="en-IN" sz="2400" b="1" u="sng" dirty="0">
                <a:effectLst/>
              </a:rPr>
              <a:t>Variable- Length encoding</a:t>
            </a:r>
            <a:r>
              <a:rPr lang="en-IN" sz="2400" u="sng" dirty="0">
                <a:effectLst/>
              </a:rPr>
              <a:t> </a:t>
            </a:r>
            <a:r>
              <a:rPr lang="en-IN" sz="2400" dirty="0">
                <a:effectLst/>
              </a:rPr>
              <a:t>–</a:t>
            </a:r>
          </a:p>
          <a:p>
            <a:pPr algn="just"/>
            <a:r>
              <a:rPr lang="en-IN" sz="2400" dirty="0">
                <a:effectLst/>
              </a:rPr>
              <a:t>this scheme uses variable number of bits for encoding the characters depending on their frequency in the given text. 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2955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4624"/>
            <a:ext cx="8507288" cy="66247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400" b="1" dirty="0"/>
              <a:t>Variable- Length encoding</a:t>
            </a:r>
            <a:endParaRPr lang="en-IN" sz="2400" dirty="0"/>
          </a:p>
          <a:p>
            <a:pPr marL="0" indent="0" algn="just">
              <a:buNone/>
            </a:pPr>
            <a:r>
              <a:rPr lang="en-IN" sz="2400" dirty="0"/>
              <a:t>Ex: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N" sz="2400" dirty="0">
                <a:effectLst/>
              </a:rPr>
              <a:t>for a given string like “</a:t>
            </a:r>
            <a:r>
              <a:rPr lang="en-IN" sz="2400" b="1" dirty="0" err="1">
                <a:effectLst/>
              </a:rPr>
              <a:t>aabacdad</a:t>
            </a:r>
            <a:r>
              <a:rPr lang="en-IN" sz="2400" dirty="0">
                <a:effectLst/>
              </a:rPr>
              <a:t>”, frequency of characters ‘a’, ‘b’, ‘c’ and ‘d’ is 4,1,1 and 2 respectively.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IN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IN" sz="2400" dirty="0">
                <a:effectLst/>
              </a:rPr>
              <a:t> Since ‘a’ occurs more frequently than ‘b’, ‘c’ and ‘d’, it uses least number of bits, followed by ‘d’, ‘b’ and ‘c’.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IN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IN" sz="2400" dirty="0">
                <a:effectLst/>
              </a:rPr>
              <a:t>Lets randomly assign binary codes to each character as follows-</a:t>
            </a:r>
          </a:p>
          <a:p>
            <a:pPr>
              <a:spcBef>
                <a:spcPts val="0"/>
              </a:spcBef>
            </a:pPr>
            <a:r>
              <a:rPr lang="en-IN" sz="2400" b="1" dirty="0">
                <a:effectLst/>
              </a:rPr>
              <a:t>a  0</a:t>
            </a:r>
            <a:r>
              <a:rPr lang="en-IN" sz="2400" dirty="0">
                <a:effectLst/>
              </a:rPr>
              <a:t> </a:t>
            </a:r>
            <a:br>
              <a:rPr lang="en-IN" sz="2400" dirty="0">
                <a:effectLst/>
              </a:rPr>
            </a:br>
            <a:r>
              <a:rPr lang="en-IN" sz="2400" b="1" dirty="0">
                <a:effectLst/>
              </a:rPr>
              <a:t>b  011</a:t>
            </a:r>
            <a:r>
              <a:rPr lang="en-IN" sz="2400" dirty="0">
                <a:effectLst/>
              </a:rPr>
              <a:t> </a:t>
            </a:r>
            <a:br>
              <a:rPr lang="en-IN" sz="2400" dirty="0">
                <a:effectLst/>
              </a:rPr>
            </a:br>
            <a:r>
              <a:rPr lang="en-IN" sz="2400" b="1" dirty="0">
                <a:effectLst/>
              </a:rPr>
              <a:t>c  111</a:t>
            </a:r>
            <a:r>
              <a:rPr lang="en-IN" sz="2400" dirty="0">
                <a:effectLst/>
              </a:rPr>
              <a:t> </a:t>
            </a:r>
            <a:br>
              <a:rPr lang="en-IN" sz="2400" dirty="0">
                <a:effectLst/>
              </a:rPr>
            </a:br>
            <a:r>
              <a:rPr lang="en-IN" sz="2400" b="1" dirty="0">
                <a:effectLst/>
              </a:rPr>
              <a:t>d  11</a:t>
            </a:r>
            <a:r>
              <a:rPr lang="en-IN" sz="2400" dirty="0">
                <a:effectLst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effectLst/>
              </a:rPr>
              <a:t>Thus, the string “</a:t>
            </a:r>
            <a:r>
              <a:rPr lang="en-IN" sz="2400" dirty="0" err="1">
                <a:effectLst/>
              </a:rPr>
              <a:t>aabacdad</a:t>
            </a:r>
            <a:r>
              <a:rPr lang="en-IN" sz="2400" dirty="0">
                <a:effectLst/>
              </a:rPr>
              <a:t>” gets encoded to </a:t>
            </a:r>
            <a:r>
              <a:rPr lang="en-IN" sz="2400" b="1" dirty="0">
                <a:effectLst/>
              </a:rPr>
              <a:t>00011011111011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b="1" dirty="0">
                <a:effectLst/>
              </a:rPr>
              <a:t>		(0 | 0 | 011 | 0 | 111 | 11 | 0 | 11)</a:t>
            </a:r>
            <a:r>
              <a:rPr lang="en-IN" sz="2400" dirty="0">
                <a:effectLst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>
                <a:effectLst/>
              </a:rPr>
              <a:t>using fewer number of bits compared to fixed-length encoding scheme.  (i.e</a:t>
            </a:r>
            <a:r>
              <a:rPr lang="en-IN" sz="2400" dirty="0"/>
              <a:t>.</a:t>
            </a:r>
            <a:r>
              <a:rPr lang="en-IN" sz="2400" dirty="0">
                <a:effectLst/>
              </a:rPr>
              <a:t> 14 vs 64)</a:t>
            </a:r>
          </a:p>
        </p:txBody>
      </p:sp>
    </p:spTree>
    <p:extLst>
      <p:ext uri="{BB962C8B-B14F-4D97-AF65-F5344CB8AC3E}">
        <p14:creationId xmlns:p14="http://schemas.microsoft.com/office/powerpoint/2010/main" val="381185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7"/>
            <a:ext cx="8784976" cy="35283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u="sng" dirty="0"/>
              <a:t>Problem with this strategy</a:t>
            </a:r>
          </a:p>
          <a:p>
            <a:pPr marL="0" indent="0">
              <a:buNone/>
            </a:pPr>
            <a:r>
              <a:rPr lang="en-IN" sz="2000" dirty="0">
                <a:effectLst/>
              </a:rPr>
              <a:t>the real problem lies with the decoding phase. </a:t>
            </a:r>
          </a:p>
          <a:p>
            <a:pPr marL="0" indent="0">
              <a:buNone/>
            </a:pPr>
            <a:endParaRPr lang="en-IN" sz="2000" dirty="0">
              <a:effectLst/>
            </a:endParaRPr>
          </a:p>
          <a:p>
            <a:pPr marL="0" indent="0">
              <a:buNone/>
            </a:pPr>
            <a:r>
              <a:rPr lang="en-IN" sz="2000" dirty="0">
                <a:effectLst/>
              </a:rPr>
              <a:t>If we try and decode the string </a:t>
            </a:r>
            <a:r>
              <a:rPr lang="en-IN" sz="2000" b="1" dirty="0">
                <a:effectLst/>
              </a:rPr>
              <a:t>00011011111011</a:t>
            </a:r>
            <a:r>
              <a:rPr lang="en-IN" sz="2000" dirty="0">
                <a:effectLst/>
              </a:rPr>
              <a:t>, it will be quite ambiguous since, it can be decoded to the multiple strings, </a:t>
            </a:r>
          </a:p>
          <a:p>
            <a:pPr marL="0" indent="0">
              <a:buNone/>
            </a:pPr>
            <a:r>
              <a:rPr lang="en-IN" sz="2000" dirty="0">
                <a:effectLst/>
              </a:rPr>
              <a:t>few of which are-</a:t>
            </a:r>
          </a:p>
          <a:p>
            <a:r>
              <a:rPr lang="en-IN" sz="2000" b="1" dirty="0" err="1">
                <a:effectLst/>
              </a:rPr>
              <a:t>aaadacdad</a:t>
            </a:r>
            <a:r>
              <a:rPr lang="en-IN" sz="2000" b="1" dirty="0">
                <a:effectLst/>
              </a:rPr>
              <a:t> (0 | 0 | 0 | 11 | 0 | 111 | 11 | 0 | 11)</a:t>
            </a:r>
            <a:br>
              <a:rPr lang="en-IN" sz="2000" dirty="0">
                <a:effectLst/>
              </a:rPr>
            </a:br>
            <a:r>
              <a:rPr lang="en-IN" sz="2000" b="1" dirty="0" err="1">
                <a:effectLst/>
              </a:rPr>
              <a:t>aaadbcad</a:t>
            </a:r>
            <a:r>
              <a:rPr lang="en-IN" sz="2000" b="1" dirty="0">
                <a:effectLst/>
              </a:rPr>
              <a:t>    (0 | 0 | 0 | 11 | 011 | 111 | 0 | 11)</a:t>
            </a:r>
            <a:br>
              <a:rPr lang="en-IN" sz="2000" dirty="0">
                <a:effectLst/>
              </a:rPr>
            </a:br>
            <a:r>
              <a:rPr lang="en-IN" sz="2000" b="1" dirty="0" err="1">
                <a:effectLst/>
              </a:rPr>
              <a:t>aabbcb</a:t>
            </a:r>
            <a:r>
              <a:rPr lang="en-IN" sz="2000" b="1" dirty="0">
                <a:effectLst/>
              </a:rPr>
              <a:t>        (0 | 0 | 011 | 011 | 111 | 011)</a:t>
            </a:r>
            <a:r>
              <a:rPr lang="en-IN" sz="2000" dirty="0">
                <a:effectLst/>
              </a:rPr>
              <a:t> … and so on</a:t>
            </a:r>
          </a:p>
          <a:p>
            <a:pPr marL="0" indent="0">
              <a:buNone/>
            </a:pPr>
            <a:endParaRPr lang="en-IN" sz="2800" b="1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68344" y="260648"/>
            <a:ext cx="720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IN" b="1" dirty="0">
                <a:effectLst/>
              </a:rPr>
              <a:t>a 0</a:t>
            </a:r>
            <a:r>
              <a:rPr lang="en-IN" dirty="0">
                <a:effectLst/>
              </a:rPr>
              <a:t> </a:t>
            </a:r>
            <a:br>
              <a:rPr lang="en-IN" dirty="0">
                <a:effectLst/>
              </a:rPr>
            </a:br>
            <a:r>
              <a:rPr lang="en-IN" b="1" dirty="0">
                <a:effectLst/>
              </a:rPr>
              <a:t>b 011</a:t>
            </a:r>
            <a:r>
              <a:rPr lang="en-IN" dirty="0">
                <a:effectLst/>
              </a:rPr>
              <a:t> </a:t>
            </a:r>
            <a:br>
              <a:rPr lang="en-IN" dirty="0">
                <a:effectLst/>
              </a:rPr>
            </a:br>
            <a:r>
              <a:rPr lang="en-IN" b="1" dirty="0">
                <a:effectLst/>
              </a:rPr>
              <a:t>c 111</a:t>
            </a:r>
            <a:r>
              <a:rPr lang="en-IN" dirty="0">
                <a:effectLst/>
              </a:rPr>
              <a:t> </a:t>
            </a:r>
            <a:br>
              <a:rPr lang="en-IN" dirty="0">
                <a:effectLst/>
              </a:rPr>
            </a:br>
            <a:r>
              <a:rPr lang="en-IN" b="1" dirty="0">
                <a:effectLst/>
              </a:rPr>
              <a:t>d 11</a:t>
            </a:r>
            <a:r>
              <a:rPr lang="en-IN" dirty="0">
                <a:effectLst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3933056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b="1" u="sng" dirty="0"/>
              <a:t>P</a:t>
            </a:r>
            <a:r>
              <a:rPr lang="en-IN" sz="2000" b="1" u="sng" dirty="0">
                <a:effectLst/>
              </a:rPr>
              <a:t>refix rule </a:t>
            </a:r>
            <a:r>
              <a:rPr lang="en-IN" sz="2000" b="1" dirty="0">
                <a:effectLst/>
              </a:rPr>
              <a:t> ( </a:t>
            </a:r>
            <a:r>
              <a:rPr lang="en-IN" sz="2000" dirty="0">
                <a:effectLst/>
              </a:rPr>
              <a:t>To prevent such ambiguities during decoding)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E</a:t>
            </a:r>
            <a:r>
              <a:rPr lang="en-IN" sz="2000" dirty="0">
                <a:effectLst/>
              </a:rPr>
              <a:t>ncoding phase should satisfy the </a:t>
            </a:r>
            <a:r>
              <a:rPr lang="en-IN" sz="2000" b="1" dirty="0">
                <a:effectLst/>
              </a:rPr>
              <a:t>“prefix rule” </a:t>
            </a:r>
          </a:p>
          <a:p>
            <a:pPr algn="just"/>
            <a:r>
              <a:rPr lang="en-IN" sz="2000" dirty="0">
                <a:effectLst/>
              </a:rPr>
              <a:t>which states that no binary code should be a prefix of another code. </a:t>
            </a:r>
          </a:p>
          <a:p>
            <a:pPr algn="just"/>
            <a:r>
              <a:rPr lang="en-IN" sz="2000" b="1" dirty="0">
                <a:effectLst/>
              </a:rPr>
              <a:t>(</a:t>
            </a:r>
            <a:r>
              <a:rPr lang="en-IN" sz="2000" dirty="0">
                <a:effectLst/>
              </a:rPr>
              <a:t>i.e. 0, is a prefix of binary code for b  </a:t>
            </a:r>
            <a:r>
              <a:rPr lang="en-IN" sz="2000" dirty="0" err="1">
                <a:effectLst/>
              </a:rPr>
              <a:t>i.e</a:t>
            </a:r>
            <a:r>
              <a:rPr lang="en-IN" sz="2000" dirty="0">
                <a:effectLst/>
              </a:rPr>
              <a:t>  011, is “non-prefix”</a:t>
            </a:r>
            <a:r>
              <a:rPr lang="en-IN" sz="2000" b="1" dirty="0">
                <a:effectLst/>
              </a:rPr>
              <a:t>)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>
                <a:effectLst/>
              </a:rPr>
              <a:t>This will produce uniquely </a:t>
            </a:r>
            <a:r>
              <a:rPr lang="en-IN" sz="2000" b="1" dirty="0" err="1">
                <a:effectLst/>
              </a:rPr>
              <a:t>decodable</a:t>
            </a:r>
            <a:r>
              <a:rPr lang="en-IN" sz="2000" b="1" dirty="0">
                <a:effectLst/>
              </a:rPr>
              <a:t> codes</a:t>
            </a:r>
            <a:r>
              <a:rPr lang="en-IN" sz="2400" dirty="0"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5660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784976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Ex: </a:t>
            </a:r>
            <a:r>
              <a:rPr lang="en-IN" sz="2400" u="sng" dirty="0"/>
              <a:t>Applying prefix Rule for encoding </a:t>
            </a:r>
          </a:p>
          <a:p>
            <a:pPr marL="0" indent="0">
              <a:buNone/>
            </a:pPr>
            <a:r>
              <a:rPr lang="en-IN" sz="2400" dirty="0">
                <a:effectLst/>
              </a:rPr>
              <a:t>Lets reconsider assigning the binary codes to characters ‘a’, ‘b’, ‘c’, ‘d’. </a:t>
            </a:r>
          </a:p>
          <a:p>
            <a:pPr marL="0" indent="0">
              <a:buNone/>
            </a:pPr>
            <a:r>
              <a:rPr lang="en-IN" sz="2400" b="1" dirty="0">
                <a:effectLst/>
              </a:rPr>
              <a:t>a  0</a:t>
            </a:r>
            <a:br>
              <a:rPr lang="en-IN" sz="2400" dirty="0">
                <a:effectLst/>
              </a:rPr>
            </a:br>
            <a:r>
              <a:rPr lang="en-IN" sz="2400" b="1" dirty="0">
                <a:effectLst/>
              </a:rPr>
              <a:t>b  11</a:t>
            </a:r>
            <a:br>
              <a:rPr lang="en-IN" sz="2400" dirty="0">
                <a:effectLst/>
              </a:rPr>
            </a:br>
            <a:r>
              <a:rPr lang="en-IN" sz="2400" b="1" dirty="0">
                <a:effectLst/>
              </a:rPr>
              <a:t>c  101</a:t>
            </a:r>
            <a:r>
              <a:rPr lang="en-IN" sz="2400" dirty="0">
                <a:effectLst/>
              </a:rPr>
              <a:t> </a:t>
            </a:r>
            <a:br>
              <a:rPr lang="en-IN" sz="2400" dirty="0">
                <a:effectLst/>
              </a:rPr>
            </a:br>
            <a:r>
              <a:rPr lang="en-IN" sz="2400" b="1" dirty="0">
                <a:effectLst/>
              </a:rPr>
              <a:t>d 100</a:t>
            </a:r>
            <a:r>
              <a:rPr lang="en-IN" sz="2400" dirty="0">
                <a:effectLst/>
              </a:rPr>
              <a:t>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>
                <a:effectLst/>
              </a:rPr>
              <a:t>Using the above codes, string </a:t>
            </a:r>
            <a:r>
              <a:rPr lang="en-IN" sz="2400" b="1" dirty="0">
                <a:effectLst/>
              </a:rPr>
              <a:t>“</a:t>
            </a:r>
            <a:r>
              <a:rPr lang="en-IN" sz="2400" b="1" dirty="0" err="1">
                <a:effectLst/>
              </a:rPr>
              <a:t>aabacdad</a:t>
            </a:r>
            <a:r>
              <a:rPr lang="en-IN" sz="2400" b="1" dirty="0">
                <a:effectLst/>
              </a:rPr>
              <a:t>”</a:t>
            </a:r>
            <a:r>
              <a:rPr lang="en-IN" sz="2400" dirty="0">
                <a:effectLst/>
              </a:rPr>
              <a:t> gets encoded to </a:t>
            </a:r>
          </a:p>
          <a:p>
            <a:pPr marL="0" indent="0" algn="ctr">
              <a:buNone/>
            </a:pPr>
            <a:r>
              <a:rPr lang="en-IN" sz="2400" b="1" dirty="0">
                <a:effectLst/>
              </a:rPr>
              <a:t>001101011000100</a:t>
            </a:r>
            <a:r>
              <a:rPr lang="en-IN" sz="2400" dirty="0">
                <a:effectLst/>
              </a:rPr>
              <a:t> (0 | 0 | 11 | 0 | 101 | 100 | 0 | 100). </a:t>
            </a:r>
          </a:p>
          <a:p>
            <a:pPr marL="0" indent="0">
              <a:buNone/>
            </a:pPr>
            <a:r>
              <a:rPr lang="en-IN" sz="2400" dirty="0">
                <a:effectLst/>
              </a:rPr>
              <a:t>Now, we can decode it back to string </a:t>
            </a:r>
            <a:r>
              <a:rPr lang="en-IN" sz="2400" b="1" dirty="0">
                <a:effectLst/>
              </a:rPr>
              <a:t>“</a:t>
            </a:r>
            <a:r>
              <a:rPr lang="en-IN" sz="2400" b="1" dirty="0" err="1">
                <a:effectLst/>
              </a:rPr>
              <a:t>aabacdad</a:t>
            </a:r>
            <a:r>
              <a:rPr lang="en-IN" sz="2400" b="1" dirty="0">
                <a:effectLst/>
              </a:rPr>
              <a:t>”</a:t>
            </a:r>
            <a:r>
              <a:rPr lang="en-IN" sz="2400" dirty="0">
                <a:effectLst/>
              </a:rPr>
              <a:t>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1475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172C11-8A6F-ADE6-DAAD-B995427A12E2}"/>
              </a:ext>
            </a:extLst>
          </p:cNvPr>
          <p:cNvSpPr txBox="1"/>
          <p:nvPr/>
        </p:nvSpPr>
        <p:spPr>
          <a:xfrm>
            <a:off x="251520" y="404664"/>
            <a:ext cx="864096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effectLst/>
              </a:rPr>
              <a:t>Huffman Encoding-</a:t>
            </a:r>
          </a:p>
          <a:p>
            <a:pPr algn="just"/>
            <a:endParaRPr lang="en-IN" sz="2400" b="1" dirty="0">
              <a:effectLst/>
            </a:endParaRPr>
          </a:p>
          <a:p>
            <a:pPr algn="just"/>
            <a:r>
              <a:rPr lang="en-IN" sz="2400" dirty="0">
                <a:effectLst/>
              </a:rPr>
              <a:t>Developed by </a:t>
            </a:r>
            <a:r>
              <a:rPr lang="en-IN" sz="2400" b="1" dirty="0">
                <a:effectLst/>
              </a:rPr>
              <a:t>David Huffman</a:t>
            </a:r>
            <a:r>
              <a:rPr lang="en-IN" sz="2400" dirty="0">
                <a:effectLst/>
              </a:rPr>
              <a:t> in 1951, Huffman Encoding method is used for finding efficient coding,</a:t>
            </a:r>
          </a:p>
          <a:p>
            <a:pPr algn="just"/>
            <a:endParaRPr lang="en-IN" sz="2400" dirty="0">
              <a:effectLst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/>
              <a:t>T</a:t>
            </a:r>
            <a:r>
              <a:rPr lang="en-IN" sz="2400" dirty="0">
                <a:effectLst/>
              </a:rPr>
              <a:t>his technique is the basis for all data compression and encoding schemes.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</a:rPr>
              <a:t>It uses variable-length encoding scheme for assigning binary codes to characters depending on how frequently they occur in the given text</a:t>
            </a:r>
          </a:p>
        </p:txBody>
      </p:sp>
    </p:spTree>
    <p:extLst>
      <p:ext uri="{BB962C8B-B14F-4D97-AF65-F5344CB8AC3E}">
        <p14:creationId xmlns:p14="http://schemas.microsoft.com/office/powerpoint/2010/main" val="124935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16632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b="1" dirty="0">
                <a:effectLst/>
              </a:rPr>
              <a:t>Huffman Encoding-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7505" y="688341"/>
            <a:ext cx="8856984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Algorithm for creating the Huffman Tree-</a:t>
            </a:r>
            <a:r>
              <a:rPr kumimoji="0" 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Step 1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 Create a leaf node for each character and build a min heap using all the nodes (the frequency value is used to compare two nodes in min heap)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Step 2-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Repeat Steps 3 to 5 while heap has more than one node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Step 3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 Extract two nodes, say x and y, with minimum frequency from the heap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Step 4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 Create a new internal node z with x as its left child and y as its right child.  		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 pitchFamily="34" charset="-128"/>
                <a:cs typeface="Courier New" pitchFamily="49" charset="0"/>
              </a:rPr>
              <a:t>frequency(z)= frequency(x) + frequency(y)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Step 5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 Add z to min heap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Step 6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 Last node in the heap is the root of Huffman tree</a:t>
            </a:r>
          </a:p>
        </p:txBody>
      </p:sp>
    </p:spTree>
    <p:extLst>
      <p:ext uri="{BB962C8B-B14F-4D97-AF65-F5344CB8AC3E}">
        <p14:creationId xmlns:p14="http://schemas.microsoft.com/office/powerpoint/2010/main" val="137794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76672"/>
            <a:ext cx="8712968" cy="5649491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IN" dirty="0">
                <a:effectLst/>
              </a:rPr>
              <a:t>Ex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N" dirty="0">
                <a:effectLst/>
              </a:rPr>
              <a:t>for a given string like “</a:t>
            </a:r>
            <a:r>
              <a:rPr lang="en-IN" b="1" dirty="0" err="1">
                <a:effectLst/>
              </a:rPr>
              <a:t>aabacdad</a:t>
            </a:r>
            <a:r>
              <a:rPr lang="en-IN" dirty="0">
                <a:effectLst/>
              </a:rPr>
              <a:t>”, frequency of characters ‘a’, ‘b’, ‘c’ and ‘d’ is 4,1,1 and 2 respectively.</a:t>
            </a:r>
          </a:p>
          <a:p>
            <a:endParaRPr lang="en-IN" dirty="0"/>
          </a:p>
          <a:p>
            <a:r>
              <a:rPr lang="en-IN" dirty="0"/>
              <a:t>Arrange the characters in ascending order of their  frequency and apply Huffman algorithm</a:t>
            </a:r>
          </a:p>
          <a:p>
            <a:endParaRPr lang="en-IN" dirty="0"/>
          </a:p>
          <a:p>
            <a:r>
              <a:rPr lang="en-IN" dirty="0"/>
              <a:t>Huffman tree will generate the following code </a:t>
            </a:r>
          </a:p>
          <a:p>
            <a:endParaRPr lang="en-IN" dirty="0"/>
          </a:p>
          <a:p>
            <a:r>
              <a:rPr lang="en-IN" dirty="0">
                <a:effectLst/>
              </a:rPr>
              <a:t>0 gets decoded to ‘a’</a:t>
            </a:r>
          </a:p>
          <a:p>
            <a:r>
              <a:rPr lang="en-IN" dirty="0">
                <a:effectLst/>
              </a:rPr>
              <a:t>110 gets decoded to ‘b’</a:t>
            </a:r>
          </a:p>
          <a:p>
            <a:r>
              <a:rPr lang="en-IN" dirty="0">
                <a:effectLst/>
              </a:rPr>
              <a:t>111 gets decoded to ‘c’</a:t>
            </a:r>
          </a:p>
          <a:p>
            <a:r>
              <a:rPr lang="en-IN" dirty="0">
                <a:effectLst/>
              </a:rPr>
              <a:t>10 gets decoded to ‘d’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13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1530</Words>
  <Application>Microsoft Office PowerPoint</Application>
  <PresentationFormat>On-screen Show (4:3)</PresentationFormat>
  <Paragraphs>171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Unicode MS</vt:lpstr>
      <vt:lpstr>Calibri</vt:lpstr>
      <vt:lpstr>Rockwell</vt:lpstr>
      <vt:lpstr>Symbol</vt:lpstr>
      <vt:lpstr>Wingdings</vt:lpstr>
      <vt:lpstr>Office Theme</vt:lpstr>
      <vt:lpstr>Huffman Coding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Huffman Coding Algorithm</dc:title>
  <dc:creator>ASHISH SETH</dc:creator>
  <cp:lastModifiedBy>Ashish Seth</cp:lastModifiedBy>
  <cp:revision>20</cp:revision>
  <dcterms:created xsi:type="dcterms:W3CDTF">2019-11-14T13:39:08Z</dcterms:created>
  <dcterms:modified xsi:type="dcterms:W3CDTF">2023-11-01T05:58:53Z</dcterms:modified>
</cp:coreProperties>
</file>