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1" r:id="rId10"/>
    <p:sldId id="272" r:id="rId11"/>
    <p:sldId id="263" r:id="rId12"/>
    <p:sldId id="268" r:id="rId13"/>
    <p:sldId id="264" r:id="rId14"/>
    <p:sldId id="265" r:id="rId15"/>
    <p:sldId id="266" r:id="rId16"/>
    <p:sldId id="275" r:id="rId17"/>
    <p:sldId id="267" r:id="rId18"/>
    <p:sldId id="269" r:id="rId19"/>
    <p:sldId id="270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093F-E4B5-4533-A36C-69EF2B78695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AC37-2076-464E-92DB-E35E3169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d1KFYHZyMc" TargetMode="External"/><Relationship Id="rId2" Type="http://schemas.openxmlformats.org/officeDocument/2006/relationships/hyperlink" Target="https://youtu.be/-6IqGvzUUT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exyg4XfgJg" TargetMode="External"/><Relationship Id="rId5" Type="http://schemas.openxmlformats.org/officeDocument/2006/relationships/hyperlink" Target="https://youtu.be/dbXrAL_gBUY" TargetMode="External"/><Relationship Id="rId4" Type="http://schemas.openxmlformats.org/officeDocument/2006/relationships/hyperlink" Target="https://youtu.be/e_IliqHYIu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d-aVMItpTs" TargetMode="External"/><Relationship Id="rId2" Type="http://schemas.openxmlformats.org/officeDocument/2006/relationships/hyperlink" Target="https://youtu.be/5F6EGkM11M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b5Iagxs6Og" TargetMode="External"/><Relationship Id="rId5" Type="http://schemas.openxmlformats.org/officeDocument/2006/relationships/hyperlink" Target="https://youtu.be/7U9l4C4Qvlo" TargetMode="External"/><Relationship Id="rId4" Type="http://schemas.openxmlformats.org/officeDocument/2006/relationships/hyperlink" Target="https://youtu.be/lVxOlVnYL-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146175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A59BF-6433-BAF8-C0D8-EEC0750A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885730"/>
            <a:ext cx="4607379" cy="227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0B9819C-88D4-4524-02AE-1B5A5B008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8577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92646-8CA3-2437-FE3B-55EF7BDA7C85}"/>
              </a:ext>
            </a:extLst>
          </p:cNvPr>
          <p:cNvSpPr txBox="1"/>
          <p:nvPr/>
        </p:nvSpPr>
        <p:spPr>
          <a:xfrm>
            <a:off x="2286000" y="177720"/>
            <a:ext cx="678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Find the path from A to C</a:t>
            </a:r>
            <a:endParaRPr lang="en-IN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FFA979-A465-5138-94EA-7842336B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72017"/>
              </p:ext>
            </p:extLst>
          </p:nvPr>
        </p:nvGraphicFramePr>
        <p:xfrm>
          <a:off x="435426" y="3724703"/>
          <a:ext cx="57367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29">
                  <a:extLst>
                    <a:ext uri="{9D8B030D-6E8A-4147-A177-3AD203B41FA5}">
                      <a16:colId xmlns:a16="http://schemas.microsoft.com/office/drawing/2014/main" val="3592342683"/>
                    </a:ext>
                  </a:extLst>
                </a:gridCol>
                <a:gridCol w="956129">
                  <a:extLst>
                    <a:ext uri="{9D8B030D-6E8A-4147-A177-3AD203B41FA5}">
                      <a16:colId xmlns:a16="http://schemas.microsoft.com/office/drawing/2014/main" val="3111811510"/>
                    </a:ext>
                  </a:extLst>
                </a:gridCol>
                <a:gridCol w="956129">
                  <a:extLst>
                    <a:ext uri="{9D8B030D-6E8A-4147-A177-3AD203B41FA5}">
                      <a16:colId xmlns:a16="http://schemas.microsoft.com/office/drawing/2014/main" val="989231412"/>
                    </a:ext>
                  </a:extLst>
                </a:gridCol>
                <a:gridCol w="956129">
                  <a:extLst>
                    <a:ext uri="{9D8B030D-6E8A-4147-A177-3AD203B41FA5}">
                      <a16:colId xmlns:a16="http://schemas.microsoft.com/office/drawing/2014/main" val="2989959683"/>
                    </a:ext>
                  </a:extLst>
                </a:gridCol>
                <a:gridCol w="956129">
                  <a:extLst>
                    <a:ext uri="{9D8B030D-6E8A-4147-A177-3AD203B41FA5}">
                      <a16:colId xmlns:a16="http://schemas.microsoft.com/office/drawing/2014/main" val="1959510887"/>
                    </a:ext>
                  </a:extLst>
                </a:gridCol>
                <a:gridCol w="956129">
                  <a:extLst>
                    <a:ext uri="{9D8B030D-6E8A-4147-A177-3AD203B41FA5}">
                      <a16:colId xmlns:a16="http://schemas.microsoft.com/office/drawing/2014/main" val="2447983282"/>
                    </a:ext>
                  </a:extLst>
                </a:gridCol>
              </a:tblGrid>
              <a:tr h="3000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419119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IN" dirty="0"/>
                        <a:t>Vertex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05563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IN" dirty="0"/>
                        <a:t>Pred.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/0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983749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IN" dirty="0"/>
                        <a:t>STA=2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5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STA=3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56618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IN" dirty="0"/>
                        <a:t>Front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49204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r>
                        <a:rPr lang="en-IN" dirty="0"/>
                        <a:t>Rear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70230"/>
                  </a:ext>
                </a:extLst>
              </a:tr>
              <a:tr h="30007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7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D67B19-08A1-BB2E-68ED-9067BECE51DA}"/>
              </a:ext>
            </a:extLst>
          </p:cNvPr>
          <p:cNvSpPr txBox="1"/>
          <p:nvPr/>
        </p:nvSpPr>
        <p:spPr>
          <a:xfrm>
            <a:off x="6471471" y="4343400"/>
            <a:ext cx="2266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 -&gt; D -&gt; E -&gt; C</a:t>
            </a:r>
          </a:p>
          <a:p>
            <a:endParaRPr lang="en-IN" sz="2400" b="1" dirty="0"/>
          </a:p>
          <a:p>
            <a:r>
              <a:rPr lang="en-IN" sz="2400" b="1" dirty="0"/>
              <a:t>   2 + 3 + 1 = 6</a:t>
            </a:r>
          </a:p>
        </p:txBody>
      </p:sp>
    </p:spTree>
    <p:extLst>
      <p:ext uri="{BB962C8B-B14F-4D97-AF65-F5344CB8AC3E}">
        <p14:creationId xmlns:p14="http://schemas.microsoft.com/office/powerpoint/2010/main" val="344023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Breadth-first search can be used to solve many problems such as: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Finding all connected components in a graph G.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Finding the shortest between two nodes, u and v, of an  unweighted graph.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Depth-First Search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2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Depth-first Search Algorithm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35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867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838450"/>
            <a:ext cx="87153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15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76400"/>
            <a:ext cx="8029575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6278204"/>
            <a:ext cx="52006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63911"/>
            <a:ext cx="5572126" cy="14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1D8A36F-B775-A713-C14A-4DB49851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5200650" cy="101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683E11-1F18-B109-AF82-FA00341E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35171"/>
              </p:ext>
            </p:extLst>
          </p:nvPr>
        </p:nvGraphicFramePr>
        <p:xfrm>
          <a:off x="27039" y="2044459"/>
          <a:ext cx="5725160" cy="1433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553341245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397987856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71908748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550986238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3967943024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711969025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85302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STACK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154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76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9969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29DDFA-7B67-D4E8-F794-4E767B292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31489"/>
              </p:ext>
            </p:extLst>
          </p:nvPr>
        </p:nvGraphicFramePr>
        <p:xfrm>
          <a:off x="1888490" y="4495800"/>
          <a:ext cx="7129780" cy="2158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2504">
                  <a:extLst>
                    <a:ext uri="{9D8B030D-6E8A-4147-A177-3AD203B41FA5}">
                      <a16:colId xmlns:a16="http://schemas.microsoft.com/office/drawing/2014/main" val="3590033175"/>
                    </a:ext>
                  </a:extLst>
                </a:gridCol>
                <a:gridCol w="712504">
                  <a:extLst>
                    <a:ext uri="{9D8B030D-6E8A-4147-A177-3AD203B41FA5}">
                      <a16:colId xmlns:a16="http://schemas.microsoft.com/office/drawing/2014/main" val="4008388933"/>
                    </a:ext>
                  </a:extLst>
                </a:gridCol>
                <a:gridCol w="712504">
                  <a:extLst>
                    <a:ext uri="{9D8B030D-6E8A-4147-A177-3AD203B41FA5}">
                      <a16:colId xmlns:a16="http://schemas.microsoft.com/office/drawing/2014/main" val="2478538681"/>
                    </a:ext>
                  </a:extLst>
                </a:gridCol>
                <a:gridCol w="712504">
                  <a:extLst>
                    <a:ext uri="{9D8B030D-6E8A-4147-A177-3AD203B41FA5}">
                      <a16:colId xmlns:a16="http://schemas.microsoft.com/office/drawing/2014/main" val="3573170830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3082771870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2181910587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2428822819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749768026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2407516318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4223395108"/>
                    </a:ext>
                  </a:extLst>
                </a:gridCol>
              </a:tblGrid>
              <a:tr h="518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Vertex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141765"/>
                  </a:ext>
                </a:extLst>
              </a:tr>
              <a:tr h="488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STA-1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 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413017"/>
                  </a:ext>
                </a:extLst>
              </a:tr>
              <a:tr h="488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STA-2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533593"/>
                  </a:ext>
                </a:extLst>
              </a:tr>
              <a:tr h="488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STA-3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019364"/>
                  </a:ext>
                </a:extLst>
              </a:tr>
              <a:tr h="174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563236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6B659F3A-8198-F9AA-7EC9-CEFDA3521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6" y="0"/>
            <a:ext cx="7858384" cy="202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33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Depth-First Search Algorithm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Depth-first search is useful for: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Finding a path between two specified nodes, u and v, of an unweighted and weighted graph.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Finding whether any vertex is reachable or not.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Computing the spanning tree of a connected graph.</a:t>
            </a:r>
          </a:p>
        </p:txBody>
      </p:sp>
    </p:spTree>
    <p:extLst>
      <p:ext uri="{BB962C8B-B14F-4D97-AF65-F5344CB8AC3E}">
        <p14:creationId xmlns:p14="http://schemas.microsoft.com/office/powerpoint/2010/main" val="62721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 BFS and DFS to traverse the graph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4271"/>
            <a:ext cx="3962400" cy="38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93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 BFS and DFS to traverse the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71" y="1905000"/>
            <a:ext cx="521062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635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TRAVERSAL ALGORITHMS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two standard methods of graph traversal . </a:t>
            </a:r>
          </a:p>
          <a:p>
            <a:pPr marL="457200" indent="-457200" algn="just">
              <a:buAutoNum type="arabicPeriod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Breadth-first search     			2. Depth-first search</a:t>
            </a:r>
          </a:p>
          <a:p>
            <a:pPr marL="457200" indent="-457200" algn="just">
              <a:buAutoNum type="arabicPeriod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breadth-first search uses a 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an auxiliary data structure to store nodes for further processing,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depth-first search scheme uses a 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Both these algorithms make use of a variable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During the execution of the algorithm, every node in the graph will have the 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variable STATUS set to 1, 2 or 3, depending on its current state.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572000"/>
            <a:ext cx="8058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80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EB418D-4D7D-0F04-6E1D-DCB4426CE5E3}"/>
              </a:ext>
            </a:extLst>
          </p:cNvPr>
          <p:cNvSpPr txBox="1"/>
          <p:nvPr/>
        </p:nvSpPr>
        <p:spPr>
          <a:xfrm>
            <a:off x="342900" y="1676400"/>
            <a:ext cx="8458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Binary Search Tree – Fundamentals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https://youtu.be/-6IqGvzUUTc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Perform Search &amp; Insert Operation in Binary Search Tree (BST)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https://youtu.be/smE0gHcd5Gg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Delete Node in Binary Search Tree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https://youtu.be/ad1KFYHZyMc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Threaded Binary Tree – Fundamentals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https://youtu.be/e_IliqHYIu8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Adding Node in Threaded Binary Tree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https://youtu.be/dbXrAL_gBUY</a:t>
            </a:r>
            <a:endParaRPr lang="en-IN" sz="1800" u="sng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u="sng" dirty="0">
              <a:solidFill>
                <a:srgbClr val="000000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IN" altLang="en-US" sz="1800" dirty="0">
                <a:solidFill>
                  <a:srgbClr val="000000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Deleting a Node in Threaded Binary Tree</a:t>
            </a:r>
            <a:endParaRPr lang="en-IN" altLang="en-US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IN" altLang="en-US" sz="1800" u="sng" dirty="0">
                <a:solidFill>
                  <a:srgbClr val="000000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https://youtu.be/xexyg4XfgJg</a:t>
            </a:r>
            <a:endParaRPr lang="en-IN" altLang="en-US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8938D-35A1-B669-14D6-0CC62A68F65D}"/>
              </a:ext>
            </a:extLst>
          </p:cNvPr>
          <p:cNvSpPr txBox="1"/>
          <p:nvPr/>
        </p:nvSpPr>
        <p:spPr>
          <a:xfrm>
            <a:off x="2209800" y="283036"/>
            <a:ext cx="3124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i="1" dirty="0"/>
              <a:t>Video Lectures on</a:t>
            </a:r>
          </a:p>
          <a:p>
            <a:pPr algn="ctr"/>
            <a:r>
              <a:rPr lang="en-IN" altLang="en-US" sz="2400" b="1" i="1" dirty="0"/>
              <a:t>BST &amp; TBT </a:t>
            </a:r>
            <a:br>
              <a:rPr lang="en-IN" altLang="en-US" dirty="0"/>
            </a:br>
            <a:r>
              <a:rPr lang="en-IN" altLang="en-US" sz="1800" b="0" dirty="0"/>
              <a:t>can be found at following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99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B3012-E705-96B2-7BAF-48E7531A2F36}"/>
              </a:ext>
            </a:extLst>
          </p:cNvPr>
          <p:cNvSpPr txBox="1"/>
          <p:nvPr/>
        </p:nvSpPr>
        <p:spPr>
          <a:xfrm>
            <a:off x="457200" y="2133600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Graphs in Data Structures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https://youtu.be/5F6EGkM11M8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Finding Transitive Closure of Graph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https://youtu.be/3d-aVMItpTs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 representation in Computer's memory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https://youtu.be/lVxOlVnYL-8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Breadth First Search (BFS) Traversal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https://youtu.be/7U9l4C4Qvlo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Depth First Search (DFS) Traversal Algorithm and Example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https://youtu.be/Zb5Iagxs6Og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B45C2-F6B1-856E-8C8D-7B4226D27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5250"/>
            <a:ext cx="8229600" cy="118427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2200" i="1" dirty="0"/>
              <a:t>Video Lectures on </a:t>
            </a:r>
            <a:br>
              <a:rPr lang="en-IN" altLang="en-US" dirty="0"/>
            </a:br>
            <a:r>
              <a:rPr lang="en-IN" altLang="en-US" sz="3100" b="1" dirty="0"/>
              <a:t>Graphs </a:t>
            </a:r>
            <a:br>
              <a:rPr lang="en-IN" altLang="en-US" sz="2000" b="0" dirty="0"/>
            </a:br>
            <a:r>
              <a:rPr lang="en-IN" altLang="en-US" sz="2000" b="0" dirty="0"/>
              <a:t>can be found at following link</a:t>
            </a:r>
          </a:p>
        </p:txBody>
      </p:sp>
    </p:spTree>
    <p:extLst>
      <p:ext uri="{BB962C8B-B14F-4D97-AF65-F5344CB8AC3E}">
        <p14:creationId xmlns:p14="http://schemas.microsoft.com/office/powerpoint/2010/main" val="34086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Breadth-First Search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Breadth-first search (BFS) is a graph search algorithm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begins at the root node and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explores all the neighboring nodes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for each of those nearest nodes, the algorithm  explores their unexplored neighbor nodes, and so on, until it finds the goal.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start examining the node A and then all the neighbors of A are examined.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Next, we examine the neighbors of neighbors of A, so on and so forth.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means that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we need to track the neighbors of the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guarantee that every node in the graph is processed and no node is processed more than once. This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accomplished by using a queue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will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hold the nodes that are waiting for further processing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variable STATUS to represent the current state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node.</a:t>
            </a:r>
          </a:p>
        </p:txBody>
      </p:sp>
    </p:spTree>
    <p:extLst>
      <p:ext uri="{BB962C8B-B14F-4D97-AF65-F5344CB8AC3E}">
        <p14:creationId xmlns:p14="http://schemas.microsoft.com/office/powerpoint/2010/main" val="121914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58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Breadth-First Search Algorithm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5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153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763000" cy="216376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adjacency list of G is also given.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that  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 represents the daily flights between different cities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want to fly from city A to I with minimum stops.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find the minimum path P  from A to 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that every edge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a length of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8986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graph G given in Figure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409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76200"/>
            <a:ext cx="11906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1151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73437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1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772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76200"/>
            <a:ext cx="12668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54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0480-E5C7-134B-E8B3-848E687B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dirty="0"/>
              <a:t>Find the order of execution of nodes in BFS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2DAD81-C553-6339-AA77-714D6E2E04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153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47BA0-D75E-1E29-1943-A49A6B47F907}"/>
              </a:ext>
            </a:extLst>
          </p:cNvPr>
          <p:cNvSpPr txBox="1"/>
          <p:nvPr/>
        </p:nvSpPr>
        <p:spPr>
          <a:xfrm>
            <a:off x="3276600" y="563880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 B C D E G F H I</a:t>
            </a:r>
          </a:p>
        </p:txBody>
      </p:sp>
    </p:spTree>
    <p:extLst>
      <p:ext uri="{BB962C8B-B14F-4D97-AF65-F5344CB8AC3E}">
        <p14:creationId xmlns:p14="http://schemas.microsoft.com/office/powerpoint/2010/main" val="87925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0B9819C-88D4-4524-02AE-1B5A5B008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4897"/>
            <a:ext cx="653142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92646-8CA3-2437-FE3B-55EF7BDA7C85}"/>
              </a:ext>
            </a:extLst>
          </p:cNvPr>
          <p:cNvSpPr txBox="1"/>
          <p:nvPr/>
        </p:nvSpPr>
        <p:spPr>
          <a:xfrm>
            <a:off x="1905000" y="381000"/>
            <a:ext cx="678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Find the path from A to 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289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783</Words>
  <Application>Microsoft Office PowerPoint</Application>
  <PresentationFormat>On-screen Show (4:3)</PresentationFormat>
  <Paragraphs>199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Times New Roman</vt:lpstr>
      <vt:lpstr>Wingdings</vt:lpstr>
      <vt:lpstr>Office Theme</vt:lpstr>
      <vt:lpstr> GRAPH TRAVERSAL</vt:lpstr>
      <vt:lpstr>GRAPH TRAVERSAL ALGORITHMS</vt:lpstr>
      <vt:lpstr>Breadth-First Search </vt:lpstr>
      <vt:lpstr>Breadth-First Search Algorithm</vt:lpstr>
      <vt:lpstr>The adjacency list of G is also given.  Assume that     G represents the daily flights between different cities   we want to fly from city A to I with minimum stops.   find the minimum path P  from A to I given that every edge has a length of 1.</vt:lpstr>
      <vt:lpstr>PowerPoint Presentation</vt:lpstr>
      <vt:lpstr>PowerPoint Presentation</vt:lpstr>
      <vt:lpstr>Find the order of execution of nodes in BFS</vt:lpstr>
      <vt:lpstr>PowerPoint Presentation</vt:lpstr>
      <vt:lpstr>PowerPoint Presentation</vt:lpstr>
      <vt:lpstr>Applications of Breadth-First Search Algorithm</vt:lpstr>
      <vt:lpstr>PowerPoint Presentation</vt:lpstr>
      <vt:lpstr>Depth-first Search Algorithm</vt:lpstr>
      <vt:lpstr>PowerPoint Presentation</vt:lpstr>
      <vt:lpstr>PowerPoint Presentation</vt:lpstr>
      <vt:lpstr>PowerPoint Presentation</vt:lpstr>
      <vt:lpstr>Applications of Depth-First Search Algorithm</vt:lpstr>
      <vt:lpstr>Use BFS and DFS to traverse the graph</vt:lpstr>
      <vt:lpstr>Use BFS and DFS to traverse the graph</vt:lpstr>
      <vt:lpstr>PowerPoint Presentation</vt:lpstr>
      <vt:lpstr>Video Lectures on  Graphs  can be found at following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41</cp:revision>
  <dcterms:created xsi:type="dcterms:W3CDTF">2018-11-16T09:03:32Z</dcterms:created>
  <dcterms:modified xsi:type="dcterms:W3CDTF">2023-11-08T17:23:38Z</dcterms:modified>
</cp:coreProperties>
</file>