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3" r:id="rId13"/>
    <p:sldId id="262" r:id="rId14"/>
    <p:sldId id="281" r:id="rId15"/>
    <p:sldId id="264" r:id="rId16"/>
    <p:sldId id="282" r:id="rId17"/>
    <p:sldId id="283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7" r:id="rId28"/>
    <p:sldId id="278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2" autoAdjust="0"/>
  </p:normalViewPr>
  <p:slideViewPr>
    <p:cSldViewPr snapToGrid="0">
      <p:cViewPr varScale="1">
        <p:scale>
          <a:sx n="82" d="100"/>
          <a:sy n="82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F115-9164-4376-ADD9-AF285AD7FE2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8243-87CA-4C02-8894-8F0C49CF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firefox-b-d&amp;q=Evgenii+Landis&amp;stick=H4sIAAAAAAAAAONgVuLUz9U3MCkrLk5exMrnWpaempeZqeCTmJeSWQwAjOUiCx4AAAA&amp;sa=X&amp;ved=2ahUKEwiNqIv3rpvmAhVE_SoKHQniDpYQmxMoAjAregQIFBAL" TargetMode="External"/><Relationship Id="rId2" Type="http://schemas.openxmlformats.org/officeDocument/2006/relationships/hyperlink" Target="https://www.google.com/search?client=firefox-b-d&amp;q=Georgy+Adelson-Velsky&amp;stick=H4sIAAAAAAAAAONgVuLUz9U3MCkrLkhbxCrqnppflF6p4JiSmlOcn6cbBqSyKwHPv4p0JQAAAA&amp;sa=X&amp;ved=2ahUKEwiNqIv3rpvmAhVE_SoKHQniDpYQmxMoATAregQIFBA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aqRywXnubo" TargetMode="External"/><Relationship Id="rId2" Type="http://schemas.openxmlformats.org/officeDocument/2006/relationships/hyperlink" Target="https://youtu.be/e0fv6J4xB9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N8EyWlBP4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4033" y="3733731"/>
            <a:ext cx="4256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>
                <a:hlinkClick r:id="rId2"/>
              </a:rPr>
              <a:t>Adelson</a:t>
            </a:r>
            <a:r>
              <a:rPr lang="en-IN" sz="3200" b="1" dirty="0">
                <a:hlinkClick r:id="rId2"/>
              </a:rPr>
              <a:t>- </a:t>
            </a:r>
            <a:r>
              <a:rPr lang="en-IN" sz="3200" b="1" dirty="0" err="1">
                <a:hlinkClick r:id="rId2"/>
              </a:rPr>
              <a:t>Velsky</a:t>
            </a:r>
            <a:r>
              <a:rPr lang="en-IN" sz="3200" b="1" dirty="0"/>
              <a:t> -</a:t>
            </a:r>
            <a:r>
              <a:rPr lang="en-IN" sz="3200" b="1" dirty="0">
                <a:hlinkClick r:id="rId3"/>
              </a:rPr>
              <a:t> Landis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0321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1" y="425003"/>
            <a:ext cx="11286363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508359"/>
            <a:ext cx="5219559" cy="2827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00" y="693133"/>
            <a:ext cx="6141546" cy="2642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0" y="3602094"/>
            <a:ext cx="5219559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400" y="3602095"/>
            <a:ext cx="6434472" cy="27987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22996" y="25450"/>
            <a:ext cx="8246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Following are the operations to be performed in above mentioned 4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58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8" y="425772"/>
            <a:ext cx="11247099" cy="6216050"/>
          </a:xfrm>
        </p:spPr>
      </p:pic>
    </p:spTree>
    <p:extLst>
      <p:ext uri="{BB962C8B-B14F-4D97-AF65-F5344CB8AC3E}">
        <p14:creationId xmlns:p14="http://schemas.microsoft.com/office/powerpoint/2010/main" val="131205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A1A41D-2FA4-1727-783E-E1F37983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77" y="1244270"/>
            <a:ext cx="6568751" cy="3730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B51D5-4F51-C2BB-58D7-D5A64F77FCE0}"/>
              </a:ext>
            </a:extLst>
          </p:cNvPr>
          <p:cNvSpPr txBox="1"/>
          <p:nvPr/>
        </p:nvSpPr>
        <p:spPr>
          <a:xfrm>
            <a:off x="4786603" y="475861"/>
            <a:ext cx="149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Insert 45</a:t>
            </a:r>
          </a:p>
        </p:txBody>
      </p:sp>
    </p:spTree>
    <p:extLst>
      <p:ext uri="{BB962C8B-B14F-4D97-AF65-F5344CB8AC3E}">
        <p14:creationId xmlns:p14="http://schemas.microsoft.com/office/powerpoint/2010/main" val="267461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33" y="304149"/>
            <a:ext cx="10625070" cy="60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1C21A-8A6C-C7B5-480B-0A519C41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83" y="1419517"/>
            <a:ext cx="7072214" cy="3581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5CAC8-F454-5FAD-7C48-176A9BB1FCAE}"/>
              </a:ext>
            </a:extLst>
          </p:cNvPr>
          <p:cNvSpPr txBox="1"/>
          <p:nvPr/>
        </p:nvSpPr>
        <p:spPr>
          <a:xfrm>
            <a:off x="4786603" y="475861"/>
            <a:ext cx="149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Insert 15</a:t>
            </a:r>
          </a:p>
        </p:txBody>
      </p:sp>
    </p:spTree>
    <p:extLst>
      <p:ext uri="{BB962C8B-B14F-4D97-AF65-F5344CB8AC3E}">
        <p14:creationId xmlns:p14="http://schemas.microsoft.com/office/powerpoint/2010/main" val="342676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188927"/>
            <a:ext cx="11256135" cy="6334298"/>
          </a:xfrm>
        </p:spPr>
      </p:pic>
    </p:spTree>
    <p:extLst>
      <p:ext uri="{BB962C8B-B14F-4D97-AF65-F5344CB8AC3E}">
        <p14:creationId xmlns:p14="http://schemas.microsoft.com/office/powerpoint/2010/main" val="370478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48850F-4464-6F0E-644B-0AE379C5D696}"/>
              </a:ext>
            </a:extLst>
          </p:cNvPr>
          <p:cNvSpPr txBox="1"/>
          <p:nvPr/>
        </p:nvSpPr>
        <p:spPr>
          <a:xfrm>
            <a:off x="2379305" y="335902"/>
            <a:ext cx="6783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Insert following keys in an AVL tree</a:t>
            </a:r>
          </a:p>
          <a:p>
            <a:r>
              <a:rPr lang="en-IN" sz="2800" b="1" dirty="0"/>
              <a:t>45, 32, 46, 12, 23, </a:t>
            </a:r>
          </a:p>
        </p:txBody>
      </p:sp>
    </p:spTree>
    <p:extLst>
      <p:ext uri="{BB962C8B-B14F-4D97-AF65-F5344CB8AC3E}">
        <p14:creationId xmlns:p14="http://schemas.microsoft.com/office/powerpoint/2010/main" val="16162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55" y="283381"/>
            <a:ext cx="11357722" cy="3145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Deletion in AVL Tree</a:t>
            </a:r>
          </a:p>
          <a:p>
            <a:r>
              <a:rPr lang="en-IN" dirty="0"/>
              <a:t>Deleting a node from an AVL tree is similar to that in a binary search tree.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u="sng" dirty="0"/>
              <a:t>Deletion may disturb the balance factor of an AVL tree </a:t>
            </a:r>
            <a:r>
              <a:rPr lang="en-IN" dirty="0"/>
              <a:t>and therefore the tree needs to be rebalanced in order to maintain the </a:t>
            </a:r>
            <a:r>
              <a:rPr lang="en-IN" dirty="0" err="1"/>
              <a:t>AVLness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The two types of rotations are </a:t>
            </a:r>
            <a:r>
              <a:rPr lang="en-IN" b="1" u="sng" dirty="0"/>
              <a:t>L rotation </a:t>
            </a:r>
            <a:r>
              <a:rPr lang="en-IN" dirty="0"/>
              <a:t>and </a:t>
            </a:r>
            <a:r>
              <a:rPr lang="en-IN" b="1" u="sng" dirty="0"/>
              <a:t>R rotation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448" y="3554930"/>
            <a:ext cx="10976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Let us consider that,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u="sng" dirty="0"/>
              <a:t>A is the critical node </a:t>
            </a:r>
            <a:r>
              <a:rPr lang="en-IN" sz="2800" dirty="0"/>
              <a:t>and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u="sng" dirty="0"/>
              <a:t>B is the root node </a:t>
            </a:r>
            <a:r>
              <a:rPr lang="en-IN" sz="2800" dirty="0"/>
              <a:t>of its left sub-tree.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algn="just"/>
            <a:r>
              <a:rPr lang="en-IN" sz="2800" dirty="0"/>
              <a:t>If </a:t>
            </a:r>
            <a:r>
              <a:rPr lang="en-IN" sz="2800" u="sng" dirty="0"/>
              <a:t>node X, present in the right sub-tree </a:t>
            </a:r>
            <a:r>
              <a:rPr lang="en-IN" sz="2800" dirty="0"/>
              <a:t>of A, is to be deleted, then there can be </a:t>
            </a:r>
            <a:r>
              <a:rPr lang="en-IN" sz="2800" b="1" dirty="0"/>
              <a:t>three different situations</a:t>
            </a:r>
            <a:r>
              <a:rPr lang="en-I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859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284" y="256024"/>
            <a:ext cx="1136346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R0 rotation (Node B has balance factor 0 )  </a:t>
            </a:r>
          </a:p>
          <a:p>
            <a:endParaRPr lang="en-IN" sz="2400" b="1" dirty="0"/>
          </a:p>
          <a:p>
            <a:pPr algn="just"/>
            <a:r>
              <a:rPr lang="en-IN" sz="2400" dirty="0"/>
              <a:t>If the node B has 0 balance factor, and the balance factor of node A disturbed upon deleting the node X, then the tree will be rebalanced by rotating tree using R0 rotation.</a:t>
            </a:r>
          </a:p>
          <a:p>
            <a:endParaRPr lang="en-IN" dirty="0"/>
          </a:p>
          <a:p>
            <a:pPr algn="ctr"/>
            <a:r>
              <a:rPr lang="en-IN" sz="2000" b="1" dirty="0"/>
              <a:t>R0 </a:t>
            </a:r>
            <a:r>
              <a:rPr lang="en-IN" sz="2000" b="1" dirty="0">
                <a:sym typeface="Wingdings" pitchFamily="2" charset="2"/>
              </a:rPr>
              <a:t> LL Case   Right Rotation at critical node</a:t>
            </a:r>
            <a:endParaRPr lang="en-IN" sz="2000" b="1" dirty="0"/>
          </a:p>
        </p:txBody>
      </p:sp>
      <p:pic>
        <p:nvPicPr>
          <p:cNvPr id="1026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8" y="2538384"/>
            <a:ext cx="106299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0375" y="1027494"/>
            <a:ext cx="1154627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AVL Tree </a:t>
            </a:r>
            <a:endParaRPr lang="en-US" altLang="en-US" sz="21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/>
            <a:r>
              <a:rPr lang="en-IN" sz="2400" dirty="0"/>
              <a:t>AVL tree is a self-balancing binary search tree.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IN" sz="2400" dirty="0"/>
              <a:t>In an AVL tree</a:t>
            </a:r>
          </a:p>
          <a:p>
            <a:pPr lvl="0" algn="just"/>
            <a:endParaRPr lang="en-IN" sz="2400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the heights of the two child subtrees of any node differ by at most one;</a:t>
            </a:r>
          </a:p>
          <a:p>
            <a:pPr lvl="0" algn="just"/>
            <a:endParaRPr lang="en-IN" sz="2400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 if heights differ by more than one, rebalancing is done to restore this property.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AutoShape 2" descr="AVL tre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60338"/>
            <a:ext cx="3173665" cy="280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8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0" y="1841678"/>
            <a:ext cx="11613944" cy="456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8642" y="837127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  R 0</a:t>
            </a:r>
          </a:p>
        </p:txBody>
      </p:sp>
    </p:spTree>
    <p:extLst>
      <p:ext uri="{BB962C8B-B14F-4D97-AF65-F5344CB8AC3E}">
        <p14:creationId xmlns:p14="http://schemas.microsoft.com/office/powerpoint/2010/main" val="236528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646" y="1820"/>
            <a:ext cx="11221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R1 Rotation (Node B has balance factor 1)</a:t>
            </a:r>
          </a:p>
          <a:p>
            <a:pPr algn="just"/>
            <a:r>
              <a:rPr lang="en-IN" sz="2400" dirty="0"/>
              <a:t>R1 Rotation is to be performed if the balance factor of Node B is 1.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In R1 rotation, the critical node A is moved to its right having sub-trees T2 and T3 as its left and right child respectively. T1 is to be placed as the left sub-tree of the node B.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5859" y="1995079"/>
            <a:ext cx="6180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/>
              <a:t>R1 </a:t>
            </a:r>
            <a:r>
              <a:rPr lang="en-IN" sz="2400" b="1" dirty="0">
                <a:sym typeface="Wingdings" pitchFamily="2" charset="2"/>
              </a:rPr>
              <a:t> LL Case   Right Rotation at critical node</a:t>
            </a:r>
            <a:endParaRPr lang="en-IN" sz="2400" b="1" dirty="0"/>
          </a:p>
        </p:txBody>
      </p:sp>
      <p:pic>
        <p:nvPicPr>
          <p:cNvPr id="3074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3" y="2710450"/>
            <a:ext cx="10620375" cy="40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9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1842247"/>
            <a:ext cx="11695956" cy="426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671" y="476518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  R 1</a:t>
            </a:r>
          </a:p>
        </p:txBody>
      </p:sp>
    </p:spTree>
    <p:extLst>
      <p:ext uri="{BB962C8B-B14F-4D97-AF65-F5344CB8AC3E}">
        <p14:creationId xmlns:p14="http://schemas.microsoft.com/office/powerpoint/2010/main" val="991392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163" y="104848"/>
            <a:ext cx="11492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R -1 Rotation (Node B has balance factor -1)</a:t>
            </a:r>
          </a:p>
          <a:p>
            <a:pPr algn="just"/>
            <a:r>
              <a:rPr lang="en-IN" sz="2400" dirty="0"/>
              <a:t>R-1 rotation is to be performed if the node B has balance factor -1. </a:t>
            </a:r>
          </a:p>
          <a:p>
            <a:pPr algn="just"/>
            <a:r>
              <a:rPr lang="en-IN" sz="2400" dirty="0"/>
              <a:t>This case is treated in the same way as </a:t>
            </a:r>
            <a:r>
              <a:rPr lang="en-IN" sz="2400" b="1" dirty="0"/>
              <a:t>LR rotation</a:t>
            </a:r>
            <a:r>
              <a:rPr lang="en-IN" sz="2400" dirty="0"/>
              <a:t>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In this case, the node C, which is the right child of node B, becomes the root node of the tree with B and A as its left and right children respectively.</a:t>
            </a:r>
          </a:p>
        </p:txBody>
      </p:sp>
      <p:pic>
        <p:nvPicPr>
          <p:cNvPr id="5122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8" y="2936382"/>
            <a:ext cx="10118501" cy="392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5041" y="2397172"/>
            <a:ext cx="10134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/>
              <a:t>R-1 </a:t>
            </a:r>
            <a:r>
              <a:rPr lang="en-IN" sz="2400" b="1" dirty="0">
                <a:sym typeface="Wingdings" pitchFamily="2" charset="2"/>
              </a:rPr>
              <a:t> LR Case   Left Rotation at B and then Right Rotation at critical node(A)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095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letion in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837232"/>
            <a:ext cx="11687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5612" y="476518"/>
            <a:ext cx="234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   R-1</a:t>
            </a:r>
          </a:p>
        </p:txBody>
      </p:sp>
    </p:spTree>
    <p:extLst>
      <p:ext uri="{BB962C8B-B14F-4D97-AF65-F5344CB8AC3E}">
        <p14:creationId xmlns:p14="http://schemas.microsoft.com/office/powerpoint/2010/main" val="324538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044" y="147915"/>
            <a:ext cx="11178862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u="sng" dirty="0"/>
              <a:t>Summary</a:t>
            </a:r>
          </a:p>
          <a:p>
            <a:pPr algn="just"/>
            <a:r>
              <a:rPr lang="en-IN" sz="2400" dirty="0"/>
              <a:t>In deletion of any node in AVL tree, The two types of rotations  can be made . </a:t>
            </a:r>
          </a:p>
          <a:p>
            <a:pPr algn="just"/>
            <a:r>
              <a:rPr lang="en-IN" sz="2400" dirty="0"/>
              <a:t>They are L rotation and R rotation.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As R rotations are discussed in previous slide. L rotations are the mirror images of them.</a:t>
            </a:r>
          </a:p>
          <a:p>
            <a:endParaRPr lang="en-IN" dirty="0"/>
          </a:p>
          <a:p>
            <a:r>
              <a:rPr lang="en-IN" sz="2800" b="1" u="sng" dirty="0"/>
              <a:t>R rotations</a:t>
            </a:r>
          </a:p>
          <a:p>
            <a:r>
              <a:rPr lang="en-IN" sz="2800" b="1" dirty="0"/>
              <a:t>R0 </a:t>
            </a:r>
            <a:r>
              <a:rPr lang="en-IN" sz="2800" b="1" dirty="0">
                <a:sym typeface="Wingdings" pitchFamily="2" charset="2"/>
              </a:rPr>
              <a:t> LL Case</a:t>
            </a:r>
          </a:p>
          <a:p>
            <a:r>
              <a:rPr lang="en-IN" sz="2800" b="1" dirty="0">
                <a:sym typeface="Wingdings" pitchFamily="2" charset="2"/>
              </a:rPr>
              <a:t>R1  LL case</a:t>
            </a:r>
          </a:p>
          <a:p>
            <a:r>
              <a:rPr lang="en-IN" sz="2800" b="1" dirty="0">
                <a:sym typeface="Wingdings" pitchFamily="2" charset="2"/>
              </a:rPr>
              <a:t>R -1  LR case</a:t>
            </a:r>
          </a:p>
          <a:p>
            <a:endParaRPr lang="en-IN" sz="2800" b="1" dirty="0">
              <a:sym typeface="Wingdings" pitchFamily="2" charset="2"/>
            </a:endParaRPr>
          </a:p>
          <a:p>
            <a:r>
              <a:rPr lang="en-IN" sz="2800" b="1" u="sng" dirty="0"/>
              <a:t>L rotations</a:t>
            </a:r>
          </a:p>
          <a:p>
            <a:r>
              <a:rPr lang="en-IN" sz="2800" b="1" dirty="0"/>
              <a:t>L0 </a:t>
            </a:r>
            <a:r>
              <a:rPr lang="en-IN" sz="2800" b="1" dirty="0">
                <a:sym typeface="Wingdings" pitchFamily="2" charset="2"/>
              </a:rPr>
              <a:t> RR Case</a:t>
            </a:r>
          </a:p>
          <a:p>
            <a:r>
              <a:rPr lang="en-IN" sz="2800" b="1" dirty="0">
                <a:sym typeface="Wingdings" pitchFamily="2" charset="2"/>
              </a:rPr>
              <a:t>L1  RR Case</a:t>
            </a:r>
          </a:p>
          <a:p>
            <a:r>
              <a:rPr lang="en-IN" sz="2800" b="1" dirty="0">
                <a:sym typeface="Wingdings" pitchFamily="2" charset="2"/>
              </a:rPr>
              <a:t>L -1  RL Case</a:t>
            </a:r>
          </a:p>
          <a:p>
            <a:endParaRPr lang="en-IN" b="1" dirty="0"/>
          </a:p>
          <a:p>
            <a:r>
              <a:rPr lang="en-IN" b="1" dirty="0"/>
              <a:t>{Note – for rotation check previous Balance factor with sibling}</a:t>
            </a:r>
          </a:p>
        </p:txBody>
      </p:sp>
    </p:spTree>
    <p:extLst>
      <p:ext uri="{BB962C8B-B14F-4D97-AF65-F5344CB8AC3E}">
        <p14:creationId xmlns:p14="http://schemas.microsoft.com/office/powerpoint/2010/main" val="2050071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3771" y="215044"/>
            <a:ext cx="981165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Rules of Rotation </a:t>
            </a:r>
          </a:p>
          <a:p>
            <a:endParaRPr lang="en-IN" sz="3200" dirty="0"/>
          </a:p>
          <a:p>
            <a:r>
              <a:rPr lang="en-IN" sz="3200" dirty="0"/>
              <a:t>IF using </a:t>
            </a:r>
            <a:r>
              <a:rPr lang="en-IN" sz="3200" b="1" dirty="0"/>
              <a:t>L-R</a:t>
            </a:r>
            <a:r>
              <a:rPr lang="en-IN" sz="3200" dirty="0"/>
              <a:t> for balancing Factor, then </a:t>
            </a:r>
          </a:p>
          <a:p>
            <a:r>
              <a:rPr lang="en-IN" sz="3200" b="1" u="sng" dirty="0"/>
              <a:t>R - Rotations </a:t>
            </a:r>
            <a:r>
              <a:rPr lang="en-IN" sz="3200" b="1" dirty="0"/>
              <a:t>		</a:t>
            </a:r>
            <a:r>
              <a:rPr lang="en-IN" sz="3200" b="1" u="sng" dirty="0"/>
              <a:t>L - Rotations </a:t>
            </a:r>
          </a:p>
          <a:p>
            <a:r>
              <a:rPr lang="en-IN" sz="3200" dirty="0"/>
              <a:t>R0 = LL Case 		L0 = RR Case </a:t>
            </a:r>
          </a:p>
          <a:p>
            <a:r>
              <a:rPr lang="en-IN" sz="3200" dirty="0"/>
              <a:t>R1 = LL case 		L1 = RL Case </a:t>
            </a:r>
          </a:p>
          <a:p>
            <a:r>
              <a:rPr lang="en-IN" sz="3200" dirty="0"/>
              <a:t>R -1 = LR case 		L -1 = RR Case </a:t>
            </a:r>
          </a:p>
          <a:p>
            <a:endParaRPr lang="en-IN" sz="3200" dirty="0"/>
          </a:p>
          <a:p>
            <a:r>
              <a:rPr lang="en-IN" sz="3200" dirty="0"/>
              <a:t>IF using </a:t>
            </a:r>
            <a:r>
              <a:rPr lang="en-IN" sz="3200" b="1" dirty="0"/>
              <a:t>R - L</a:t>
            </a:r>
            <a:r>
              <a:rPr lang="en-IN" sz="3200" dirty="0"/>
              <a:t> for balancing Factor, then </a:t>
            </a:r>
          </a:p>
          <a:p>
            <a:r>
              <a:rPr lang="en-IN" sz="3200" b="1" u="sng" dirty="0"/>
              <a:t>R - Rotations </a:t>
            </a:r>
            <a:r>
              <a:rPr lang="en-IN" sz="3200" b="1" dirty="0"/>
              <a:t>		</a:t>
            </a:r>
            <a:r>
              <a:rPr lang="en-IN" sz="3200" b="1" u="sng" dirty="0"/>
              <a:t>L - Rotations </a:t>
            </a:r>
          </a:p>
          <a:p>
            <a:r>
              <a:rPr lang="en-IN" sz="3200" dirty="0"/>
              <a:t>R0 = LL Case 		L0 = RR Case </a:t>
            </a:r>
          </a:p>
          <a:p>
            <a:r>
              <a:rPr lang="en-IN" sz="3200" dirty="0"/>
              <a:t>R -1 = LL case 		L-1 = RL Case </a:t>
            </a:r>
          </a:p>
          <a:p>
            <a:r>
              <a:rPr lang="en-IN" sz="3200" dirty="0"/>
              <a:t>R 1 = LR case 		L1 = RR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2C30A-6709-827F-B796-23D7DB60F2BA}"/>
              </a:ext>
            </a:extLst>
          </p:cNvPr>
          <p:cNvSpPr txBox="1"/>
          <p:nvPr/>
        </p:nvSpPr>
        <p:spPr>
          <a:xfrm>
            <a:off x="8201608" y="215044"/>
            <a:ext cx="31257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Symmetry, we can derive other Rotation as well.</a:t>
            </a:r>
          </a:p>
          <a:p>
            <a:endParaRPr lang="en-US" dirty="0"/>
          </a:p>
          <a:p>
            <a:r>
              <a:rPr lang="en-US" dirty="0"/>
              <a:t>Note</a:t>
            </a:r>
          </a:p>
          <a:p>
            <a:r>
              <a:rPr lang="en-US" dirty="0"/>
              <a:t>R Rotations in L-R will be a mirror case of L rotation in R-L </a:t>
            </a:r>
          </a:p>
          <a:p>
            <a:endParaRPr lang="en-US" dirty="0"/>
          </a:p>
          <a:p>
            <a:r>
              <a:rPr lang="en-US" dirty="0"/>
              <a:t>Ex</a:t>
            </a:r>
          </a:p>
          <a:p>
            <a:r>
              <a:rPr lang="en-US" dirty="0"/>
              <a:t> if BF = L-R</a:t>
            </a:r>
          </a:p>
          <a:p>
            <a:r>
              <a:rPr lang="en-IN" sz="1800" b="1" u="sng" dirty="0"/>
              <a:t>R - Rotations</a:t>
            </a:r>
          </a:p>
          <a:p>
            <a:r>
              <a:rPr lang="en-IN" sz="1800" dirty="0"/>
              <a:t>R0 = LL Case 		</a:t>
            </a:r>
          </a:p>
          <a:p>
            <a:r>
              <a:rPr lang="en-IN" sz="1800" dirty="0"/>
              <a:t>R1 = LL case 		</a:t>
            </a:r>
          </a:p>
          <a:p>
            <a:r>
              <a:rPr lang="en-IN" sz="1800" dirty="0"/>
              <a:t>R -1 = LR case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for BF in R-L will be </a:t>
            </a:r>
          </a:p>
          <a:p>
            <a:r>
              <a:rPr lang="en-IN" sz="1800" dirty="0"/>
              <a:t>L0 = RR Case </a:t>
            </a:r>
          </a:p>
          <a:p>
            <a:r>
              <a:rPr lang="en-IN" sz="1800" dirty="0"/>
              <a:t>L-1 = RL Case </a:t>
            </a:r>
          </a:p>
          <a:p>
            <a:r>
              <a:rPr lang="en-IN" sz="1800" dirty="0"/>
              <a:t>L1 = RR Case</a:t>
            </a:r>
          </a:p>
          <a:p>
            <a:endParaRPr lang="en-IN" dirty="0"/>
          </a:p>
          <a:p>
            <a:r>
              <a:rPr lang="en-IN" dirty="0"/>
              <a:t>and likewise other cases can be derived easily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27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 </a:t>
            </a:r>
          </a:p>
          <a:p>
            <a:r>
              <a:rPr lang="en-US" dirty="0"/>
              <a:t>12, 19, 17, 6, 18, 13, 25, 36, 80</a:t>
            </a:r>
          </a:p>
          <a:p>
            <a:endParaRPr lang="en-US" dirty="0"/>
          </a:p>
          <a:p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17, 6, 18, 12</a:t>
            </a:r>
          </a:p>
        </p:txBody>
      </p:sp>
    </p:spTree>
    <p:extLst>
      <p:ext uri="{BB962C8B-B14F-4D97-AF65-F5344CB8AC3E}">
        <p14:creationId xmlns:p14="http://schemas.microsoft.com/office/powerpoint/2010/main" val="96804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 </a:t>
            </a:r>
          </a:p>
          <a:p>
            <a:r>
              <a:rPr lang="en-US" dirty="0"/>
              <a:t>14, 11, 19, 7, 12, 17, 53, 4, 8, 13, 20</a:t>
            </a:r>
            <a:r>
              <a:rPr lang="en-US"/>
              <a:t>, 60, 70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8, 7, 11, 14, 17</a:t>
            </a:r>
          </a:p>
        </p:txBody>
      </p:sp>
    </p:spTree>
    <p:extLst>
      <p:ext uri="{BB962C8B-B14F-4D97-AF65-F5344CB8AC3E}">
        <p14:creationId xmlns:p14="http://schemas.microsoft.com/office/powerpoint/2010/main" val="8671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0E4A8-AE01-60DA-E20F-06E491B13B11}"/>
              </a:ext>
            </a:extLst>
          </p:cNvPr>
          <p:cNvSpPr txBox="1"/>
          <p:nvPr/>
        </p:nvSpPr>
        <p:spPr>
          <a:xfrm>
            <a:off x="548951" y="2079790"/>
            <a:ext cx="11094098" cy="3518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Introduction to AVL Trees &amp; ADDING Node to 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https://youtu.be/e0fv6J4xB9k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DELETE Node from a AVL Tree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https://youtu.be/YaqRywXnubo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Illustrative Example of ADDING &amp; DELETING NODE in AVL Tree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https://youtu.be/N8EyWlBP4tM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248078-4980-73CF-362D-FBA783BA0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36209"/>
            <a:ext cx="8229600" cy="118427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i="1" dirty="0"/>
              <a:t>Video Lectures </a:t>
            </a:r>
            <a:br>
              <a:rPr lang="en-IN" altLang="en-US" dirty="0"/>
            </a:br>
            <a:r>
              <a:rPr lang="en-IN" altLang="en-US" sz="2000" b="0" dirty="0"/>
              <a:t>of this topic</a:t>
            </a:r>
            <a:br>
              <a:rPr lang="en-IN" altLang="en-US" sz="2000" b="0" dirty="0"/>
            </a:br>
            <a:r>
              <a:rPr lang="en-IN" altLang="en-US" sz="2000" b="0" dirty="0"/>
              <a:t>can be found at following link</a:t>
            </a:r>
          </a:p>
        </p:txBody>
      </p:sp>
    </p:spTree>
    <p:extLst>
      <p:ext uri="{BB962C8B-B14F-4D97-AF65-F5344CB8AC3E}">
        <p14:creationId xmlns:p14="http://schemas.microsoft.com/office/powerpoint/2010/main" val="18370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76" y="160338"/>
            <a:ext cx="4470634" cy="394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69005" y="281969"/>
            <a:ext cx="17623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AVL Tree </a:t>
            </a:r>
            <a:endParaRPr lang="en-US" altLang="en-US" sz="2100" b="1" dirty="0"/>
          </a:p>
        </p:txBody>
      </p:sp>
      <p:sp>
        <p:nvSpPr>
          <p:cNvPr id="5" name="Rectangle 4"/>
          <p:cNvSpPr/>
          <p:nvPr/>
        </p:nvSpPr>
        <p:spPr>
          <a:xfrm>
            <a:off x="0" y="1304223"/>
            <a:ext cx="7888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effectLst/>
                <a:latin typeface="Roboto"/>
              </a:rPr>
              <a:t>Differences between heights of left and right subtrees </a:t>
            </a:r>
          </a:p>
          <a:p>
            <a:pPr algn="ctr"/>
            <a:r>
              <a:rPr lang="en-US" sz="2400" b="0" i="0" u="none" strike="noStrike" dirty="0">
                <a:effectLst/>
                <a:latin typeface="Roboto"/>
              </a:rPr>
              <a:t>for every node is less than or equal to 1</a:t>
            </a:r>
            <a:endParaRPr lang="en-US" sz="2400" dirty="0"/>
          </a:p>
        </p:txBody>
      </p:sp>
      <p:sp>
        <p:nvSpPr>
          <p:cNvPr id="2" name="AutoShape 2" descr="AVL tree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E473C62E-D017-FBBA-0504-48D182DFB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" y="3652937"/>
            <a:ext cx="6252242" cy="31632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7672D0-5EE9-D75E-974D-30FC46ECB562}"/>
              </a:ext>
            </a:extLst>
          </p:cNvPr>
          <p:cNvSpPr/>
          <p:nvPr/>
        </p:nvSpPr>
        <p:spPr>
          <a:xfrm>
            <a:off x="3657599" y="5441207"/>
            <a:ext cx="7239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effectLst/>
                <a:latin typeface="Roboto"/>
              </a:rPr>
              <a:t>Tree is not AVL </a:t>
            </a:r>
          </a:p>
          <a:p>
            <a:pPr algn="ctr"/>
            <a:r>
              <a:rPr lang="en-US" sz="2400" b="0" i="0" u="none" strike="noStrike" dirty="0">
                <a:effectLst/>
                <a:latin typeface="Roboto"/>
              </a:rPr>
              <a:t>differences between heights of left and right subtrees for 8 and 12 is greater than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89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889" y="444662"/>
            <a:ext cx="114327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dirty="0">
                <a:effectLst/>
                <a:latin typeface="&amp;quot"/>
              </a:rPr>
              <a:t>Why AVL Trees?</a:t>
            </a:r>
          </a:p>
          <a:p>
            <a:pPr algn="just"/>
            <a:br>
              <a:rPr lang="en-US" sz="2400" dirty="0"/>
            </a:br>
            <a:r>
              <a:rPr lang="en-US" sz="2400" b="0" i="0" u="none" strike="noStrike" dirty="0">
                <a:effectLst/>
                <a:latin typeface="Roboto"/>
              </a:rPr>
              <a:t>Most of the BST operations (e.g., search, max, min, insert, delete.. </a:t>
            </a:r>
            <a:r>
              <a:rPr lang="en-US" sz="2400" b="0" i="0" u="none" strike="noStrike" dirty="0" err="1">
                <a:effectLst/>
                <a:latin typeface="Roboto"/>
              </a:rPr>
              <a:t>etc</a:t>
            </a:r>
            <a:r>
              <a:rPr lang="en-US" sz="2400" b="0" i="0" u="none" strike="noStrike" dirty="0">
                <a:effectLst/>
                <a:latin typeface="Roboto"/>
              </a:rPr>
              <a:t>) take </a:t>
            </a:r>
            <a:r>
              <a:rPr lang="en-US" sz="2400" b="1" i="0" u="none" strike="noStrike" dirty="0">
                <a:effectLst/>
                <a:latin typeface="Roboto"/>
              </a:rPr>
              <a:t>O(h)</a:t>
            </a:r>
            <a:r>
              <a:rPr lang="en-US" sz="2400" b="0" i="0" u="none" strike="noStrike" dirty="0">
                <a:effectLst/>
                <a:latin typeface="Roboto"/>
              </a:rPr>
              <a:t> time where h is the height of the BST. </a:t>
            </a:r>
          </a:p>
          <a:p>
            <a:pPr algn="just"/>
            <a:endParaRPr lang="en-US" sz="2400" dirty="0">
              <a:latin typeface="Roboto"/>
            </a:endParaRPr>
          </a:p>
          <a:p>
            <a:pPr algn="just"/>
            <a:r>
              <a:rPr lang="en-US" sz="2400" b="0" i="0" u="none" strike="noStrike" dirty="0">
                <a:effectLst/>
                <a:latin typeface="Roboto"/>
              </a:rPr>
              <a:t>The cost of these </a:t>
            </a:r>
            <a:r>
              <a:rPr lang="en-US" sz="2400" b="0" i="0" u="sng" strike="noStrike" dirty="0">
                <a:effectLst/>
                <a:latin typeface="Roboto"/>
              </a:rPr>
              <a:t>operations may become O(n) for a skewed Binary tree</a:t>
            </a:r>
            <a:r>
              <a:rPr lang="en-US" sz="2400" b="0" i="0" u="none" strike="noStrike" dirty="0">
                <a:effectLst/>
                <a:latin typeface="Roboto"/>
              </a:rPr>
              <a:t>. </a:t>
            </a:r>
          </a:p>
          <a:p>
            <a:pPr algn="just"/>
            <a:endParaRPr lang="en-US" sz="2400" dirty="0">
              <a:latin typeface="Roboto"/>
            </a:endParaRPr>
          </a:p>
          <a:p>
            <a:pPr algn="just"/>
            <a:endParaRPr lang="en-US" sz="2400" b="0" i="0" u="none" strike="noStrike" dirty="0">
              <a:effectLst/>
              <a:latin typeface="Roboto"/>
            </a:endParaRPr>
          </a:p>
          <a:p>
            <a:pPr algn="just"/>
            <a:r>
              <a:rPr lang="en-US" sz="2400" b="1" u="sng" dirty="0">
                <a:latin typeface="Roboto"/>
              </a:rPr>
              <a:t>For Balanced tree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effectLst/>
                <a:latin typeface="Roboto"/>
              </a:rPr>
              <a:t>The height of the tree remains O(</a:t>
            </a:r>
            <a:r>
              <a:rPr lang="en-US" sz="2400" b="0" i="0" u="none" strike="noStrike" dirty="0" err="1">
                <a:effectLst/>
                <a:latin typeface="Roboto"/>
              </a:rPr>
              <a:t>Logn</a:t>
            </a:r>
            <a:r>
              <a:rPr lang="en-US" sz="2400" b="0" i="0" u="none" strike="noStrike" dirty="0">
                <a:effectLst/>
                <a:latin typeface="Roboto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Roboto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dirty="0">
                <a:effectLst/>
                <a:latin typeface="Roboto"/>
              </a:rPr>
              <a:t>After every insertion and deletion, we can guarantee an upper bound of O(</a:t>
            </a:r>
            <a:r>
              <a:rPr lang="en-US" sz="2400" b="0" i="0" u="none" strike="noStrike" dirty="0" err="1">
                <a:effectLst/>
                <a:latin typeface="Roboto"/>
              </a:rPr>
              <a:t>Logn</a:t>
            </a:r>
            <a:r>
              <a:rPr lang="en-US" sz="2400" b="0" i="0" u="none" strike="noStrike" dirty="0">
                <a:effectLst/>
                <a:latin typeface="Roboto"/>
              </a:rPr>
              <a:t>)</a:t>
            </a:r>
          </a:p>
          <a:p>
            <a:pPr algn="just"/>
            <a:endParaRPr lang="en-US" sz="2400" dirty="0">
              <a:latin typeface="Roboto"/>
            </a:endParaRPr>
          </a:p>
          <a:p>
            <a:pPr algn="just"/>
            <a:r>
              <a:rPr lang="en-US" sz="2400" b="0" i="0" u="none" strike="noStrike" dirty="0">
                <a:effectLst/>
                <a:latin typeface="Roboto"/>
              </a:rPr>
              <a:t>Thus, height of an AVL tree is always O(</a:t>
            </a:r>
            <a:r>
              <a:rPr lang="en-US" sz="2400" b="0" i="0" u="none" strike="noStrike" dirty="0" err="1">
                <a:effectLst/>
                <a:latin typeface="Roboto"/>
              </a:rPr>
              <a:t>Logn</a:t>
            </a:r>
            <a:r>
              <a:rPr lang="en-US" sz="2400" b="0" i="0" u="none" strike="noStrike" dirty="0">
                <a:effectLst/>
                <a:latin typeface="Roboto"/>
              </a:rPr>
              <a:t>) where n is the number of nodes in the tree.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86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226" y="75716"/>
            <a:ext cx="114686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dirty="0">
                <a:effectLst/>
                <a:latin typeface="&amp;quot"/>
              </a:rPr>
              <a:t>Insertion</a:t>
            </a:r>
          </a:p>
          <a:p>
            <a:pPr algn="just"/>
            <a:r>
              <a:rPr lang="en-US" sz="2400" b="0" i="0" u="none" strike="noStrike" dirty="0">
                <a:effectLst/>
                <a:latin typeface="Roboto"/>
              </a:rPr>
              <a:t>To make sure that the given tree remains AVL after every insertion, </a:t>
            </a:r>
            <a:r>
              <a:rPr lang="en-US" sz="2400" b="0" i="0" u="sng" strike="noStrike" dirty="0">
                <a:effectLst/>
                <a:latin typeface="Roboto"/>
              </a:rPr>
              <a:t>we must augment the standard BST insert </a:t>
            </a:r>
            <a:r>
              <a:rPr lang="en-US" sz="2400" b="0" i="0" u="none" strike="noStrike" dirty="0">
                <a:effectLst/>
                <a:latin typeface="Roboto"/>
              </a:rPr>
              <a:t>operation to perform some re-balancing. </a:t>
            </a:r>
          </a:p>
          <a:p>
            <a:pPr algn="just"/>
            <a:endParaRPr lang="en-US" sz="2400" dirty="0">
              <a:latin typeface="Roboto"/>
            </a:endParaRPr>
          </a:p>
          <a:p>
            <a:pPr algn="just"/>
            <a:r>
              <a:rPr lang="en-US" sz="2400" b="0" i="0" u="none" strike="noStrike" dirty="0">
                <a:effectLst/>
                <a:latin typeface="Roboto"/>
              </a:rPr>
              <a:t>Following are two basic operations that can be performed to re-balance a BST without violating the BST property (</a:t>
            </a:r>
            <a:r>
              <a:rPr lang="en-US" sz="2400" b="1" i="0" u="none" strike="noStrike" dirty="0">
                <a:effectLst/>
                <a:latin typeface="Roboto"/>
              </a:rPr>
              <a:t>keys(left) &lt; key(root) &lt; keys(right</a:t>
            </a:r>
            <a:r>
              <a:rPr lang="en-US" sz="2400" b="0" i="0" u="none" strike="noStrike" dirty="0">
                <a:effectLst/>
                <a:latin typeface="Roboto"/>
              </a:rPr>
              <a:t>)).</a:t>
            </a:r>
            <a:br>
              <a:rPr lang="en-US" sz="2400" dirty="0"/>
            </a:br>
            <a:r>
              <a:rPr lang="en-US" sz="2400" b="0" i="0" u="none" strike="noStrike" dirty="0">
                <a:effectLst/>
                <a:latin typeface="Roboto"/>
              </a:rPr>
              <a:t>1) Left Rotation</a:t>
            </a:r>
          </a:p>
          <a:p>
            <a:pPr algn="just"/>
            <a:r>
              <a:rPr lang="en-US" sz="2400" b="0" i="0" u="none" strike="noStrike" dirty="0">
                <a:effectLst/>
                <a:latin typeface="Roboto"/>
              </a:rPr>
              <a:t>2) Right Rotation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49" y="2985796"/>
            <a:ext cx="6848631" cy="35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5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672" y="448834"/>
            <a:ext cx="117989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&amp;quot"/>
              </a:rPr>
              <a:t>Steps to follow for insertion</a:t>
            </a:r>
            <a:br>
              <a:rPr lang="en-US" dirty="0"/>
            </a:br>
            <a:r>
              <a:rPr lang="en-US" b="0" i="0" u="none" strike="noStrike" dirty="0">
                <a:effectLst/>
                <a:latin typeface="Roboto"/>
              </a:rPr>
              <a:t>Let the newly inserted node be w</a:t>
            </a:r>
            <a:br>
              <a:rPr lang="en-US" dirty="0"/>
            </a:br>
            <a:r>
              <a:rPr lang="en-US" b="1" i="0" u="none" strike="noStrike" dirty="0">
                <a:effectLst/>
                <a:latin typeface="&amp;quot"/>
              </a:rPr>
              <a:t>1)</a:t>
            </a:r>
            <a:r>
              <a:rPr lang="en-US" b="0" i="0" u="none" strike="noStrike" dirty="0">
                <a:effectLst/>
                <a:latin typeface="Roboto"/>
              </a:rPr>
              <a:t> Perform standard BST insert for w.</a:t>
            </a:r>
            <a:br>
              <a:rPr lang="en-US" dirty="0"/>
            </a:br>
            <a:endParaRPr lang="en-US" dirty="0"/>
          </a:p>
          <a:p>
            <a:r>
              <a:rPr lang="en-US" b="1" i="0" u="none" strike="noStrike" dirty="0">
                <a:effectLst/>
                <a:latin typeface="&amp;quot"/>
              </a:rPr>
              <a:t>2)</a:t>
            </a:r>
            <a:r>
              <a:rPr lang="en-US" b="0" i="0" u="none" strike="noStrike" dirty="0">
                <a:effectLst/>
                <a:latin typeface="Roboto"/>
              </a:rPr>
              <a:t> Starting from w, travel up and find the first unbalanced node.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oboto"/>
              </a:rPr>
              <a:t>    </a:t>
            </a:r>
            <a:r>
              <a:rPr lang="en-US" b="0" i="0" u="none" strike="noStrike" dirty="0">
                <a:effectLst/>
                <a:latin typeface="Roboto"/>
              </a:rPr>
              <a:t>Let z be the first unbalanced node,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effectLst/>
                <a:latin typeface="Roboto"/>
              </a:rPr>
              <a:t>    y be the child of z that comes on the path from w to z.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oboto"/>
              </a:rPr>
              <a:t>    </a:t>
            </a:r>
            <a:r>
              <a:rPr lang="en-US" b="0" i="0" u="none" strike="noStrike" dirty="0">
                <a:effectLst/>
                <a:latin typeface="Roboto"/>
              </a:rPr>
              <a:t>x be the grandchild of z that comes on the path from w to z</a:t>
            </a:r>
            <a:br>
              <a:rPr lang="en-US" dirty="0"/>
            </a:br>
            <a:endParaRPr lang="en-US" dirty="0"/>
          </a:p>
          <a:p>
            <a:r>
              <a:rPr lang="en-US" b="1" i="0" u="none" strike="noStrike" dirty="0">
                <a:effectLst/>
                <a:latin typeface="&amp;quot"/>
              </a:rPr>
              <a:t>3)</a:t>
            </a:r>
            <a:r>
              <a:rPr lang="en-US" b="0" i="0" u="none" strike="noStrike" dirty="0">
                <a:effectLst/>
                <a:latin typeface="Roboto"/>
              </a:rPr>
              <a:t> Re-balance the tree by performing appropriate rotations on the subtree rooted with z. </a:t>
            </a:r>
          </a:p>
          <a:p>
            <a:endParaRPr lang="en-US" dirty="0">
              <a:latin typeface="Roboto"/>
            </a:endParaRPr>
          </a:p>
          <a:p>
            <a:r>
              <a:rPr lang="en-US" b="0" i="0" u="none" strike="noStrike" dirty="0">
                <a:effectLst/>
                <a:latin typeface="Roboto"/>
              </a:rPr>
              <a:t>There can be 4 possible cases that needs to be handled as x, y and z can be arranged in 4 ways. 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Roboto"/>
              </a:rPr>
              <a:t>a) y is left child of z and x is left child of y (Left </a:t>
            </a:r>
            <a:r>
              <a:rPr lang="en-US" b="0" i="0" u="none" strike="noStrike" dirty="0" err="1">
                <a:effectLst/>
                <a:latin typeface="Roboto"/>
              </a:rPr>
              <a:t>Left</a:t>
            </a:r>
            <a:r>
              <a:rPr lang="en-US" b="0" i="0" u="none" strike="noStrike" dirty="0">
                <a:effectLst/>
                <a:latin typeface="Roboto"/>
              </a:rPr>
              <a:t> Case)</a:t>
            </a:r>
            <a:br>
              <a:rPr lang="en-US" dirty="0"/>
            </a:br>
            <a:r>
              <a:rPr lang="en-US" b="0" i="0" u="none" strike="noStrike" dirty="0">
                <a:effectLst/>
                <a:latin typeface="Roboto"/>
              </a:rPr>
              <a:t>b) y is left child of z and x is right child of y (Left Right Case)</a:t>
            </a:r>
            <a:br>
              <a:rPr lang="en-US" dirty="0"/>
            </a:br>
            <a:r>
              <a:rPr lang="en-US" b="0" i="0" u="none" strike="noStrike" dirty="0">
                <a:effectLst/>
                <a:latin typeface="Roboto"/>
              </a:rPr>
              <a:t>c) y is right child of z and x is right child of y (Right </a:t>
            </a:r>
            <a:r>
              <a:rPr lang="en-US" b="0" i="0" u="none" strike="noStrike" dirty="0" err="1">
                <a:effectLst/>
                <a:latin typeface="Roboto"/>
              </a:rPr>
              <a:t>Right</a:t>
            </a:r>
            <a:r>
              <a:rPr lang="en-US" b="0" i="0" u="none" strike="noStrike" dirty="0">
                <a:effectLst/>
                <a:latin typeface="Roboto"/>
              </a:rPr>
              <a:t> Case)</a:t>
            </a:r>
            <a:br>
              <a:rPr lang="en-US" dirty="0"/>
            </a:br>
            <a:r>
              <a:rPr lang="en-US" b="0" i="0" u="none" strike="noStrike" dirty="0">
                <a:effectLst/>
                <a:latin typeface="Roboto"/>
              </a:rPr>
              <a:t>d) y is right child of z and x is left child of y (Right Left Case)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672" y="5478704"/>
            <a:ext cx="11545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dirty="0">
                <a:effectLst/>
                <a:latin typeface="Roboto"/>
              </a:rPr>
              <a:t>In all of the cases, we only need to re-balance the subtree rooted with z and the complete tree becomes balanced as the height of subtree (After appropriate rotations) rooted with z becomes same as it was before insertion.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5ED20-AD81-9344-4278-3560573834B9}"/>
              </a:ext>
            </a:extLst>
          </p:cNvPr>
          <p:cNvSpPr txBox="1"/>
          <p:nvPr/>
        </p:nvSpPr>
        <p:spPr>
          <a:xfrm>
            <a:off x="3748574" y="1498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&amp;quot"/>
              </a:rPr>
              <a:t>Node insertion in AVL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60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" y="320795"/>
            <a:ext cx="8693239" cy="64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9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9" y="280240"/>
            <a:ext cx="11628847" cy="61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2" y="382375"/>
            <a:ext cx="10931890" cy="61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1310</Words>
  <Application>Microsoft Office PowerPoint</Application>
  <PresentationFormat>Widescreen</PresentationFormat>
  <Paragraphs>148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&amp;quot</vt:lpstr>
      <vt:lpstr>Arial</vt:lpstr>
      <vt:lpstr>Calibri</vt:lpstr>
      <vt:lpstr>Calibri Light</vt:lpstr>
      <vt:lpstr>Roboto</vt:lpstr>
      <vt:lpstr>Rockwell</vt:lpstr>
      <vt:lpstr>Wingdings</vt:lpstr>
      <vt:lpstr>Office Theme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 AVL Tree </vt:lpstr>
      <vt:lpstr>Construct AVL Tree </vt:lpstr>
      <vt:lpstr>Video Lectures  of this topic can be found at following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Seth</dc:creator>
  <cp:lastModifiedBy>Ashish Seth</cp:lastModifiedBy>
  <cp:revision>34</cp:revision>
  <dcterms:created xsi:type="dcterms:W3CDTF">2019-12-03T11:09:03Z</dcterms:created>
  <dcterms:modified xsi:type="dcterms:W3CDTF">2023-11-15T15:52:26Z</dcterms:modified>
</cp:coreProperties>
</file>