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87" r:id="rId7"/>
    <p:sldId id="261" r:id="rId8"/>
    <p:sldId id="262" r:id="rId9"/>
    <p:sldId id="263" r:id="rId10"/>
    <p:sldId id="264" r:id="rId11"/>
    <p:sldId id="265" r:id="rId12"/>
    <p:sldId id="267" r:id="rId13"/>
    <p:sldId id="271" r:id="rId14"/>
    <p:sldId id="275" r:id="rId15"/>
    <p:sldId id="270" r:id="rId16"/>
    <p:sldId id="269" r:id="rId17"/>
    <p:sldId id="272" r:id="rId18"/>
    <p:sldId id="277" r:id="rId19"/>
    <p:sldId id="278" r:id="rId20"/>
    <p:sldId id="273" r:id="rId21"/>
    <p:sldId id="288" r:id="rId22"/>
    <p:sldId id="289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63-633E-441D-8A96-4951BC8DDF6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63-633E-441D-8A96-4951BC8DDF6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7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63-633E-441D-8A96-4951BC8DDF6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63-633E-441D-8A96-4951BC8DDF6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1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63-633E-441D-8A96-4951BC8DDF6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1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63-633E-441D-8A96-4951BC8DDF6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8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63-633E-441D-8A96-4951BC8DDF6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63-633E-441D-8A96-4951BC8DDF6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2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63-633E-441D-8A96-4951BC8DDF6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0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63-633E-441D-8A96-4951BC8DDF6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8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E863-633E-441D-8A96-4951BC8DDF6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3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2E863-633E-441D-8A96-4951BC8DDF69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8FC1E-159D-4173-8735-F46233B8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6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R49RIDJPNM" TargetMode="External"/><Relationship Id="rId2" Type="http://schemas.openxmlformats.org/officeDocument/2006/relationships/hyperlink" Target="https://youtu.be/5c6dNBc5qc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c4cDosriVMs" TargetMode="External"/><Relationship Id="rId5" Type="http://schemas.openxmlformats.org/officeDocument/2006/relationships/hyperlink" Target="https://youtu.be/U83OzP6wgQ0" TargetMode="External"/><Relationship Id="rId4" Type="http://schemas.openxmlformats.org/officeDocument/2006/relationships/hyperlink" Target="https://youtu.be/kvlPdTZxvD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227256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Simple Linked List Class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360" y="914400"/>
            <a:ext cx="7848600" cy="17526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Declare List, which contains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head: a pointer to the first node in the list.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Since the list is empty initially, head is set to NULL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Operations on List</a:t>
            </a:r>
          </a:p>
        </p:txBody>
      </p:sp>
      <p:sp>
        <p:nvSpPr>
          <p:cNvPr id="16459" name="Rectangle 75"/>
          <p:cNvSpPr>
            <a:spLocks noChangeArrowheads="1"/>
          </p:cNvSpPr>
          <p:nvPr/>
        </p:nvSpPr>
        <p:spPr bwMode="auto">
          <a:xfrm>
            <a:off x="304800" y="2877979"/>
            <a:ext cx="8267700" cy="30469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FF00"/>
                </a:solidFill>
                <a:latin typeface="Courier New" pitchFamily="49" charset="0"/>
                <a:ea typeface="宋体" pitchFamily="2" charset="-122"/>
              </a:rPr>
              <a:t>class</a:t>
            </a:r>
            <a:r>
              <a:rPr lang="en-US" altLang="zh-CN" sz="2400" b="0" dirty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 List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FF00"/>
                </a:solidFill>
                <a:latin typeface="Courier New" pitchFamily="49" charset="0"/>
                <a:ea typeface="宋体" pitchFamily="2" charset="-122"/>
              </a:rPr>
              <a:t>public</a:t>
            </a:r>
            <a:r>
              <a:rPr lang="en-US" altLang="zh-CN" sz="2400" b="0" dirty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	List(</a:t>
            </a:r>
            <a:r>
              <a:rPr lang="en-US" altLang="zh-CN" sz="2400" b="0" dirty="0">
                <a:solidFill>
                  <a:srgbClr val="FFFF00"/>
                </a:solidFill>
                <a:latin typeface="Courier New" pitchFamily="49" charset="0"/>
                <a:ea typeface="宋体" pitchFamily="2" charset="-122"/>
              </a:rPr>
              <a:t>void</a:t>
            </a:r>
            <a:r>
              <a:rPr lang="en-US" altLang="zh-CN" sz="2400" b="0" dirty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) {head = NULL;}	</a:t>
            </a:r>
            <a:r>
              <a:rPr lang="en-US" altLang="zh-CN" sz="2400" b="0" dirty="0">
                <a:solidFill>
                  <a:srgbClr val="00FF00"/>
                </a:solidFill>
                <a:latin typeface="Courier New" pitchFamily="49" charset="0"/>
                <a:ea typeface="宋体" pitchFamily="2" charset="-122"/>
              </a:rPr>
              <a:t>// constructor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	~List(</a:t>
            </a:r>
            <a:r>
              <a:rPr lang="en-US" altLang="zh-CN" sz="2400" b="0" dirty="0">
                <a:solidFill>
                  <a:srgbClr val="FFFF00"/>
                </a:solidFill>
                <a:latin typeface="Courier New" pitchFamily="49" charset="0"/>
                <a:ea typeface="宋体" pitchFamily="2" charset="-122"/>
              </a:rPr>
              <a:t>void</a:t>
            </a:r>
            <a:r>
              <a:rPr lang="en-US" altLang="zh-CN" sz="2400" b="0" dirty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);		</a:t>
            </a:r>
            <a:r>
              <a:rPr lang="en-US" altLang="zh-CN" sz="2400" dirty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400" b="0" dirty="0">
                <a:solidFill>
                  <a:srgbClr val="00FF00"/>
                </a:solidFill>
                <a:latin typeface="Courier New" pitchFamily="49" charset="0"/>
                <a:ea typeface="宋体" pitchFamily="2" charset="-122"/>
              </a:rPr>
              <a:t>// destructor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0" dirty="0">
              <a:solidFill>
                <a:srgbClr val="00FF00"/>
              </a:solidFill>
              <a:latin typeface="Courier New" pitchFamily="49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400" b="0" dirty="0">
                <a:solidFill>
                  <a:srgbClr val="FFFF00"/>
                </a:solidFill>
                <a:latin typeface="Courier New" pitchFamily="49" charset="0"/>
                <a:ea typeface="宋体" pitchFamily="2" charset="-122"/>
              </a:rPr>
              <a:t>private</a:t>
            </a:r>
            <a:r>
              <a:rPr lang="en-US" altLang="zh-CN" sz="2400" b="0" dirty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	Node* head;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FFFF"/>
                </a:solidFill>
                <a:latin typeface="Courier New" pitchFamily="49" charset="0"/>
                <a:ea typeface="宋体" pitchFamily="2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4101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Simple Linked List Class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10600" cy="5181600"/>
          </a:xfrm>
        </p:spPr>
        <p:txBody>
          <a:bodyPr>
            <a:normAutofit lnSpcReduction="10000"/>
          </a:bodyPr>
          <a:lstStyle/>
          <a:p>
            <a:pPr marL="0" indent="0" algn="just">
              <a:buFont typeface="Monotype Sorts" pitchFamily="2" charset="2"/>
              <a:buNone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Operations of List</a:t>
            </a:r>
          </a:p>
          <a:p>
            <a:pPr lvl="1" algn="just"/>
            <a:r>
              <a:rPr lang="en-US" altLang="zh-CN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IsEmpty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determine whether or not the list is empty</a:t>
            </a:r>
          </a:p>
          <a:p>
            <a:pPr lvl="1" algn="just"/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 algn="just"/>
            <a:r>
              <a:rPr lang="en-US" altLang="zh-CN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InsertNode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insert a new node at a particular position</a:t>
            </a:r>
          </a:p>
          <a:p>
            <a:pPr lvl="1" algn="just"/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 algn="just"/>
            <a:r>
              <a:rPr lang="en-US" altLang="zh-CN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FindNode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find a node with a given value</a:t>
            </a:r>
          </a:p>
          <a:p>
            <a:pPr lvl="1" algn="just"/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 algn="just"/>
            <a:r>
              <a:rPr lang="en-US" altLang="zh-CN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DeleteNode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delete a node with a given value</a:t>
            </a:r>
          </a:p>
          <a:p>
            <a:pPr lvl="1" algn="just"/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 algn="just"/>
            <a:r>
              <a:rPr lang="en-US" altLang="zh-CN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DisplayList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print all the nodes in the list</a:t>
            </a:r>
          </a:p>
        </p:txBody>
      </p:sp>
    </p:spTree>
    <p:extLst>
      <p:ext uri="{BB962C8B-B14F-4D97-AF65-F5344CB8AC3E}">
        <p14:creationId xmlns:p14="http://schemas.microsoft.com/office/powerpoint/2010/main" val="403009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Inserting a new node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534400" cy="5105400"/>
          </a:xfrm>
        </p:spPr>
        <p:txBody>
          <a:bodyPr>
            <a:normAutofit lnSpcReduction="10000"/>
          </a:bodyPr>
          <a:lstStyle/>
          <a:p>
            <a:pPr marL="533400" indent="-533400" algn="just"/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Possible cases of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InsertNode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914400" lvl="1" indent="-457200" algn="just">
              <a:buFont typeface="Monotype Sorts" pitchFamily="2" charset="2"/>
              <a:buAutoNum type="arabicPeriod"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Insert into an empty list</a:t>
            </a:r>
          </a:p>
          <a:p>
            <a:pPr marL="914400" lvl="1" indent="-457200" algn="just">
              <a:buFont typeface="Monotype Sorts" pitchFamily="2" charset="2"/>
              <a:buAutoNum type="arabicPeriod"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Insert in front</a:t>
            </a:r>
          </a:p>
          <a:p>
            <a:pPr marL="914400" lvl="1" indent="-457200" algn="just">
              <a:buFont typeface="Monotype Sorts" pitchFamily="2" charset="2"/>
              <a:buAutoNum type="arabicPeriod"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Insert at back</a:t>
            </a:r>
          </a:p>
          <a:p>
            <a:pPr marL="914400" lvl="1" indent="-457200" algn="just">
              <a:buFont typeface="Monotype Sorts" pitchFamily="2" charset="2"/>
              <a:buAutoNum type="arabicPeriod"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Insert in middle</a:t>
            </a:r>
          </a:p>
          <a:p>
            <a:pPr marL="457200" lvl="1" indent="0" algn="just">
              <a:buNone/>
            </a:pP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33400" indent="-533400" algn="just"/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But, in fact, only need to handle two cases</a:t>
            </a:r>
          </a:p>
          <a:p>
            <a:pPr marL="914400" lvl="1" indent="-457200" algn="just"/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Insert as the first node (Case 1 and Case 2)</a:t>
            </a:r>
          </a:p>
          <a:p>
            <a:pPr marL="914400" lvl="1" indent="-457200" algn="just"/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Insert in the middle or at the end of the list (Case 3 and Case 4)</a:t>
            </a:r>
          </a:p>
          <a:p>
            <a:pPr marL="533400" indent="-533400"/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6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Insertion at the Start</a:t>
            </a:r>
            <a:b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just a 2-step algorithm which is performed as follows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Assume</a:t>
            </a:r>
          </a:p>
          <a:p>
            <a:pPr>
              <a:spcBef>
                <a:spcPct val="50000"/>
              </a:spcBef>
            </a:pPr>
            <a:r>
              <a:rPr lang="en-US" sz="2400" b="1" i="1" dirty="0">
                <a:latin typeface="Arial" charset="0"/>
              </a:rPr>
              <a:t>node</a:t>
            </a:r>
            <a:r>
              <a:rPr lang="en-US" sz="2400" dirty="0">
                <a:latin typeface="Arial" charset="0"/>
              </a:rPr>
              <a:t> points to the new node to be inserted  </a:t>
            </a:r>
          </a:p>
          <a:p>
            <a:pPr>
              <a:spcBef>
                <a:spcPct val="50000"/>
              </a:spcBef>
            </a:pPr>
            <a:r>
              <a:rPr lang="en-US" sz="2400" b="1" i="1" dirty="0">
                <a:latin typeface="Arial" charset="0"/>
              </a:rPr>
              <a:t>front</a:t>
            </a:r>
            <a:r>
              <a:rPr lang="en-US" sz="2400" dirty="0">
                <a:latin typeface="Arial" charset="0"/>
              </a:rPr>
              <a:t> points to the first node of the linked list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Arial" charset="0"/>
              </a:rPr>
              <a:t>Make the new node point to the first node </a:t>
            </a:r>
          </a:p>
          <a:p>
            <a:pPr marL="0" indent="0" algn="just">
              <a:buNone/>
            </a:pPr>
            <a:r>
              <a:rPr lang="en-US" sz="2400" dirty="0">
                <a:latin typeface="Arial" charset="0"/>
              </a:rPr>
              <a:t>      (i.e. the node that </a:t>
            </a:r>
            <a:r>
              <a:rPr lang="en-US" sz="2400" dirty="0">
                <a:solidFill>
                  <a:schemeClr val="hlink"/>
                </a:solidFill>
                <a:latin typeface="Arial" charset="0"/>
              </a:rPr>
              <a:t>front </a:t>
            </a:r>
            <a:r>
              <a:rPr lang="en-US" sz="2400" dirty="0">
                <a:latin typeface="Arial" charset="0"/>
              </a:rPr>
              <a:t>points to)</a:t>
            </a:r>
          </a:p>
          <a:p>
            <a:pPr marL="0" indent="0" algn="just">
              <a:buNone/>
            </a:pPr>
            <a:endParaRPr lang="en-US" sz="2400" dirty="0">
              <a:latin typeface="Arial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Arial" charset="0"/>
              </a:rPr>
              <a:t>2. Make front point to the new node </a:t>
            </a:r>
          </a:p>
          <a:p>
            <a:pPr marL="0" indent="0" algn="just">
              <a:buNone/>
            </a:pPr>
            <a:r>
              <a:rPr lang="en-US" sz="2400" dirty="0">
                <a:latin typeface="Arial" charset="0"/>
              </a:rPr>
              <a:t>     (</a:t>
            </a:r>
            <a:r>
              <a:rPr lang="en-US" sz="2400" dirty="0" err="1">
                <a:latin typeface="Arial" charset="0"/>
              </a:rPr>
              <a:t>i.e</a:t>
            </a:r>
            <a:r>
              <a:rPr lang="en-US" sz="2400" dirty="0">
                <a:latin typeface="Arial" charset="0"/>
              </a:rPr>
              <a:t> the node that node points to)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Inserting a Node at the Front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7075" y="684637"/>
            <a:ext cx="7689850" cy="1630298"/>
            <a:chOff x="1187450" y="963612"/>
            <a:chExt cx="7689850" cy="2236788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1476375" y="1773238"/>
              <a:ext cx="457200" cy="287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1476375" y="2852738"/>
              <a:ext cx="457200" cy="3127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1187450" y="2349500"/>
              <a:ext cx="914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front</a:t>
              </a:r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1187450" y="1268413"/>
              <a:ext cx="914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node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2916238" y="1700213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2916238" y="2708275"/>
              <a:ext cx="457200" cy="4572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343400" y="2743200"/>
              <a:ext cx="457200" cy="4572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791200" y="2743200"/>
              <a:ext cx="457200" cy="457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>
              <a:off x="1692275" y="2997200"/>
              <a:ext cx="12192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3352800" y="2971800"/>
              <a:ext cx="9906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>
              <a:off x="4800600" y="2971800"/>
              <a:ext cx="9906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1676400" y="1905000"/>
              <a:ext cx="12192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11" name="Text Box 15"/>
            <p:cNvSpPr txBox="1">
              <a:spLocks noChangeArrowheads="1"/>
            </p:cNvSpPr>
            <p:nvPr/>
          </p:nvSpPr>
          <p:spPr bwMode="auto">
            <a:xfrm>
              <a:off x="3924300" y="963612"/>
              <a:ext cx="4953000" cy="10767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hlink"/>
                  </a:solidFill>
                </a:rPr>
                <a:t>node</a:t>
              </a:r>
              <a:r>
                <a:rPr lang="en-US" dirty="0"/>
                <a:t> points to the new node to be inserted,  </a:t>
              </a:r>
            </a:p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hlink"/>
                  </a:solidFill>
                </a:rPr>
                <a:t>front</a:t>
              </a:r>
              <a:r>
                <a:rPr lang="en-US" dirty="0"/>
                <a:t> points to the first node of the linked list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96011" y="2749650"/>
            <a:ext cx="7509789" cy="1524957"/>
            <a:chOff x="1258888" y="3789363"/>
            <a:chExt cx="7273925" cy="1925637"/>
          </a:xfrm>
        </p:grpSpPr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1547813" y="4292600"/>
              <a:ext cx="457200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547813" y="5300663"/>
              <a:ext cx="457200" cy="2889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Text Box 18"/>
            <p:cNvSpPr txBox="1">
              <a:spLocks noChangeArrowheads="1"/>
            </p:cNvSpPr>
            <p:nvPr/>
          </p:nvSpPr>
          <p:spPr bwMode="auto">
            <a:xfrm>
              <a:off x="1258888" y="4868863"/>
              <a:ext cx="914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front</a:t>
              </a:r>
            </a:p>
          </p:txBody>
        </p: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1258888" y="3789363"/>
              <a:ext cx="914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node</a:t>
              </a: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987675" y="4221163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2987675" y="5229225"/>
              <a:ext cx="457200" cy="4572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4419600" y="5257800"/>
              <a:ext cx="457200" cy="4572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5867400" y="5257800"/>
              <a:ext cx="457200" cy="457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 flipV="1">
              <a:off x="1752600" y="4678363"/>
              <a:ext cx="1147836" cy="8080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9721" name="Line 25"/>
            <p:cNvSpPr>
              <a:spLocks noChangeShapeType="1"/>
            </p:cNvSpPr>
            <p:nvPr/>
          </p:nvSpPr>
          <p:spPr bwMode="auto">
            <a:xfrm>
              <a:off x="3429000" y="5486400"/>
              <a:ext cx="9906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>
              <a:off x="4876800" y="5486400"/>
              <a:ext cx="9906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23" name="Line 27"/>
            <p:cNvSpPr>
              <a:spLocks noChangeShapeType="1"/>
            </p:cNvSpPr>
            <p:nvPr/>
          </p:nvSpPr>
          <p:spPr bwMode="auto">
            <a:xfrm>
              <a:off x="1752600" y="4419600"/>
              <a:ext cx="12192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724" name="Text Box 28"/>
            <p:cNvSpPr txBox="1">
              <a:spLocks noChangeArrowheads="1"/>
            </p:cNvSpPr>
            <p:nvPr/>
          </p:nvSpPr>
          <p:spPr bwMode="auto">
            <a:xfrm>
              <a:off x="3886199" y="4038600"/>
              <a:ext cx="4646614" cy="7384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buFontTx/>
                <a:buAutoNum type="arabicPeriod"/>
              </a:pPr>
              <a:r>
                <a:rPr lang="en-US" sz="1600" dirty="0">
                  <a:latin typeface="Arial" charset="0"/>
                </a:rPr>
                <a:t>Make the new node point to the first node</a:t>
              </a:r>
            </a:p>
            <a:p>
              <a:pPr marL="0" indent="0"/>
              <a:r>
                <a:rPr lang="en-US" sz="1600" dirty="0">
                  <a:latin typeface="Arial" charset="0"/>
                </a:rPr>
                <a:t>        (i.e. the node that </a:t>
              </a:r>
              <a:r>
                <a:rPr lang="en-US" sz="1600" dirty="0">
                  <a:solidFill>
                    <a:schemeClr val="hlink"/>
                  </a:solidFill>
                  <a:latin typeface="Arial" charset="0"/>
                </a:rPr>
                <a:t>front </a:t>
              </a:r>
              <a:r>
                <a:rPr lang="en-US" sz="1600" dirty="0">
                  <a:latin typeface="Arial" charset="0"/>
                </a:rPr>
                <a:t>points to)</a:t>
              </a:r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>
              <a:off x="3203575" y="4652963"/>
              <a:ext cx="0" cy="6096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96962" y="4876800"/>
            <a:ext cx="7354888" cy="1439862"/>
            <a:chOff x="1187450" y="1268413"/>
            <a:chExt cx="7345363" cy="1931987"/>
          </a:xfrm>
        </p:grpSpPr>
        <p:sp>
          <p:nvSpPr>
            <p:cNvPr id="33" name="Rectangle 3"/>
            <p:cNvSpPr>
              <a:spLocks noChangeArrowheads="1"/>
            </p:cNvSpPr>
            <p:nvPr/>
          </p:nvSpPr>
          <p:spPr bwMode="auto">
            <a:xfrm>
              <a:off x="1476375" y="1773238"/>
              <a:ext cx="457200" cy="287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1476375" y="2781300"/>
              <a:ext cx="457200" cy="287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1187450" y="2349500"/>
              <a:ext cx="914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front</a:t>
              </a:r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1187450" y="1268413"/>
              <a:ext cx="914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node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2916238" y="1700213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2916238" y="2708275"/>
              <a:ext cx="457200" cy="45720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4343400" y="2743200"/>
              <a:ext cx="457200" cy="4572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5791200" y="2743200"/>
              <a:ext cx="457200" cy="457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V="1">
              <a:off x="1692275" y="2060575"/>
              <a:ext cx="1219200" cy="9144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>
              <a:off x="3352800" y="2971800"/>
              <a:ext cx="9906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4800600" y="2971800"/>
              <a:ext cx="9906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1676400" y="1904999"/>
              <a:ext cx="153316" cy="83819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5" name="Text Box 15"/>
            <p:cNvSpPr txBox="1">
              <a:spLocks noChangeArrowheads="1"/>
            </p:cNvSpPr>
            <p:nvPr/>
          </p:nvSpPr>
          <p:spPr bwMode="auto">
            <a:xfrm>
              <a:off x="3779838" y="1557338"/>
              <a:ext cx="4752975" cy="8672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2. Make </a:t>
              </a:r>
              <a:r>
                <a:rPr lang="en-US" dirty="0">
                  <a:solidFill>
                    <a:schemeClr val="hlink"/>
                  </a:solidFill>
                </a:rPr>
                <a:t>front</a:t>
              </a:r>
              <a:r>
                <a:rPr lang="en-US" dirty="0"/>
                <a:t> point to the new node</a:t>
              </a:r>
            </a:p>
            <a:p>
              <a:r>
                <a:rPr lang="en-US" dirty="0">
                  <a:solidFill>
                    <a:schemeClr val="hlink"/>
                  </a:solidFill>
                </a:rPr>
                <a:t>     </a:t>
              </a:r>
              <a:r>
                <a:rPr lang="en-US" dirty="0"/>
                <a:t>(</a:t>
              </a:r>
              <a:r>
                <a:rPr lang="en-US" dirty="0" err="1"/>
                <a:t>i.e</a:t>
              </a:r>
              <a:r>
                <a:rPr lang="en-US" dirty="0"/>
                <a:t> the node that </a:t>
              </a:r>
              <a:r>
                <a:rPr lang="en-US" dirty="0">
                  <a:solidFill>
                    <a:schemeClr val="hlink"/>
                  </a:solidFill>
                </a:rPr>
                <a:t>node </a:t>
              </a:r>
              <a:r>
                <a:rPr lang="en-US" dirty="0"/>
                <a:t>points to)</a:t>
              </a:r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>
              <a:off x="3132138" y="2133600"/>
              <a:ext cx="0" cy="6096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58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867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b="1" dirty="0" err="1"/>
              <a:t>insert_beg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 node *temp=</a:t>
            </a:r>
            <a:r>
              <a:rPr lang="en-US" b="1" dirty="0"/>
              <a:t>new</a:t>
            </a:r>
            <a:r>
              <a:rPr lang="en-US" dirty="0"/>
              <a:t> node;</a:t>
            </a:r>
          </a:p>
          <a:p>
            <a:pPr marL="0" indent="0">
              <a:buNone/>
            </a:pPr>
            <a:r>
              <a:rPr lang="en-US" dirty="0"/>
              <a:t>               temp-&gt;info=</a:t>
            </a:r>
            <a:r>
              <a:rPr lang="en-US" dirty="0" err="1"/>
              <a:t>val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 If(head==NULL)</a:t>
            </a:r>
          </a:p>
          <a:p>
            <a:pPr marL="0" indent="0">
              <a:buNone/>
            </a:pPr>
            <a:r>
              <a:rPr lang="en-US" dirty="0"/>
              <a:t>           {   head=temp;</a:t>
            </a:r>
          </a:p>
          <a:p>
            <a:pPr marL="0" indent="0">
              <a:buNone/>
            </a:pPr>
            <a:r>
              <a:rPr lang="en-US" dirty="0"/>
              <a:t>               temp-&gt;next=NULL}</a:t>
            </a:r>
          </a:p>
          <a:p>
            <a:pPr marL="0" indent="0">
              <a:buNone/>
            </a:pPr>
            <a:r>
              <a:rPr lang="en-US" dirty="0"/>
              <a:t>    else{</a:t>
            </a:r>
          </a:p>
          <a:p>
            <a:pPr marL="0" indent="0">
              <a:buNone/>
            </a:pPr>
            <a:r>
              <a:rPr lang="en-US" dirty="0"/>
              <a:t>               temp-&gt;next=head; </a:t>
            </a:r>
          </a:p>
          <a:p>
            <a:pPr marL="0" indent="0">
              <a:buNone/>
            </a:pPr>
            <a:r>
              <a:rPr lang="en-US" dirty="0"/>
              <a:t>               head=temp;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20420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9906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Insertion at the End</a:t>
            </a:r>
            <a:b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8200" y="1219200"/>
            <a:ext cx="4191000" cy="441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{ Node *cur 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cur=head;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while(cur -&gt;next!=NULL)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{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cur=cur-&gt;next;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}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cur-&gt;next=temp;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1219200"/>
            <a:ext cx="4114800" cy="441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Insert_End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node *temp=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node;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temp-&gt;info=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temp-&gt;next=NULL;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(head==NULL)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{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temp-&gt;next= NULL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head=temp;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278770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8382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Insertion at Particular Position</a:t>
            </a:r>
            <a:b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case, a new node is inserted between two consecutive nodes. 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Here, We call one node as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current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the other as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previous</a:t>
            </a:r>
          </a:p>
          <a:p>
            <a:pPr marL="0" indent="0" algn="just">
              <a:buNone/>
            </a:pP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Now the new node can be inserted between the previous and current node by just performing two steps: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Pass the address of the new node in the next field of the previous node.</a:t>
            </a:r>
          </a:p>
          <a:p>
            <a:pPr marL="0" indent="0" algn="just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2.    Pass the address of the current node in the next field of the new node.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OVERFLOW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Overflow is a condition that occurs when we try 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create a node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but there is not a sufficient memory available. </a:t>
            </a: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Inserting a Node in the Middle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795963" y="1773238"/>
            <a:ext cx="45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476375" y="2852738"/>
            <a:ext cx="4572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219200" y="23622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front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580063" y="1268413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node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7239000" y="1676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4356100" y="2708275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795963" y="2708275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CA">
              <a:solidFill>
                <a:schemeClr val="hlink"/>
              </a:solidFill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7239000" y="27432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V="1">
            <a:off x="1676400" y="29718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4800600" y="29718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6248400" y="29718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6011863" y="1916113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457200" y="1447800"/>
            <a:ext cx="4953000" cy="8309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/>
              <a:t>Let's insert the new node after the </a:t>
            </a:r>
            <a:r>
              <a:rPr lang="en-US" sz="2400" i="1" dirty="0"/>
              <a:t>third </a:t>
            </a:r>
            <a:r>
              <a:rPr lang="en-US" sz="2400" dirty="0"/>
              <a:t>node in the linked list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3352800" y="29718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2895600" y="2743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5795963" y="4221163"/>
            <a:ext cx="45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476375" y="5229225"/>
            <a:ext cx="457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1219200" y="4800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front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5562600" y="37338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node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7239000" y="4114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4356100" y="5157788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5795963" y="5157788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7239000" y="51816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 flipV="1">
            <a:off x="1676400" y="54102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4800600" y="54102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>
            <a:off x="6248400" y="54102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6019800" y="43434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323850" y="3505200"/>
            <a:ext cx="4968875" cy="12003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/>
              <a:t>1. Locate the node </a:t>
            </a:r>
            <a:r>
              <a:rPr lang="en-US" sz="2400" i="1" dirty="0">
                <a:solidFill>
                  <a:schemeClr val="accent2"/>
                </a:solidFill>
              </a:rPr>
              <a:t>preceding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the insertion point</a:t>
            </a:r>
            <a:r>
              <a:rPr lang="en-US" sz="2400" dirty="0"/>
              <a:t> , since it will have to be modified (make </a:t>
            </a:r>
            <a:r>
              <a:rPr lang="en-US" sz="2400" dirty="0">
                <a:solidFill>
                  <a:schemeClr val="hlink"/>
                </a:solidFill>
              </a:rPr>
              <a:t>current </a:t>
            </a:r>
            <a:r>
              <a:rPr lang="en-US" sz="2400" dirty="0"/>
              <a:t>point to it)</a:t>
            </a:r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>
            <a:off x="3352800" y="54102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2895600" y="5181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1476375" y="6237288"/>
            <a:ext cx="503238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1258888" y="5805488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current</a:t>
            </a:r>
          </a:p>
        </p:txBody>
      </p:sp>
      <p:sp>
        <p:nvSpPr>
          <p:cNvPr id="31781" name="Freeform 37"/>
          <p:cNvSpPr>
            <a:spLocks/>
          </p:cNvSpPr>
          <p:nvPr/>
        </p:nvSpPr>
        <p:spPr bwMode="auto">
          <a:xfrm>
            <a:off x="1676400" y="5638800"/>
            <a:ext cx="4114800" cy="889000"/>
          </a:xfrm>
          <a:custGeom>
            <a:avLst/>
            <a:gdLst>
              <a:gd name="T0" fmla="*/ 0 w 2736"/>
              <a:gd name="T1" fmla="*/ 480 h 560"/>
              <a:gd name="T2" fmla="*/ 1584 w 2736"/>
              <a:gd name="T3" fmla="*/ 480 h 560"/>
              <a:gd name="T4" fmla="*/ 2736 w 2736"/>
              <a:gd name="T5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560">
                <a:moveTo>
                  <a:pt x="0" y="480"/>
                </a:moveTo>
                <a:cubicBezTo>
                  <a:pt x="564" y="520"/>
                  <a:pt x="1128" y="560"/>
                  <a:pt x="1584" y="480"/>
                </a:cubicBezTo>
                <a:cubicBezTo>
                  <a:pt x="2040" y="400"/>
                  <a:pt x="2388" y="200"/>
                  <a:pt x="2736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>
            <a:off x="6588125" y="2708275"/>
            <a:ext cx="0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5940425" y="2349500"/>
            <a:ext cx="1944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CA" sz="1600" i="1">
                <a:solidFill>
                  <a:schemeClr val="hlink"/>
                </a:solidFill>
              </a:rPr>
              <a:t>insertion point</a:t>
            </a:r>
          </a:p>
        </p:txBody>
      </p:sp>
    </p:spTree>
    <p:extLst>
      <p:ext uri="{BB962C8B-B14F-4D97-AF65-F5344CB8AC3E}">
        <p14:creationId xmlns:p14="http://schemas.microsoft.com/office/powerpoint/2010/main" val="721609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5867400" y="981075"/>
            <a:ext cx="457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1547813" y="2060575"/>
            <a:ext cx="4572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1295400" y="16002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front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5638800" y="5334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node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7315200" y="914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4427538" y="1989138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5867400" y="1989138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7315200" y="19812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V="1">
            <a:off x="1752600" y="22098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>
            <a:off x="4876800" y="22098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6324600" y="22098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>
            <a:off x="6096000" y="11430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533400" y="304800"/>
            <a:ext cx="4953000" cy="15696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/>
              <a:t>2. Make the new node point to the node after the insertion point (i.e. the node pointed to by the node that </a:t>
            </a:r>
            <a:r>
              <a:rPr lang="en-US" sz="2400" dirty="0">
                <a:solidFill>
                  <a:schemeClr val="hlink"/>
                </a:solidFill>
              </a:rPr>
              <a:t>current</a:t>
            </a:r>
            <a:r>
              <a:rPr lang="en-US" sz="2400" dirty="0"/>
              <a:t> points to)</a:t>
            </a:r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>
            <a:off x="3429000" y="22098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2971800" y="1981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1547813" y="3068638"/>
            <a:ext cx="4572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1295400" y="25908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current</a:t>
            </a:r>
          </a:p>
        </p:txBody>
      </p:sp>
      <p:sp>
        <p:nvSpPr>
          <p:cNvPr id="32803" name="Freeform 35"/>
          <p:cNvSpPr>
            <a:spLocks/>
          </p:cNvSpPr>
          <p:nvPr/>
        </p:nvSpPr>
        <p:spPr bwMode="auto">
          <a:xfrm>
            <a:off x="1752600" y="2438400"/>
            <a:ext cx="4114800" cy="889000"/>
          </a:xfrm>
          <a:custGeom>
            <a:avLst/>
            <a:gdLst>
              <a:gd name="T0" fmla="*/ 0 w 2736"/>
              <a:gd name="T1" fmla="*/ 480 h 560"/>
              <a:gd name="T2" fmla="*/ 1584 w 2736"/>
              <a:gd name="T3" fmla="*/ 480 h 560"/>
              <a:gd name="T4" fmla="*/ 2736 w 2736"/>
              <a:gd name="T5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560">
                <a:moveTo>
                  <a:pt x="0" y="480"/>
                </a:moveTo>
                <a:cubicBezTo>
                  <a:pt x="564" y="520"/>
                  <a:pt x="1128" y="560"/>
                  <a:pt x="1584" y="480"/>
                </a:cubicBezTo>
                <a:cubicBezTo>
                  <a:pt x="2040" y="400"/>
                  <a:pt x="2388" y="200"/>
                  <a:pt x="2736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>
            <a:off x="7543800" y="1371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25" name="Rectangle 57"/>
          <p:cNvSpPr>
            <a:spLocks noChangeArrowheads="1"/>
          </p:cNvSpPr>
          <p:nvPr/>
        </p:nvSpPr>
        <p:spPr bwMode="auto">
          <a:xfrm>
            <a:off x="5867400" y="4221163"/>
            <a:ext cx="45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6" name="Rectangle 58"/>
          <p:cNvSpPr>
            <a:spLocks noChangeArrowheads="1"/>
          </p:cNvSpPr>
          <p:nvPr/>
        </p:nvSpPr>
        <p:spPr bwMode="auto">
          <a:xfrm>
            <a:off x="1547813" y="5229225"/>
            <a:ext cx="457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7" name="Text Box 59"/>
          <p:cNvSpPr txBox="1">
            <a:spLocks noChangeArrowheads="1"/>
          </p:cNvSpPr>
          <p:nvPr/>
        </p:nvSpPr>
        <p:spPr bwMode="auto">
          <a:xfrm>
            <a:off x="1295400" y="4800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front</a:t>
            </a:r>
          </a:p>
        </p:txBody>
      </p:sp>
      <p:sp>
        <p:nvSpPr>
          <p:cNvPr id="32828" name="Text Box 60"/>
          <p:cNvSpPr txBox="1">
            <a:spLocks noChangeArrowheads="1"/>
          </p:cNvSpPr>
          <p:nvPr/>
        </p:nvSpPr>
        <p:spPr bwMode="auto">
          <a:xfrm>
            <a:off x="5638800" y="37338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node</a:t>
            </a:r>
          </a:p>
        </p:txBody>
      </p:sp>
      <p:sp>
        <p:nvSpPr>
          <p:cNvPr id="32829" name="Rectangle 61"/>
          <p:cNvSpPr>
            <a:spLocks noChangeArrowheads="1"/>
          </p:cNvSpPr>
          <p:nvPr/>
        </p:nvSpPr>
        <p:spPr bwMode="auto">
          <a:xfrm>
            <a:off x="7315200" y="41148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0" name="Rectangle 62"/>
          <p:cNvSpPr>
            <a:spLocks noChangeArrowheads="1"/>
          </p:cNvSpPr>
          <p:nvPr/>
        </p:nvSpPr>
        <p:spPr bwMode="auto">
          <a:xfrm>
            <a:off x="4427538" y="5157788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1" name="Rectangle 63"/>
          <p:cNvSpPr>
            <a:spLocks noChangeArrowheads="1"/>
          </p:cNvSpPr>
          <p:nvPr/>
        </p:nvSpPr>
        <p:spPr bwMode="auto">
          <a:xfrm>
            <a:off x="5867400" y="5157788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2" name="Rectangle 64"/>
          <p:cNvSpPr>
            <a:spLocks noChangeArrowheads="1"/>
          </p:cNvSpPr>
          <p:nvPr/>
        </p:nvSpPr>
        <p:spPr bwMode="auto">
          <a:xfrm>
            <a:off x="7315200" y="51816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3" name="Line 65"/>
          <p:cNvSpPr>
            <a:spLocks noChangeShapeType="1"/>
          </p:cNvSpPr>
          <p:nvPr/>
        </p:nvSpPr>
        <p:spPr bwMode="auto">
          <a:xfrm flipV="1">
            <a:off x="1752600" y="54102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34" name="Line 66"/>
          <p:cNvSpPr>
            <a:spLocks noChangeShapeType="1"/>
          </p:cNvSpPr>
          <p:nvPr/>
        </p:nvSpPr>
        <p:spPr bwMode="auto">
          <a:xfrm>
            <a:off x="4876800" y="54102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35" name="Line 67"/>
          <p:cNvSpPr>
            <a:spLocks noChangeShapeType="1"/>
          </p:cNvSpPr>
          <p:nvPr/>
        </p:nvSpPr>
        <p:spPr bwMode="auto">
          <a:xfrm>
            <a:off x="6324600" y="54102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36" name="Line 68"/>
          <p:cNvSpPr>
            <a:spLocks noChangeShapeType="1"/>
          </p:cNvSpPr>
          <p:nvPr/>
        </p:nvSpPr>
        <p:spPr bwMode="auto">
          <a:xfrm>
            <a:off x="6096000" y="43434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37" name="Text Box 69"/>
          <p:cNvSpPr txBox="1">
            <a:spLocks noChangeArrowheads="1"/>
          </p:cNvSpPr>
          <p:nvPr/>
        </p:nvSpPr>
        <p:spPr bwMode="auto">
          <a:xfrm>
            <a:off x="533400" y="3886200"/>
            <a:ext cx="4953000" cy="12003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/>
              <a:t>3. Make the node pointed to by </a:t>
            </a:r>
            <a:r>
              <a:rPr lang="en-US" sz="2400" dirty="0">
                <a:solidFill>
                  <a:schemeClr val="hlink"/>
                </a:solidFill>
              </a:rPr>
              <a:t>current</a:t>
            </a:r>
            <a:r>
              <a:rPr lang="en-US" sz="2400" dirty="0"/>
              <a:t> (i.e. current point to the new node</a:t>
            </a:r>
          </a:p>
        </p:txBody>
      </p:sp>
      <p:sp>
        <p:nvSpPr>
          <p:cNvPr id="32838" name="Line 70"/>
          <p:cNvSpPr>
            <a:spLocks noChangeShapeType="1"/>
          </p:cNvSpPr>
          <p:nvPr/>
        </p:nvSpPr>
        <p:spPr bwMode="auto">
          <a:xfrm>
            <a:off x="3429000" y="5410200"/>
            <a:ext cx="99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39" name="Rectangle 71"/>
          <p:cNvSpPr>
            <a:spLocks noChangeArrowheads="1"/>
          </p:cNvSpPr>
          <p:nvPr/>
        </p:nvSpPr>
        <p:spPr bwMode="auto">
          <a:xfrm>
            <a:off x="2971800" y="5181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0" name="Rectangle 72"/>
          <p:cNvSpPr>
            <a:spLocks noChangeArrowheads="1"/>
          </p:cNvSpPr>
          <p:nvPr/>
        </p:nvSpPr>
        <p:spPr bwMode="auto">
          <a:xfrm>
            <a:off x="1547813" y="6237288"/>
            <a:ext cx="4572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1" name="Text Box 73"/>
          <p:cNvSpPr txBox="1">
            <a:spLocks noChangeArrowheads="1"/>
          </p:cNvSpPr>
          <p:nvPr/>
        </p:nvSpPr>
        <p:spPr bwMode="auto">
          <a:xfrm>
            <a:off x="1295400" y="57912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current</a:t>
            </a:r>
          </a:p>
        </p:txBody>
      </p:sp>
      <p:sp>
        <p:nvSpPr>
          <p:cNvPr id="32842" name="Freeform 74"/>
          <p:cNvSpPr>
            <a:spLocks/>
          </p:cNvSpPr>
          <p:nvPr/>
        </p:nvSpPr>
        <p:spPr bwMode="auto">
          <a:xfrm>
            <a:off x="1752600" y="5638800"/>
            <a:ext cx="4114800" cy="889000"/>
          </a:xfrm>
          <a:custGeom>
            <a:avLst/>
            <a:gdLst>
              <a:gd name="T0" fmla="*/ 0 w 2736"/>
              <a:gd name="T1" fmla="*/ 480 h 560"/>
              <a:gd name="T2" fmla="*/ 1584 w 2736"/>
              <a:gd name="T3" fmla="*/ 480 h 560"/>
              <a:gd name="T4" fmla="*/ 2736 w 2736"/>
              <a:gd name="T5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560">
                <a:moveTo>
                  <a:pt x="0" y="480"/>
                </a:moveTo>
                <a:cubicBezTo>
                  <a:pt x="564" y="520"/>
                  <a:pt x="1128" y="560"/>
                  <a:pt x="1584" y="480"/>
                </a:cubicBezTo>
                <a:cubicBezTo>
                  <a:pt x="2040" y="400"/>
                  <a:pt x="2388" y="200"/>
                  <a:pt x="2736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43" name="Line 75"/>
          <p:cNvSpPr>
            <a:spLocks noChangeShapeType="1"/>
          </p:cNvSpPr>
          <p:nvPr/>
        </p:nvSpPr>
        <p:spPr bwMode="auto">
          <a:xfrm>
            <a:off x="7543800" y="45720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46" name="Line 78"/>
          <p:cNvSpPr>
            <a:spLocks noChangeShapeType="1"/>
          </p:cNvSpPr>
          <p:nvPr/>
        </p:nvSpPr>
        <p:spPr bwMode="auto">
          <a:xfrm flipV="1">
            <a:off x="6324600" y="4495800"/>
            <a:ext cx="9906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847" name="Text Box 79"/>
          <p:cNvSpPr txBox="1">
            <a:spLocks noChangeArrowheads="1"/>
          </p:cNvSpPr>
          <p:nvPr/>
        </p:nvSpPr>
        <p:spPr bwMode="auto">
          <a:xfrm>
            <a:off x="65532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32848" name="Line 80"/>
          <p:cNvSpPr>
            <a:spLocks noChangeShapeType="1"/>
          </p:cNvSpPr>
          <p:nvPr/>
        </p:nvSpPr>
        <p:spPr bwMode="auto">
          <a:xfrm flipH="1">
            <a:off x="6732588" y="1989138"/>
            <a:ext cx="0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4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Array Limitations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What are the limitations of an array, as a data structure?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Fixed size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Physically stored in consecutive memory locations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insert or delete items, may need to shift data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0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581" y="-99219"/>
            <a:ext cx="1905000" cy="503237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135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b="1" dirty="0" err="1"/>
              <a:t>insert_position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{     node *pre; </a:t>
            </a:r>
          </a:p>
          <a:p>
            <a:pPr marL="0" indent="0">
              <a:buNone/>
            </a:pPr>
            <a:r>
              <a:rPr lang="en-US" dirty="0"/>
              <a:t>      node *cur; </a:t>
            </a:r>
          </a:p>
          <a:p>
            <a:pPr marL="0" indent="0">
              <a:buNone/>
            </a:pPr>
            <a:r>
              <a:rPr lang="en-US" dirty="0"/>
              <a:t>      node *temp=</a:t>
            </a:r>
            <a:r>
              <a:rPr lang="en-US" b="1" dirty="0"/>
              <a:t>new</a:t>
            </a:r>
            <a:r>
              <a:rPr lang="en-US" dirty="0"/>
              <a:t> node;</a:t>
            </a:r>
          </a:p>
          <a:p>
            <a:pPr marL="0" indent="0">
              <a:buNone/>
            </a:pPr>
            <a:r>
              <a:rPr lang="en-US" dirty="0"/>
              <a:t>      temp-&gt;data=</a:t>
            </a:r>
            <a:r>
              <a:rPr lang="en-US" dirty="0" err="1"/>
              <a:t>val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   cur=head; </a:t>
            </a:r>
          </a:p>
          <a:p>
            <a:pPr marL="0" indent="0">
              <a:buNone/>
            </a:pPr>
            <a:r>
              <a:rPr lang="en-US" b="1" dirty="0"/>
              <a:t>      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i=1;i&lt;</a:t>
            </a:r>
            <a:r>
              <a:rPr lang="en-US" dirty="0" err="1"/>
              <a:t>pos;i</a:t>
            </a:r>
            <a:r>
              <a:rPr lang="en-US" dirty="0"/>
              <a:t>++) </a:t>
            </a:r>
          </a:p>
          <a:p>
            <a:pPr marL="0" indent="0">
              <a:buNone/>
            </a:pPr>
            <a:r>
              <a:rPr lang="en-US" dirty="0"/>
              <a:t>           { pre=cur; cur=cur-&gt;next; } </a:t>
            </a:r>
          </a:p>
          <a:p>
            <a:pPr marL="0" indent="0">
              <a:buNone/>
            </a:pPr>
            <a:r>
              <a:rPr lang="en-US" dirty="0"/>
              <a:t>   pre-&gt;next=temp; </a:t>
            </a:r>
          </a:p>
          <a:p>
            <a:pPr marL="0" indent="0">
              <a:buNone/>
            </a:pPr>
            <a:r>
              <a:rPr lang="en-US" dirty="0"/>
              <a:t>   temp-&gt;next=cur; 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3B77A4-643E-3D71-3D17-A89071746885}"/>
              </a:ext>
            </a:extLst>
          </p:cNvPr>
          <p:cNvSpPr txBox="1">
            <a:spLocks/>
          </p:cNvSpPr>
          <p:nvPr/>
        </p:nvSpPr>
        <p:spPr>
          <a:xfrm>
            <a:off x="152400" y="39664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Algorithm--Insertion after a specific position</a:t>
            </a:r>
          </a:p>
        </p:txBody>
      </p:sp>
    </p:spTree>
    <p:extLst>
      <p:ext uri="{BB962C8B-B14F-4D97-AF65-F5344CB8AC3E}">
        <p14:creationId xmlns:p14="http://schemas.microsoft.com/office/powerpoint/2010/main" val="80044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85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Algorithm--Insertion after a specific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13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b="1" dirty="0" err="1"/>
              <a:t>insert_specificValue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sp_val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dirty="0"/>
              <a:t> data) </a:t>
            </a:r>
          </a:p>
          <a:p>
            <a:pPr marL="0" indent="0">
              <a:buNone/>
            </a:pPr>
            <a:r>
              <a:rPr lang="en-US" dirty="0"/>
              <a:t>{     node *pre; </a:t>
            </a:r>
          </a:p>
          <a:p>
            <a:pPr marL="0" indent="0">
              <a:buNone/>
            </a:pPr>
            <a:r>
              <a:rPr lang="en-US" dirty="0"/>
              <a:t>      node *cur; </a:t>
            </a:r>
          </a:p>
          <a:p>
            <a:pPr marL="0" indent="0">
              <a:buNone/>
            </a:pPr>
            <a:r>
              <a:rPr lang="en-US" dirty="0"/>
              <a:t>      node *temp=</a:t>
            </a:r>
            <a:r>
              <a:rPr lang="en-US" b="1" dirty="0"/>
              <a:t>new</a:t>
            </a:r>
            <a:r>
              <a:rPr lang="en-US" dirty="0"/>
              <a:t> node;</a:t>
            </a:r>
          </a:p>
          <a:p>
            <a:pPr marL="0" indent="0">
              <a:buNone/>
            </a:pPr>
            <a:r>
              <a:rPr lang="en-US" dirty="0"/>
              <a:t>      temp-&gt;data=data; </a:t>
            </a:r>
          </a:p>
          <a:p>
            <a:pPr marL="0" indent="0">
              <a:buNone/>
            </a:pPr>
            <a:r>
              <a:rPr lang="en-US" dirty="0"/>
              <a:t>      cur=head; </a:t>
            </a:r>
          </a:p>
          <a:p>
            <a:pPr marL="0" indent="0">
              <a:buNone/>
            </a:pPr>
            <a:r>
              <a:rPr lang="en-US" b="1" dirty="0"/>
              <a:t>      while </a:t>
            </a:r>
            <a:r>
              <a:rPr lang="en-US" dirty="0"/>
              <a:t>(cur-&gt;data!= </a:t>
            </a:r>
            <a:r>
              <a:rPr lang="en-US" dirty="0" err="1"/>
              <a:t>sp_val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       { pre=cur; cur=cur-&gt;next; } </a:t>
            </a:r>
          </a:p>
          <a:p>
            <a:pPr marL="0" indent="0">
              <a:buNone/>
            </a:pPr>
            <a:r>
              <a:rPr lang="en-US" dirty="0"/>
              <a:t> temp-&gt;next=cur;            </a:t>
            </a:r>
          </a:p>
          <a:p>
            <a:pPr marL="0" indent="0">
              <a:buNone/>
            </a:pPr>
            <a:r>
              <a:rPr lang="en-US" dirty="0"/>
              <a:t> pre-&gt;next=temp;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284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903"/>
            <a:ext cx="8229600" cy="685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Comparison --- Insertion in between two nodes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316" y="2209800"/>
            <a:ext cx="45720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void</a:t>
            </a:r>
            <a:r>
              <a:rPr lang="en-US" sz="1800" dirty="0"/>
              <a:t> </a:t>
            </a:r>
            <a:r>
              <a:rPr lang="en-US" sz="1800" b="1" dirty="0" err="1"/>
              <a:t>insert_specificValue</a:t>
            </a:r>
            <a:r>
              <a:rPr lang="en-US" sz="1800" dirty="0"/>
              <a:t>(</a:t>
            </a:r>
            <a:r>
              <a:rPr lang="en-US" sz="1800" b="1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sp_val</a:t>
            </a:r>
            <a:r>
              <a:rPr lang="en-US" sz="1800" dirty="0"/>
              <a:t>, </a:t>
            </a:r>
            <a:r>
              <a:rPr lang="en-US" sz="1800" b="1" dirty="0" err="1"/>
              <a:t>int</a:t>
            </a:r>
            <a:r>
              <a:rPr lang="en-US" sz="1800" dirty="0"/>
              <a:t> data) </a:t>
            </a:r>
          </a:p>
          <a:p>
            <a:pPr marL="0" indent="0">
              <a:buNone/>
            </a:pPr>
            <a:r>
              <a:rPr lang="en-US" sz="1800" dirty="0"/>
              <a:t>{     node *pre; </a:t>
            </a:r>
          </a:p>
          <a:p>
            <a:pPr marL="0" indent="0">
              <a:buNone/>
            </a:pPr>
            <a:r>
              <a:rPr lang="en-US" sz="1800" dirty="0"/>
              <a:t>      node *cur; </a:t>
            </a:r>
          </a:p>
          <a:p>
            <a:pPr marL="0" indent="0">
              <a:buNone/>
            </a:pPr>
            <a:r>
              <a:rPr lang="en-US" sz="1800" dirty="0"/>
              <a:t>      node *temp=</a:t>
            </a:r>
            <a:r>
              <a:rPr lang="en-US" sz="1800" b="1" dirty="0"/>
              <a:t>new</a:t>
            </a:r>
            <a:r>
              <a:rPr lang="en-US" sz="1800" dirty="0"/>
              <a:t> node;</a:t>
            </a:r>
          </a:p>
          <a:p>
            <a:pPr marL="0" indent="0">
              <a:buNone/>
            </a:pPr>
            <a:r>
              <a:rPr lang="en-US" sz="1800" dirty="0"/>
              <a:t>      temp-&gt;data=data; </a:t>
            </a:r>
          </a:p>
          <a:p>
            <a:pPr marL="0" indent="0">
              <a:buNone/>
            </a:pPr>
            <a:r>
              <a:rPr lang="en-US" sz="1800" dirty="0"/>
              <a:t>      cur=head; </a:t>
            </a:r>
          </a:p>
          <a:p>
            <a:pPr marL="0" indent="0">
              <a:buNone/>
            </a:pPr>
            <a:r>
              <a:rPr lang="en-US" sz="2800" b="1" dirty="0"/>
              <a:t>      </a:t>
            </a:r>
            <a:r>
              <a:rPr lang="en-US" sz="2800" b="1" dirty="0">
                <a:highlight>
                  <a:srgbClr val="00FFFF"/>
                </a:highlight>
              </a:rPr>
              <a:t>while </a:t>
            </a:r>
            <a:r>
              <a:rPr lang="en-US" sz="2800" dirty="0">
                <a:highlight>
                  <a:srgbClr val="00FFFF"/>
                </a:highlight>
              </a:rPr>
              <a:t>(cur-&gt;data!= </a:t>
            </a:r>
            <a:r>
              <a:rPr lang="en-US" sz="2800" dirty="0" err="1">
                <a:highlight>
                  <a:srgbClr val="00FFFF"/>
                </a:highlight>
              </a:rPr>
              <a:t>sp_val</a:t>
            </a:r>
            <a:r>
              <a:rPr lang="en-US" sz="2800" dirty="0">
                <a:highlight>
                  <a:srgbClr val="00FFFF"/>
                </a:highlight>
              </a:rPr>
              <a:t>) </a:t>
            </a:r>
          </a:p>
          <a:p>
            <a:pPr marL="0" indent="0">
              <a:buNone/>
            </a:pPr>
            <a:r>
              <a:rPr lang="en-US" sz="1800" dirty="0"/>
              <a:t>           { pre=cur; cur=cur-&gt;next; } </a:t>
            </a:r>
          </a:p>
          <a:p>
            <a:pPr marL="0" indent="0">
              <a:buNone/>
            </a:pPr>
            <a:r>
              <a:rPr lang="en-US" sz="1800" dirty="0"/>
              <a:t> temp-&gt;next=cur;            </a:t>
            </a:r>
          </a:p>
          <a:p>
            <a:pPr marL="0" indent="0">
              <a:buNone/>
            </a:pPr>
            <a:r>
              <a:rPr lang="en-US" sz="1800" dirty="0"/>
              <a:t> pre-&gt;next=temp; 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C561F7-9006-D3DF-882B-4D0534E27C10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5029200" cy="3962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/>
              <a:t>void</a:t>
            </a:r>
            <a:r>
              <a:rPr lang="en-US" sz="1800" dirty="0"/>
              <a:t> </a:t>
            </a:r>
            <a:r>
              <a:rPr lang="en-US" sz="1800" b="1" dirty="0" err="1"/>
              <a:t>insert_position</a:t>
            </a:r>
            <a:r>
              <a:rPr lang="en-US" sz="1800" dirty="0"/>
              <a:t>(</a:t>
            </a:r>
            <a:r>
              <a:rPr lang="en-US" sz="1800" b="1" dirty="0"/>
              <a:t>int</a:t>
            </a:r>
            <a:r>
              <a:rPr lang="en-US" sz="1800" dirty="0"/>
              <a:t> pos, </a:t>
            </a:r>
            <a:r>
              <a:rPr lang="en-US" sz="1800" b="1" dirty="0"/>
              <a:t>int</a:t>
            </a:r>
            <a:r>
              <a:rPr lang="en-US" sz="1800" dirty="0"/>
              <a:t> </a:t>
            </a:r>
            <a:r>
              <a:rPr lang="en-US" sz="1800" dirty="0" err="1"/>
              <a:t>val</a:t>
            </a:r>
            <a:r>
              <a:rPr lang="en-US" sz="1800" dirty="0"/>
              <a:t>)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{     node *pre;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      node *cur;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      node *temp=</a:t>
            </a:r>
            <a:r>
              <a:rPr lang="en-US" sz="1800" b="1" dirty="0"/>
              <a:t>new</a:t>
            </a:r>
            <a:r>
              <a:rPr lang="en-US" sz="1800" dirty="0"/>
              <a:t> node;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      temp-&gt;data=</a:t>
            </a:r>
            <a:r>
              <a:rPr lang="en-US" sz="1800" dirty="0" err="1"/>
              <a:t>val</a:t>
            </a:r>
            <a:r>
              <a:rPr lang="en-US" sz="1800" dirty="0"/>
              <a:t>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      cur=head; 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b="1" dirty="0">
                <a:highlight>
                  <a:srgbClr val="00FFFF"/>
                </a:highlight>
              </a:rPr>
              <a:t>      for</a:t>
            </a:r>
            <a:r>
              <a:rPr lang="en-US" sz="2800" dirty="0">
                <a:highlight>
                  <a:srgbClr val="00FFFF"/>
                </a:highlight>
              </a:rPr>
              <a:t>(</a:t>
            </a:r>
            <a:r>
              <a:rPr lang="en-US" sz="2800" b="1" dirty="0">
                <a:highlight>
                  <a:srgbClr val="00FFFF"/>
                </a:highlight>
              </a:rPr>
              <a:t>int</a:t>
            </a:r>
            <a:r>
              <a:rPr lang="en-US" sz="2800" dirty="0">
                <a:highlight>
                  <a:srgbClr val="00FFFF"/>
                </a:highlight>
              </a:rPr>
              <a:t> </a:t>
            </a:r>
            <a:r>
              <a:rPr lang="en-US" sz="2800" dirty="0" err="1">
                <a:highlight>
                  <a:srgbClr val="00FFFF"/>
                </a:highlight>
              </a:rPr>
              <a:t>i</a:t>
            </a:r>
            <a:r>
              <a:rPr lang="en-US" sz="2800" dirty="0">
                <a:highlight>
                  <a:srgbClr val="00FFFF"/>
                </a:highlight>
              </a:rPr>
              <a:t>=1;i&lt;</a:t>
            </a:r>
            <a:r>
              <a:rPr lang="en-US" sz="2800" dirty="0" err="1">
                <a:highlight>
                  <a:srgbClr val="00FFFF"/>
                </a:highlight>
              </a:rPr>
              <a:t>pos;i</a:t>
            </a:r>
            <a:r>
              <a:rPr lang="en-US" sz="2800" dirty="0">
                <a:highlight>
                  <a:srgbClr val="00FFFF"/>
                </a:highlight>
              </a:rPr>
              <a:t>++)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           { pre=cur; cur=cur-&gt;next; }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   pre-&gt;next=temp; 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   temp-&gt;next=cur; }</a:t>
            </a:r>
          </a:p>
        </p:txBody>
      </p:sp>
    </p:spTree>
    <p:extLst>
      <p:ext uri="{BB962C8B-B14F-4D97-AF65-F5344CB8AC3E}">
        <p14:creationId xmlns:p14="http://schemas.microsoft.com/office/powerpoint/2010/main" val="2502934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Deleting a Node from a Linked List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will consider three cases and then see how deletion is done in each case.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Case 1: The first node is deleted.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Case 2: The last node is deleted.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Case 3: The node after a given node is deleted.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UNDERFLOW.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condition that occurs when we try 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delete a node from an empty linked list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happens when 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Head = NULL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 when there are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no more nodes to delete.</a:t>
            </a:r>
          </a:p>
          <a:p>
            <a:pPr marL="0" indent="0" algn="just">
              <a:buNone/>
            </a:pP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Note that when we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delete a node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a linked list, we actually have to 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free the memory occupied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that node. The memory is returned to the free pool so that it can be used to store other programs and data. </a:t>
            </a:r>
          </a:p>
        </p:txBody>
      </p:sp>
    </p:spTree>
    <p:extLst>
      <p:ext uri="{BB962C8B-B14F-4D97-AF65-F5344CB8AC3E}">
        <p14:creationId xmlns:p14="http://schemas.microsoft.com/office/powerpoint/2010/main" val="1845685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381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Deleting the First Node from a Linked List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150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delete a node from the beginning of the list, then the following changes will be done in the linked list</a:t>
            </a:r>
          </a:p>
          <a:p>
            <a:pPr marL="0" indent="0"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Step 1: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check if the linked list exists or not. 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If Head = NULL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then there are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no nodes in the list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the control is transferred to the last statement of the algorithm. (UNDERFLOW)</a:t>
            </a:r>
          </a:p>
          <a:p>
            <a:pPr marL="0" indent="0"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Step 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However, </a:t>
            </a:r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if there are nodes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the linked list,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pointer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variable PTR is set to point to the first node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the list.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(i.e. initialize PTR with Head that stores the address of the first node )</a:t>
            </a:r>
          </a:p>
          <a:p>
            <a:pPr marL="0" indent="0"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Step 3: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Head is made to point to the next node in sequence </a:t>
            </a:r>
          </a:p>
          <a:p>
            <a:pPr marL="0" indent="0" algn="just">
              <a:buNone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Step 4: Finally,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 memory occupied by the node pointed by PTR (initially the first node of the list) is freed and returned to the free pool.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57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4800" y="533400"/>
            <a:ext cx="8610600" cy="1981200"/>
            <a:chOff x="304800" y="533400"/>
            <a:chExt cx="8610600" cy="1981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533400"/>
              <a:ext cx="8610600" cy="198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676400" y="22098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1000" y="990600"/>
              <a:ext cx="762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66800" y="1359310"/>
              <a:ext cx="6858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905000" y="3276600"/>
            <a:ext cx="5181600" cy="33528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if (head==NULL)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&lt;&lt;“Underflow&lt;&lt;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node *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head;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head=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delete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2" name="Rectangle 1"/>
          <p:cNvSpPr/>
          <p:nvPr/>
        </p:nvSpPr>
        <p:spPr>
          <a:xfrm>
            <a:off x="3001469" y="2678668"/>
            <a:ext cx="3312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Deleting the First Node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92166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Deleting the Last Node from a Linked List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19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Following steps will be required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Step 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 check if the linked </a:t>
            </a:r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list exists or not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If Head = NULL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then there are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no nodes in the list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the control is transferred to the last statement of the algorithm. (UNDERFLOW)</a:t>
            </a:r>
          </a:p>
          <a:p>
            <a:pPr marL="0" indent="0"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Step 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take a pointer variable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initialize it with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That is, PTR now points to the first node of the linked list. </a:t>
            </a:r>
          </a:p>
          <a:p>
            <a:pPr marL="0" indent="0"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Step 3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take another pointer variable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PREPTR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the while loop, we take another pointer variable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PREPTR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such that it always points to one node before the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Once we </a:t>
            </a:r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reach the last node and the second last node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we </a:t>
            </a:r>
            <a:r>
              <a:rPr lang="en-US" sz="2200" u="sng" dirty="0">
                <a:latin typeface="Times New Roman" pitchFamily="18" charset="0"/>
                <a:cs typeface="Times New Roman" pitchFamily="18" charset="0"/>
              </a:rPr>
              <a:t>set the NEXT pointer of the second last node to NULL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so that it now becomes the (new) last node of the linked list. The memory of the previous last node is freed and returned back to the free pool.</a:t>
            </a:r>
          </a:p>
          <a:p>
            <a:pPr marL="0" indent="0"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56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762999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14725"/>
            <a:ext cx="78486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B97984-AFDC-A285-EC5A-76DB496A3F12}"/>
              </a:ext>
            </a:extLst>
          </p:cNvPr>
          <p:cNvSpPr txBox="1"/>
          <p:nvPr/>
        </p:nvSpPr>
        <p:spPr>
          <a:xfrm>
            <a:off x="5486400" y="63190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 Here START means Head.</a:t>
            </a:r>
          </a:p>
        </p:txBody>
      </p:sp>
    </p:spTree>
    <p:extLst>
      <p:ext uri="{BB962C8B-B14F-4D97-AF65-F5344CB8AC3E}">
        <p14:creationId xmlns:p14="http://schemas.microsoft.com/office/powerpoint/2010/main" val="1344002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Deleting the Specific Node in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following changes will be done in the linked list: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Step 1: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check if the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linked list exists or not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START = NULL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it signifies that there are no nodes in the list and the control is transferred to the last statement of the algorithm.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take a pointer variable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initialize it with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is, PTR now points to the first node of the linked list. In the while loop, we take another pointer variable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PREPTR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such that it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always points to one node before the PTR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Once we reach the node containing VAL and the node  succeeding it, we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set the next pointer of the node containing VAL to the address contained in next field of the node </a:t>
            </a:r>
            <a:r>
              <a:rPr lang="en-US" sz="2400" u="sng" dirty="0" err="1">
                <a:latin typeface="Times New Roman" pitchFamily="18" charset="0"/>
                <a:cs typeface="Times New Roman" pitchFamily="18" charset="0"/>
              </a:rPr>
              <a:t>preceeding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 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 memory of the node succeeding the given node is freed and returned back to the free pool.</a:t>
            </a:r>
          </a:p>
        </p:txBody>
      </p:sp>
    </p:spTree>
    <p:extLst>
      <p:ext uri="{BB962C8B-B14F-4D97-AF65-F5344CB8AC3E}">
        <p14:creationId xmlns:p14="http://schemas.microsoft.com/office/powerpoint/2010/main" val="2182662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7630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534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88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48736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List Overview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638800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Basic operations of linked lists</a:t>
            </a:r>
          </a:p>
          <a:p>
            <a:pPr marL="457200" lvl="1" indent="0" algn="just">
              <a:buFont typeface="Monotype Sorts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Insert, find, delete, print, etc.</a:t>
            </a:r>
          </a:p>
          <a:p>
            <a:pPr marL="457200" lvl="1" indent="0" algn="just">
              <a:buFont typeface="Monotype Sorts" pitchFamily="2" charset="2"/>
              <a:buNone/>
              <a:defRPr/>
            </a:pP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Variations of linked lists</a:t>
            </a:r>
          </a:p>
          <a:p>
            <a:pPr marL="914400" lvl="1" indent="-457200" algn="just">
              <a:buFont typeface="+mj-lt"/>
              <a:buAutoNum type="arabicPeriod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Linear Linked list</a:t>
            </a:r>
          </a:p>
          <a:p>
            <a:pPr marL="914400" lvl="1" indent="-457200" algn="just">
              <a:buFont typeface="+mj-lt"/>
              <a:buAutoNum type="arabicPeriod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Circular linked lists</a:t>
            </a:r>
          </a:p>
          <a:p>
            <a:pPr marL="914400" lvl="1" indent="-457200" algn="just">
              <a:buFont typeface="+mj-lt"/>
              <a:buAutoNum type="arabicPeriod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Doubly linked lists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556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609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Algorithm: Deleting the Specific Node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686799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775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883C-2495-D4EF-C91E-1D75F1E2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Basics of Linked List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u="sng" dirty="0">
                <a:solidFill>
                  <a:srgbClr val="0000FF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https://youtu.be/5c6dNBc5qcM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Bef>
                <a:spcPts val="0"/>
              </a:spcBef>
            </a:pPr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to Add Nodes to Linked List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u="sng" dirty="0">
                <a:solidFill>
                  <a:srgbClr val="0000FF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https://youtu.be/7R49RIDJPNM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Bef>
                <a:spcPts val="0"/>
              </a:spcBef>
            </a:pPr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to delete node from Linked List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https://youtu.be/3vcY0A0OfX4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Bef>
                <a:spcPts val="0"/>
              </a:spcBef>
            </a:pPr>
            <a:r>
              <a:rPr lang="en-IN" sz="1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to Insert Node in Circular Linked List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https://youtu.be/4Xx6_NkimR4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Bef>
                <a:spcPts val="0"/>
              </a:spcBef>
            </a:pPr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to Delete Node from a Circular Linked list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u="sng" dirty="0">
                <a:solidFill>
                  <a:srgbClr val="0000FF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  <a:hlinkClick r:id="rId4"/>
              </a:rPr>
              <a:t>https://youtu.be/kvlPdTZxvD0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Bef>
                <a:spcPts val="0"/>
              </a:spcBef>
            </a:pPr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to Add Node to Doubly Linked List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u="sng" dirty="0">
                <a:solidFill>
                  <a:srgbClr val="0000FF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  <a:hlinkClick r:id="rId5"/>
              </a:rPr>
              <a:t>https://youtu.be/U83OzP6wgQ0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Bef>
                <a:spcPts val="0"/>
              </a:spcBef>
            </a:pPr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to Delete Node From a Double Linked List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u="sng" dirty="0">
                <a:solidFill>
                  <a:srgbClr val="0000FF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  <a:hlinkClick r:id="rId6"/>
              </a:rPr>
              <a:t>https://youtu.be/c4cDosriVMs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Bef>
                <a:spcPts val="0"/>
              </a:spcBef>
            </a:pPr>
            <a:r>
              <a:rPr lang="en-IN" sz="16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Analysis of Linked List Operations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6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https://youtu.be/NPsutdKrKNw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spcBef>
                <a:spcPts val="0"/>
              </a:spcBef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4E871-9C95-71B2-BDEA-D54651317319}"/>
              </a:ext>
            </a:extLst>
          </p:cNvPr>
          <p:cNvSpPr txBox="1"/>
          <p:nvPr/>
        </p:nvSpPr>
        <p:spPr>
          <a:xfrm>
            <a:off x="494071" y="228600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Video Lecture of the topic can be found at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48528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9439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Conceptual Diagram </a:t>
            </a:r>
            <a:b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Singly-Linked List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9600" y="609600"/>
            <a:ext cx="6026727" cy="1524000"/>
            <a:chOff x="1517072" y="1371600"/>
            <a:chExt cx="6026727" cy="1524000"/>
          </a:xfrm>
        </p:grpSpPr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5230509" y="2706502"/>
              <a:ext cx="533400" cy="15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517072" y="1371600"/>
              <a:ext cx="6026727" cy="1524000"/>
              <a:chOff x="685800" y="1981200"/>
              <a:chExt cx="7543800" cy="2667000"/>
            </a:xfrm>
          </p:grpSpPr>
          <p:sp>
            <p:nvSpPr>
              <p:cNvPr id="8195" name="Rectangle 3"/>
              <p:cNvSpPr>
                <a:spLocks noChangeArrowheads="1"/>
              </p:cNvSpPr>
              <p:nvPr/>
            </p:nvSpPr>
            <p:spPr bwMode="auto">
              <a:xfrm>
                <a:off x="1524000" y="3886200"/>
                <a:ext cx="914400" cy="76200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96" name="Rectangle 4"/>
              <p:cNvSpPr>
                <a:spLocks noChangeArrowheads="1"/>
              </p:cNvSpPr>
              <p:nvPr/>
            </p:nvSpPr>
            <p:spPr bwMode="auto">
              <a:xfrm>
                <a:off x="7315200" y="3886200"/>
                <a:ext cx="914400" cy="7620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98" name="Rectangle 6"/>
              <p:cNvSpPr>
                <a:spLocks noChangeArrowheads="1"/>
              </p:cNvSpPr>
              <p:nvPr/>
            </p:nvSpPr>
            <p:spPr bwMode="auto">
              <a:xfrm>
                <a:off x="5867400" y="3886200"/>
                <a:ext cx="914400" cy="7620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99" name="Rectangle 7"/>
              <p:cNvSpPr>
                <a:spLocks noChangeArrowheads="1"/>
              </p:cNvSpPr>
              <p:nvPr/>
            </p:nvSpPr>
            <p:spPr bwMode="auto">
              <a:xfrm>
                <a:off x="4419600" y="3886200"/>
                <a:ext cx="914400" cy="76200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00" name="Rectangle 8"/>
              <p:cNvSpPr>
                <a:spLocks noChangeArrowheads="1"/>
              </p:cNvSpPr>
              <p:nvPr/>
            </p:nvSpPr>
            <p:spPr bwMode="auto">
              <a:xfrm>
                <a:off x="2971800" y="3886200"/>
                <a:ext cx="914400" cy="762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01" name="Line 9"/>
              <p:cNvSpPr>
                <a:spLocks noChangeShapeType="1"/>
              </p:cNvSpPr>
              <p:nvPr/>
            </p:nvSpPr>
            <p:spPr bwMode="auto">
              <a:xfrm>
                <a:off x="2438400" y="4267200"/>
                <a:ext cx="533400" cy="15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02" name="Line 10"/>
              <p:cNvSpPr>
                <a:spLocks noChangeShapeType="1"/>
              </p:cNvSpPr>
              <p:nvPr/>
            </p:nvSpPr>
            <p:spPr bwMode="auto">
              <a:xfrm>
                <a:off x="3886200" y="4267200"/>
                <a:ext cx="533400" cy="15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04" name="Line 12"/>
              <p:cNvSpPr>
                <a:spLocks noChangeShapeType="1"/>
              </p:cNvSpPr>
              <p:nvPr/>
            </p:nvSpPr>
            <p:spPr bwMode="auto">
              <a:xfrm>
                <a:off x="6781800" y="4267200"/>
                <a:ext cx="533400" cy="15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05" name="Text Box 13"/>
              <p:cNvSpPr txBox="1">
                <a:spLocks noChangeArrowheads="1"/>
              </p:cNvSpPr>
              <p:nvPr/>
            </p:nvSpPr>
            <p:spPr bwMode="auto">
              <a:xfrm>
                <a:off x="685800" y="1981200"/>
                <a:ext cx="9144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front</a:t>
                </a:r>
              </a:p>
            </p:txBody>
          </p:sp>
          <p:sp>
            <p:nvSpPr>
              <p:cNvPr id="8206" name="Freeform 14"/>
              <p:cNvSpPr>
                <a:spLocks/>
              </p:cNvSpPr>
              <p:nvPr/>
            </p:nvSpPr>
            <p:spPr bwMode="auto">
              <a:xfrm>
                <a:off x="990600" y="2667000"/>
                <a:ext cx="533400" cy="1600200"/>
              </a:xfrm>
              <a:custGeom>
                <a:avLst/>
                <a:gdLst>
                  <a:gd name="T0" fmla="*/ 56 w 392"/>
                  <a:gd name="T1" fmla="*/ 0 h 528"/>
                  <a:gd name="T2" fmla="*/ 56 w 392"/>
                  <a:gd name="T3" fmla="*/ 336 h 528"/>
                  <a:gd name="T4" fmla="*/ 392 w 392"/>
                  <a:gd name="T5" fmla="*/ 52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2" h="528">
                    <a:moveTo>
                      <a:pt x="56" y="0"/>
                    </a:moveTo>
                    <a:cubicBezTo>
                      <a:pt x="28" y="124"/>
                      <a:pt x="0" y="248"/>
                      <a:pt x="56" y="336"/>
                    </a:cubicBezTo>
                    <a:cubicBezTo>
                      <a:pt x="112" y="424"/>
                      <a:pt x="252" y="476"/>
                      <a:pt x="392" y="52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07" name="Rectangle 15"/>
              <p:cNvSpPr>
                <a:spLocks noChangeArrowheads="1"/>
              </p:cNvSpPr>
              <p:nvPr/>
            </p:nvSpPr>
            <p:spPr bwMode="auto">
              <a:xfrm>
                <a:off x="755650" y="2492375"/>
                <a:ext cx="533400" cy="2889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580705" y="2853322"/>
            <a:ext cx="5983641" cy="2912289"/>
            <a:chOff x="1676400" y="1839913"/>
            <a:chExt cx="6496050" cy="2900362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763713" y="2636838"/>
              <a:ext cx="609600" cy="388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324600" y="41910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5715000" y="41910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600" dirty="0"/>
            </a:p>
            <a:p>
              <a:pPr algn="ctr" eaLnBrk="0" hangingPunct="0"/>
              <a:r>
                <a:rPr lang="en-US" dirty="0"/>
                <a:t>data</a:t>
              </a:r>
            </a:p>
            <a:p>
              <a:pPr algn="ctr" eaLnBrk="0" hangingPunct="0"/>
              <a:endParaRPr lang="en-US" sz="2400" dirty="0">
                <a:latin typeface="Times" pitchFamily="18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4343400" y="41910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3733800" y="41910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600"/>
            </a:p>
            <a:p>
              <a:pPr algn="ctr" eaLnBrk="0" hangingPunct="0"/>
              <a:r>
                <a:rPr lang="en-US"/>
                <a:t>data</a:t>
              </a:r>
            </a:p>
            <a:p>
              <a:pPr algn="ctr" eaLnBrk="0" hangingPunct="0"/>
              <a:endParaRPr lang="en-US" sz="2400">
                <a:latin typeface="Times" pitchFamily="18" charset="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2362200" y="41910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1752600" y="4191000"/>
              <a:ext cx="609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600"/>
            </a:p>
            <a:p>
              <a:pPr algn="ctr" eaLnBrk="0" hangingPunct="0"/>
              <a:r>
                <a:rPr lang="en-US"/>
                <a:t>data</a:t>
              </a:r>
            </a:p>
            <a:p>
              <a:pPr algn="ctr" eaLnBrk="0" hangingPunct="0"/>
              <a:endParaRPr lang="en-US" sz="2400">
                <a:latin typeface="Times" pitchFamily="18" charset="0"/>
              </a:endParaRP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2057400" y="2819400"/>
              <a:ext cx="0" cy="1371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2667000" y="4419600"/>
              <a:ext cx="10668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>
              <a:off x="4648200" y="4419600"/>
              <a:ext cx="10668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6477000" y="3733800"/>
              <a:ext cx="3048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6000" b="0"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1676400" y="2057400"/>
              <a:ext cx="1066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head</a:t>
              </a:r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>
              <a:off x="2971800" y="3141663"/>
              <a:ext cx="2679700" cy="97313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>
              <a:off x="4572000" y="3124200"/>
              <a:ext cx="1143000" cy="9144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5715000" y="3124200"/>
              <a:ext cx="304800" cy="9144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5791200" y="2895600"/>
              <a:ext cx="23812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solidFill>
                    <a:schemeClr val="hlink"/>
                  </a:solidFill>
                </a:rPr>
                <a:t>these are nodes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2751138" y="1839913"/>
              <a:ext cx="46672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CA" i="1" dirty="0">
                  <a:solidFill>
                    <a:schemeClr val="hlink"/>
                  </a:solidFill>
                </a:rPr>
                <a:t>head pointer "defines" the linked list </a:t>
              </a:r>
            </a:p>
            <a:p>
              <a:r>
                <a:rPr lang="en-CA" i="1" dirty="0">
                  <a:solidFill>
                    <a:schemeClr val="hlink"/>
                  </a:solidFill>
                </a:rPr>
                <a:t>(note that it is not a node)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58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 of Linked Lists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953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items do 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have to be stored in consecutive memory locations: the successor can be anywhere physically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can insert and delete items without shifting data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can increase the size of the data structure easily</a:t>
            </a:r>
          </a:p>
          <a:p>
            <a:pPr marL="457200" lvl="1" indent="0" algn="just">
              <a:lnSpc>
                <a:spcPct val="9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Linked lists can grow </a:t>
            </a:r>
            <a:r>
              <a:rPr lang="en-US" sz="28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dynamically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(i.e. at run time) – the amount of memory space allocated can grow and shrink as needed</a:t>
            </a:r>
          </a:p>
        </p:txBody>
      </p:sp>
    </p:spTree>
    <p:extLst>
      <p:ext uri="{BB962C8B-B14F-4D97-AF65-F5344CB8AC3E}">
        <p14:creationId xmlns:p14="http://schemas.microsoft.com/office/powerpoint/2010/main" val="149467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Disadvantages of Linked Lists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/>
              <a:t>A linked list will use more memory storage than arrays. It has more memory for an additional linked field or next pointer field.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Arrays elements can be randomly accessed by giving the appropriate index, while linked list elements cannot randomly accessed.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Binary search cannot be applied in a linked list.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A linked list takes more time in traversing of elements.</a:t>
            </a:r>
          </a:p>
          <a:p>
            <a:pPr algn="just">
              <a:lnSpc>
                <a:spcPct val="9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4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060B1C91-D5E4-46B8-80C3-E242AE940224}" type="slidenum">
              <a:rPr lang="en-US"/>
              <a:pPr/>
              <a:t>7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5486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linked list is an ordered sequence of items called </a:t>
            </a:r>
            <a:r>
              <a:rPr lang="en-US" sz="28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 node is the basic unit of representation in a linked list</a:t>
            </a:r>
          </a:p>
          <a:p>
            <a:pPr lvl="1" algn="just"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800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a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singly linked list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consists of two fields: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portion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link (pointer)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node in the structure</a:t>
            </a:r>
          </a:p>
          <a:p>
            <a:pPr lvl="1" algn="just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first item (node) in the linked list is accessed via a </a:t>
            </a:r>
            <a:r>
              <a:rPr lang="en-US" sz="28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front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sz="2800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pointer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The linked list is defined by its head (this is its starting point)</a:t>
            </a:r>
          </a:p>
        </p:txBody>
      </p:sp>
    </p:spTree>
    <p:extLst>
      <p:ext uri="{BB962C8B-B14F-4D97-AF65-F5344CB8AC3E}">
        <p14:creationId xmlns:p14="http://schemas.microsoft.com/office/powerpoint/2010/main" val="89726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Linked List 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62292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Following are linked list operations: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 item to the linked list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 item from the linked list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 item to the linked list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have 3 situations to consider: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insert a node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 the front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insert a node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 the middle( at particular position)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insert a node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 the end</a:t>
            </a:r>
          </a:p>
          <a:p>
            <a:pPr lvl="2" algn="just">
              <a:lnSpc>
                <a:spcPct val="90000"/>
              </a:lnSpc>
            </a:pP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 item from the linked list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have 3 situations to consider: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delete the node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at the front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delete any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interior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delete the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node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9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Simple Linked List Class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848600" cy="2209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zh-CN" dirty="0">
                <a:ea typeface="宋体" pitchFamily="2" charset="-122"/>
              </a:rPr>
              <a:t>We use two classes: </a:t>
            </a:r>
            <a:r>
              <a:rPr lang="en-US" altLang="zh-CN" b="1" dirty="0">
                <a:solidFill>
                  <a:srgbClr val="99FF33"/>
                </a:solidFill>
                <a:latin typeface="Courier New" pitchFamily="49" charset="0"/>
                <a:ea typeface="宋体" pitchFamily="2" charset="-122"/>
              </a:rPr>
              <a:t>Node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b="1" dirty="0">
                <a:solidFill>
                  <a:srgbClr val="99FF33"/>
                </a:solidFill>
                <a:latin typeface="Courier New" pitchFamily="49" charset="0"/>
                <a:ea typeface="宋体" pitchFamily="2" charset="-122"/>
              </a:rPr>
              <a:t>List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dirty="0">
                <a:ea typeface="宋体" pitchFamily="2" charset="-122"/>
              </a:rPr>
              <a:t>Declare 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Node </a:t>
            </a:r>
            <a:r>
              <a:rPr lang="en-US" altLang="zh-CN" dirty="0">
                <a:ea typeface="宋体" pitchFamily="2" charset="-122"/>
              </a:rPr>
              <a:t>class for the nodes</a:t>
            </a:r>
          </a:p>
          <a:p>
            <a:pPr lvl="1"/>
            <a:r>
              <a:rPr lang="en-US" altLang="zh-CN" dirty="0">
                <a:latin typeface="Courier New" pitchFamily="49" charset="0"/>
                <a:ea typeface="宋体" pitchFamily="2" charset="-122"/>
              </a:rPr>
              <a:t>data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en-US" altLang="zh-CN" dirty="0" err="1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-type data in this example</a:t>
            </a:r>
          </a:p>
          <a:p>
            <a:pPr lvl="1"/>
            <a:r>
              <a:rPr lang="en-US" altLang="zh-CN" dirty="0">
                <a:latin typeface="Courier New" pitchFamily="49" charset="0"/>
                <a:ea typeface="宋体" pitchFamily="2" charset="-122"/>
              </a:rPr>
              <a:t>next</a:t>
            </a:r>
            <a:r>
              <a:rPr lang="en-US" altLang="zh-CN" dirty="0">
                <a:ea typeface="宋体" pitchFamily="2" charset="-122"/>
              </a:rPr>
              <a:t>: a pointer to the next node in the list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81000" y="3859780"/>
            <a:ext cx="8667757" cy="224676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class</a:t>
            </a:r>
            <a:r>
              <a:rPr lang="en-US" altLang="zh-CN" sz="2800" b="0" dirty="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Node {</a:t>
            </a:r>
            <a:endParaRPr lang="en-US" altLang="zh-CN" sz="2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public</a:t>
            </a:r>
            <a:r>
              <a:rPr lang="en-US" altLang="zh-CN" sz="2800" b="0" dirty="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endParaRPr lang="en-US" altLang="zh-CN" sz="2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altLang="zh-CN" sz="2800" dirty="0" err="1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800" dirty="0">
                <a:solidFill>
                  <a:srgbClr val="FF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info</a:t>
            </a:r>
            <a:r>
              <a:rPr lang="en-US" altLang="zh-CN" sz="2800" b="0" dirty="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		</a:t>
            </a:r>
            <a:r>
              <a:rPr lang="en-US" altLang="zh-CN" sz="2800" b="0" dirty="0">
                <a:solidFill>
                  <a:srgbClr val="00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 data</a:t>
            </a:r>
            <a:endParaRPr lang="en-US" altLang="zh-CN" sz="2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Node* next;		</a:t>
            </a:r>
            <a:r>
              <a:rPr lang="en-US" altLang="zh-CN" sz="2800" b="0" dirty="0">
                <a:solidFill>
                  <a:srgbClr val="00FF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 pointer to next</a:t>
            </a:r>
            <a:endParaRPr lang="en-US" altLang="zh-CN" sz="2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665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2374</Words>
  <Application>Microsoft Office PowerPoint</Application>
  <PresentationFormat>On-screen Show (4:3)</PresentationFormat>
  <Paragraphs>333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Courier New</vt:lpstr>
      <vt:lpstr>Monotype Sorts</vt:lpstr>
      <vt:lpstr>Rockwell</vt:lpstr>
      <vt:lpstr>Times</vt:lpstr>
      <vt:lpstr>Times New Roman</vt:lpstr>
      <vt:lpstr>Wingdings</vt:lpstr>
      <vt:lpstr>Office Theme</vt:lpstr>
      <vt:lpstr>Linked List</vt:lpstr>
      <vt:lpstr>Array Limitations</vt:lpstr>
      <vt:lpstr>List Overview</vt:lpstr>
      <vt:lpstr>Conceptual Diagram  Singly-Linked List</vt:lpstr>
      <vt:lpstr>Advantages of Linked Lists</vt:lpstr>
      <vt:lpstr>Disadvantages of Linked Lists</vt:lpstr>
      <vt:lpstr>Nodes</vt:lpstr>
      <vt:lpstr>Linked List Operations</vt:lpstr>
      <vt:lpstr>A Simple Linked List Class</vt:lpstr>
      <vt:lpstr>A Simple Linked List Class</vt:lpstr>
      <vt:lpstr>A Simple Linked List Class </vt:lpstr>
      <vt:lpstr>Inserting a new node</vt:lpstr>
      <vt:lpstr> Insertion at the Start </vt:lpstr>
      <vt:lpstr>Inserting a Node at the Front</vt:lpstr>
      <vt:lpstr>Algorithm</vt:lpstr>
      <vt:lpstr>Insertion at the End </vt:lpstr>
      <vt:lpstr> Insertion at Particular Position </vt:lpstr>
      <vt:lpstr>Inserting a Node in the Middle</vt:lpstr>
      <vt:lpstr>PowerPoint Presentation</vt:lpstr>
      <vt:lpstr>Algorithm</vt:lpstr>
      <vt:lpstr>Algorithm--Insertion after a specific value</vt:lpstr>
      <vt:lpstr>Comparison --- Insertion in between two nodes </vt:lpstr>
      <vt:lpstr>Deleting a Node from a Linked List</vt:lpstr>
      <vt:lpstr>Deleting the First Node from a Linked List</vt:lpstr>
      <vt:lpstr>PowerPoint Presentation</vt:lpstr>
      <vt:lpstr>Deleting the Last Node from a Linked List</vt:lpstr>
      <vt:lpstr>PowerPoint Presentation</vt:lpstr>
      <vt:lpstr>Deleting the Specific Node in a Linked List</vt:lpstr>
      <vt:lpstr>PowerPoint Presentation</vt:lpstr>
      <vt:lpstr>Algorithm: Deleting the Specific Node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win 8.1</dc:creator>
  <cp:lastModifiedBy>Ashish Seth</cp:lastModifiedBy>
  <cp:revision>56</cp:revision>
  <dcterms:created xsi:type="dcterms:W3CDTF">2018-10-13T05:36:44Z</dcterms:created>
  <dcterms:modified xsi:type="dcterms:W3CDTF">2023-09-17T15:08:12Z</dcterms:modified>
</cp:coreProperties>
</file>