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316" r:id="rId3"/>
    <p:sldId id="288" r:id="rId4"/>
    <p:sldId id="289" r:id="rId5"/>
    <p:sldId id="290" r:id="rId6"/>
    <p:sldId id="292" r:id="rId7"/>
    <p:sldId id="324" r:id="rId8"/>
    <p:sldId id="325" r:id="rId9"/>
    <p:sldId id="314" r:id="rId10"/>
    <p:sldId id="294" r:id="rId11"/>
    <p:sldId id="295" r:id="rId12"/>
    <p:sldId id="315" r:id="rId13"/>
    <p:sldId id="317" r:id="rId14"/>
    <p:sldId id="318" r:id="rId15"/>
    <p:sldId id="296" r:id="rId16"/>
    <p:sldId id="297" r:id="rId17"/>
    <p:sldId id="298" r:id="rId18"/>
    <p:sldId id="299" r:id="rId19"/>
    <p:sldId id="319" r:id="rId20"/>
    <p:sldId id="300" r:id="rId21"/>
    <p:sldId id="304" r:id="rId22"/>
    <p:sldId id="302" r:id="rId23"/>
    <p:sldId id="303" r:id="rId24"/>
    <p:sldId id="305" r:id="rId25"/>
    <p:sldId id="326" r:id="rId26"/>
    <p:sldId id="306" r:id="rId27"/>
    <p:sldId id="327" r:id="rId28"/>
    <p:sldId id="307" r:id="rId29"/>
    <p:sldId id="320" r:id="rId30"/>
    <p:sldId id="308" r:id="rId31"/>
    <p:sldId id="309" r:id="rId32"/>
    <p:sldId id="310" r:id="rId33"/>
    <p:sldId id="311" r:id="rId34"/>
    <p:sldId id="312" r:id="rId35"/>
    <p:sldId id="313" r:id="rId36"/>
    <p:sldId id="322" r:id="rId37"/>
    <p:sldId id="323" r:id="rId38"/>
    <p:sldId id="321" r:id="rId39"/>
    <p:sldId id="329" r:id="rId40"/>
    <p:sldId id="328"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1148B2-DB6E-44F6-89D6-B37F0C4DCF89}" type="datetimeFigureOut">
              <a:rPr lang="en-IN" smtClean="0"/>
              <a:t>26-09-2023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F8BF32-1B66-41A3-8236-84877E58D63E}" type="slidenum">
              <a:rPr lang="en-IN" smtClean="0"/>
              <a:t>‹#›</a:t>
            </a:fld>
            <a:endParaRPr lang="en-IN"/>
          </a:p>
        </p:txBody>
      </p:sp>
    </p:spTree>
    <p:extLst>
      <p:ext uri="{BB962C8B-B14F-4D97-AF65-F5344CB8AC3E}">
        <p14:creationId xmlns:p14="http://schemas.microsoft.com/office/powerpoint/2010/main" val="1843165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F8BF32-1B66-41A3-8236-84877E58D63E}" type="slidenum">
              <a:rPr lang="en-IN" smtClean="0"/>
              <a:t>18</a:t>
            </a:fld>
            <a:endParaRPr lang="en-IN"/>
          </a:p>
        </p:txBody>
      </p:sp>
    </p:spTree>
    <p:extLst>
      <p:ext uri="{BB962C8B-B14F-4D97-AF65-F5344CB8AC3E}">
        <p14:creationId xmlns:p14="http://schemas.microsoft.com/office/powerpoint/2010/main" val="559766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592E863-633E-441D-8A96-4951BC8DDF69}"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8FC1E-159D-4173-8735-F46233B84261}" type="slidenum">
              <a:rPr lang="en-US" smtClean="0"/>
              <a:t>‹#›</a:t>
            </a:fld>
            <a:endParaRPr lang="en-US"/>
          </a:p>
        </p:txBody>
      </p:sp>
    </p:spTree>
    <p:extLst>
      <p:ext uri="{BB962C8B-B14F-4D97-AF65-F5344CB8AC3E}">
        <p14:creationId xmlns:p14="http://schemas.microsoft.com/office/powerpoint/2010/main" val="1797527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92E863-633E-441D-8A96-4951BC8DDF69}"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8FC1E-159D-4173-8735-F46233B84261}" type="slidenum">
              <a:rPr lang="en-US" smtClean="0"/>
              <a:t>‹#›</a:t>
            </a:fld>
            <a:endParaRPr lang="en-US"/>
          </a:p>
        </p:txBody>
      </p:sp>
    </p:spTree>
    <p:extLst>
      <p:ext uri="{BB962C8B-B14F-4D97-AF65-F5344CB8AC3E}">
        <p14:creationId xmlns:p14="http://schemas.microsoft.com/office/powerpoint/2010/main" val="1364573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92E863-633E-441D-8A96-4951BC8DDF69}"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8FC1E-159D-4173-8735-F46233B84261}" type="slidenum">
              <a:rPr lang="en-US" smtClean="0"/>
              <a:t>‹#›</a:t>
            </a:fld>
            <a:endParaRPr lang="en-US"/>
          </a:p>
        </p:txBody>
      </p:sp>
    </p:spTree>
    <p:extLst>
      <p:ext uri="{BB962C8B-B14F-4D97-AF65-F5344CB8AC3E}">
        <p14:creationId xmlns:p14="http://schemas.microsoft.com/office/powerpoint/2010/main" val="84087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92E863-633E-441D-8A96-4951BC8DDF69}"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8FC1E-159D-4173-8735-F46233B84261}" type="slidenum">
              <a:rPr lang="en-US" smtClean="0"/>
              <a:t>‹#›</a:t>
            </a:fld>
            <a:endParaRPr lang="en-US"/>
          </a:p>
        </p:txBody>
      </p:sp>
    </p:spTree>
    <p:extLst>
      <p:ext uri="{BB962C8B-B14F-4D97-AF65-F5344CB8AC3E}">
        <p14:creationId xmlns:p14="http://schemas.microsoft.com/office/powerpoint/2010/main" val="1181710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92E863-633E-441D-8A96-4951BC8DDF69}"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8FC1E-159D-4173-8735-F46233B84261}" type="slidenum">
              <a:rPr lang="en-US" smtClean="0"/>
              <a:t>‹#›</a:t>
            </a:fld>
            <a:endParaRPr lang="en-US"/>
          </a:p>
        </p:txBody>
      </p:sp>
    </p:spTree>
    <p:extLst>
      <p:ext uri="{BB962C8B-B14F-4D97-AF65-F5344CB8AC3E}">
        <p14:creationId xmlns:p14="http://schemas.microsoft.com/office/powerpoint/2010/main" val="3964716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592E863-633E-441D-8A96-4951BC8DDF69}"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B8FC1E-159D-4173-8735-F46233B84261}" type="slidenum">
              <a:rPr lang="en-US" smtClean="0"/>
              <a:t>‹#›</a:t>
            </a:fld>
            <a:endParaRPr lang="en-US"/>
          </a:p>
        </p:txBody>
      </p:sp>
    </p:spTree>
    <p:extLst>
      <p:ext uri="{BB962C8B-B14F-4D97-AF65-F5344CB8AC3E}">
        <p14:creationId xmlns:p14="http://schemas.microsoft.com/office/powerpoint/2010/main" val="3463185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92E863-633E-441D-8A96-4951BC8DDF69}" type="datetimeFigureOut">
              <a:rPr lang="en-US" smtClean="0"/>
              <a:t>9/26/2023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B8FC1E-159D-4173-8735-F46233B84261}" type="slidenum">
              <a:rPr lang="en-US" smtClean="0"/>
              <a:t>‹#›</a:t>
            </a:fld>
            <a:endParaRPr lang="en-US"/>
          </a:p>
        </p:txBody>
      </p:sp>
    </p:spTree>
    <p:extLst>
      <p:ext uri="{BB962C8B-B14F-4D97-AF65-F5344CB8AC3E}">
        <p14:creationId xmlns:p14="http://schemas.microsoft.com/office/powerpoint/2010/main" val="332566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592E863-633E-441D-8A96-4951BC8DDF69}" type="datetimeFigureOut">
              <a:rPr lang="en-US" smtClean="0"/>
              <a:t>9/26/2023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B8FC1E-159D-4173-8735-F46233B84261}" type="slidenum">
              <a:rPr lang="en-US" smtClean="0"/>
              <a:t>‹#›</a:t>
            </a:fld>
            <a:endParaRPr lang="en-US"/>
          </a:p>
        </p:txBody>
      </p:sp>
    </p:spTree>
    <p:extLst>
      <p:ext uri="{BB962C8B-B14F-4D97-AF65-F5344CB8AC3E}">
        <p14:creationId xmlns:p14="http://schemas.microsoft.com/office/powerpoint/2010/main" val="1728726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92E863-633E-441D-8A96-4951BC8DDF69}" type="datetimeFigureOut">
              <a:rPr lang="en-US" smtClean="0"/>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B8FC1E-159D-4173-8735-F46233B84261}" type="slidenum">
              <a:rPr lang="en-US" smtClean="0"/>
              <a:t>‹#›</a:t>
            </a:fld>
            <a:endParaRPr lang="en-US"/>
          </a:p>
        </p:txBody>
      </p:sp>
    </p:spTree>
    <p:extLst>
      <p:ext uri="{BB962C8B-B14F-4D97-AF65-F5344CB8AC3E}">
        <p14:creationId xmlns:p14="http://schemas.microsoft.com/office/powerpoint/2010/main" val="3971008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92E863-633E-441D-8A96-4951BC8DDF69}"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B8FC1E-159D-4173-8735-F46233B84261}" type="slidenum">
              <a:rPr lang="en-US" smtClean="0"/>
              <a:t>‹#›</a:t>
            </a:fld>
            <a:endParaRPr lang="en-US"/>
          </a:p>
        </p:txBody>
      </p:sp>
    </p:spTree>
    <p:extLst>
      <p:ext uri="{BB962C8B-B14F-4D97-AF65-F5344CB8AC3E}">
        <p14:creationId xmlns:p14="http://schemas.microsoft.com/office/powerpoint/2010/main" val="3668380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92E863-633E-441D-8A96-4951BC8DDF69}"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B8FC1E-159D-4173-8735-F46233B84261}" type="slidenum">
              <a:rPr lang="en-US" smtClean="0"/>
              <a:t>‹#›</a:t>
            </a:fld>
            <a:endParaRPr lang="en-US"/>
          </a:p>
        </p:txBody>
      </p:sp>
    </p:spTree>
    <p:extLst>
      <p:ext uri="{BB962C8B-B14F-4D97-AF65-F5344CB8AC3E}">
        <p14:creationId xmlns:p14="http://schemas.microsoft.com/office/powerpoint/2010/main" val="2280433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92E863-633E-441D-8A96-4951BC8DDF69}" type="datetimeFigureOut">
              <a:rPr lang="en-US" smtClean="0"/>
              <a:t>9/26/2023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B8FC1E-159D-4173-8735-F46233B84261}" type="slidenum">
              <a:rPr lang="en-US" smtClean="0"/>
              <a:t>‹#›</a:t>
            </a:fld>
            <a:endParaRPr lang="en-US"/>
          </a:p>
        </p:txBody>
      </p:sp>
    </p:spTree>
    <p:extLst>
      <p:ext uri="{BB962C8B-B14F-4D97-AF65-F5344CB8AC3E}">
        <p14:creationId xmlns:p14="http://schemas.microsoft.com/office/powerpoint/2010/main" val="2081562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youtu.be/7R49RIDJPNM" TargetMode="External"/><Relationship Id="rId2" Type="http://schemas.openxmlformats.org/officeDocument/2006/relationships/hyperlink" Target="https://youtu.be/5c6dNBc5qcM" TargetMode="External"/><Relationship Id="rId1" Type="http://schemas.openxmlformats.org/officeDocument/2006/relationships/slideLayout" Target="../slideLayouts/slideLayout2.xml"/><Relationship Id="rId6" Type="http://schemas.openxmlformats.org/officeDocument/2006/relationships/hyperlink" Target="https://youtu.be/c4cDosriVMs" TargetMode="External"/><Relationship Id="rId5" Type="http://schemas.openxmlformats.org/officeDocument/2006/relationships/hyperlink" Target="https://youtu.be/U83OzP6wgQ0" TargetMode="External"/><Relationship Id="rId4" Type="http://schemas.openxmlformats.org/officeDocument/2006/relationships/hyperlink" Target="https://youtu.be/kvlPdTZxvD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5400" b="1" dirty="0">
                <a:solidFill>
                  <a:srgbClr val="FF0000"/>
                </a:solidFill>
                <a:latin typeface="Times New Roman" pitchFamily="18" charset="0"/>
                <a:cs typeface="Times New Roman" pitchFamily="18" charset="0"/>
              </a:rPr>
              <a:t>Circular &amp; Doubly </a:t>
            </a:r>
            <a:br>
              <a:rPr lang="en-US" sz="5400" b="1" dirty="0">
                <a:solidFill>
                  <a:srgbClr val="FF0000"/>
                </a:solidFill>
                <a:latin typeface="Times New Roman" pitchFamily="18" charset="0"/>
                <a:cs typeface="Times New Roman" pitchFamily="18" charset="0"/>
              </a:rPr>
            </a:br>
            <a:r>
              <a:rPr lang="en-US" sz="5400" b="1" dirty="0">
                <a:solidFill>
                  <a:srgbClr val="FF0000"/>
                </a:solidFill>
                <a:latin typeface="Times New Roman" pitchFamily="18" charset="0"/>
                <a:cs typeface="Times New Roman" pitchFamily="18" charset="0"/>
              </a:rPr>
              <a:t>Linked List</a:t>
            </a:r>
          </a:p>
        </p:txBody>
      </p:sp>
    </p:spTree>
    <p:extLst>
      <p:ext uri="{BB962C8B-B14F-4D97-AF65-F5344CB8AC3E}">
        <p14:creationId xmlns:p14="http://schemas.microsoft.com/office/powerpoint/2010/main" val="2272562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2EF8244-FF2B-924E-4480-6072CE553153}"/>
              </a:ext>
            </a:extLst>
          </p:cNvPr>
          <p:cNvGrpSpPr/>
          <p:nvPr/>
        </p:nvGrpSpPr>
        <p:grpSpPr>
          <a:xfrm>
            <a:off x="3352800" y="2450068"/>
            <a:ext cx="5486400" cy="2045732"/>
            <a:chOff x="1143000" y="3733800"/>
            <a:chExt cx="6629400" cy="2045732"/>
          </a:xfrm>
        </p:grpSpPr>
        <p:sp>
          <p:nvSpPr>
            <p:cNvPr id="431135" name="Text Box 31"/>
            <p:cNvSpPr txBox="1">
              <a:spLocks noChangeArrowheads="1"/>
            </p:cNvSpPr>
            <p:nvPr/>
          </p:nvSpPr>
          <p:spPr bwMode="auto">
            <a:xfrm>
              <a:off x="3962400" y="5410200"/>
              <a:ext cx="21275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dirty="0">
                  <a:latin typeface="Arial" charset="0"/>
                  <a:ea typeface="新細明體" pitchFamily="18" charset="-120"/>
                </a:rPr>
                <a:t>Temp -&gt;New node </a:t>
              </a:r>
            </a:p>
          </p:txBody>
        </p:sp>
        <p:grpSp>
          <p:nvGrpSpPr>
            <p:cNvPr id="3" name="Group 2"/>
            <p:cNvGrpSpPr/>
            <p:nvPr/>
          </p:nvGrpSpPr>
          <p:grpSpPr>
            <a:xfrm>
              <a:off x="1143000" y="3733800"/>
              <a:ext cx="6629400" cy="1631950"/>
              <a:chOff x="1524000" y="4800600"/>
              <a:chExt cx="6629400" cy="1631950"/>
            </a:xfrm>
          </p:grpSpPr>
          <p:sp>
            <p:nvSpPr>
              <p:cNvPr id="431124" name="Line 20"/>
              <p:cNvSpPr>
                <a:spLocks noChangeShapeType="1"/>
              </p:cNvSpPr>
              <p:nvPr/>
            </p:nvSpPr>
            <p:spPr bwMode="auto">
              <a:xfrm>
                <a:off x="2438400"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1125" name="Line 21"/>
              <p:cNvSpPr>
                <a:spLocks noChangeShapeType="1"/>
              </p:cNvSpPr>
              <p:nvPr/>
            </p:nvSpPr>
            <p:spPr bwMode="auto">
              <a:xfrm>
                <a:off x="3810000" y="5105400"/>
                <a:ext cx="457200" cy="68580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1126" name="Line 22"/>
              <p:cNvSpPr>
                <a:spLocks noChangeShapeType="1"/>
              </p:cNvSpPr>
              <p:nvPr/>
            </p:nvSpPr>
            <p:spPr bwMode="auto">
              <a:xfrm flipV="1">
                <a:off x="5257800" y="5105400"/>
                <a:ext cx="327025" cy="53340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1127" name="Line 23"/>
              <p:cNvSpPr>
                <a:spLocks noChangeShapeType="1"/>
              </p:cNvSpPr>
              <p:nvPr/>
            </p:nvSpPr>
            <p:spPr bwMode="auto">
              <a:xfrm>
                <a:off x="6477000"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1128" name="Text Box 24"/>
              <p:cNvSpPr txBox="1">
                <a:spLocks noChangeArrowheads="1"/>
              </p:cNvSpPr>
              <p:nvPr/>
            </p:nvSpPr>
            <p:spPr bwMode="auto">
              <a:xfrm>
                <a:off x="3124200" y="5715000"/>
                <a:ext cx="5565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dirty="0">
                    <a:latin typeface="Arial" charset="0"/>
                    <a:ea typeface="新細明體" pitchFamily="18" charset="-120"/>
                  </a:rPr>
                  <a:t>Cur</a:t>
                </a:r>
              </a:p>
            </p:txBody>
          </p:sp>
          <p:sp>
            <p:nvSpPr>
              <p:cNvPr id="431129" name="Line 25"/>
              <p:cNvSpPr>
                <a:spLocks noChangeShapeType="1"/>
              </p:cNvSpPr>
              <p:nvPr/>
            </p:nvSpPr>
            <p:spPr bwMode="auto">
              <a:xfrm flipV="1">
                <a:off x="3429000" y="5181600"/>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cxnSp>
            <p:nvCxnSpPr>
              <p:cNvPr id="431134" name="AutoShape 30"/>
              <p:cNvCxnSpPr>
                <a:cxnSpLocks noChangeShapeType="1"/>
              </p:cNvCxnSpPr>
              <p:nvPr/>
            </p:nvCxnSpPr>
            <p:spPr bwMode="auto">
              <a:xfrm flipH="1">
                <a:off x="1524000" y="5027612"/>
                <a:ext cx="6335713" cy="1588"/>
              </a:xfrm>
              <a:prstGeom prst="bentConnector5">
                <a:avLst>
                  <a:gd name="adj1" fmla="val -6440"/>
                  <a:gd name="adj2" fmla="val -68436965"/>
                  <a:gd name="adj3" fmla="val 103606"/>
                </a:avLst>
              </a:prstGeom>
              <a:noFill/>
              <a:ln w="3175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1136" name="Line 32"/>
              <p:cNvSpPr>
                <a:spLocks noChangeShapeType="1"/>
              </p:cNvSpPr>
              <p:nvPr/>
            </p:nvSpPr>
            <p:spPr bwMode="auto">
              <a:xfrm flipV="1">
                <a:off x="4724400" y="5881688"/>
                <a:ext cx="0" cy="550862"/>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1139" name="Text Box 35"/>
              <p:cNvSpPr txBox="1">
                <a:spLocks noChangeArrowheads="1"/>
              </p:cNvSpPr>
              <p:nvPr/>
            </p:nvSpPr>
            <p:spPr bwMode="auto">
              <a:xfrm>
                <a:off x="7010400" y="5715000"/>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dirty="0">
                    <a:latin typeface="Arial" charset="0"/>
                    <a:ea typeface="新細明體" pitchFamily="18" charset="-120"/>
                  </a:rPr>
                  <a:t>Last</a:t>
                </a:r>
              </a:p>
            </p:txBody>
          </p:sp>
          <p:sp>
            <p:nvSpPr>
              <p:cNvPr id="431140" name="Line 36"/>
              <p:cNvSpPr>
                <a:spLocks noChangeShapeType="1"/>
              </p:cNvSpPr>
              <p:nvPr/>
            </p:nvSpPr>
            <p:spPr bwMode="auto">
              <a:xfrm flipV="1">
                <a:off x="7315200" y="5181600"/>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1145" name="Line 41"/>
              <p:cNvSpPr>
                <a:spLocks noChangeShapeType="1"/>
              </p:cNvSpPr>
              <p:nvPr/>
            </p:nvSpPr>
            <p:spPr bwMode="auto">
              <a:xfrm>
                <a:off x="3810000" y="4876800"/>
                <a:ext cx="1752600" cy="0"/>
              </a:xfrm>
              <a:prstGeom prst="line">
                <a:avLst/>
              </a:prstGeom>
              <a:noFill/>
              <a:ln w="31750">
                <a:solidFill>
                  <a:schemeClr val="accent2"/>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431148" name="Group 44"/>
              <p:cNvGrpSpPr>
                <a:grpSpLocks/>
              </p:cNvGrpSpPr>
              <p:nvPr/>
            </p:nvGrpSpPr>
            <p:grpSpPr bwMode="auto">
              <a:xfrm>
                <a:off x="1524000" y="4800600"/>
                <a:ext cx="990600" cy="381000"/>
                <a:chOff x="1060" y="2584"/>
                <a:chExt cx="445" cy="304"/>
              </a:xfrm>
            </p:grpSpPr>
            <p:sp>
              <p:nvSpPr>
                <p:cNvPr id="431149" name="Rectangle 45"/>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新細明體" pitchFamily="18" charset="-120"/>
                    </a:rPr>
                    <a:t>10</a:t>
                  </a:r>
                </a:p>
              </p:txBody>
            </p:sp>
            <p:sp>
              <p:nvSpPr>
                <p:cNvPr id="431150" name="Rectangle 46"/>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1151" name="Group 47"/>
              <p:cNvGrpSpPr>
                <a:grpSpLocks/>
              </p:cNvGrpSpPr>
              <p:nvPr/>
            </p:nvGrpSpPr>
            <p:grpSpPr bwMode="auto">
              <a:xfrm>
                <a:off x="5562600" y="4800600"/>
                <a:ext cx="990600" cy="381000"/>
                <a:chOff x="1060" y="2584"/>
                <a:chExt cx="445" cy="304"/>
              </a:xfrm>
            </p:grpSpPr>
            <p:sp>
              <p:nvSpPr>
                <p:cNvPr id="431152" name="Rectangle 48"/>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dirty="0">
                      <a:solidFill>
                        <a:srgbClr val="800080"/>
                      </a:solidFill>
                      <a:latin typeface="Times New Roman" pitchFamily="18" charset="0"/>
                      <a:ea typeface="新細明體" pitchFamily="18" charset="-120"/>
                    </a:rPr>
                    <a:t>55</a:t>
                  </a:r>
                </a:p>
              </p:txBody>
            </p:sp>
            <p:sp>
              <p:nvSpPr>
                <p:cNvPr id="431153" name="Rectangle 49"/>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1154" name="Group 50"/>
              <p:cNvGrpSpPr>
                <a:grpSpLocks/>
              </p:cNvGrpSpPr>
              <p:nvPr/>
            </p:nvGrpSpPr>
            <p:grpSpPr bwMode="auto">
              <a:xfrm>
                <a:off x="2819400" y="4800600"/>
                <a:ext cx="990600" cy="381000"/>
                <a:chOff x="1060" y="2584"/>
                <a:chExt cx="445" cy="304"/>
              </a:xfrm>
            </p:grpSpPr>
            <p:sp>
              <p:nvSpPr>
                <p:cNvPr id="431155" name="Rectangle 51"/>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新細明體" pitchFamily="18" charset="-120"/>
                    </a:rPr>
                    <a:t>20</a:t>
                  </a:r>
                </a:p>
              </p:txBody>
            </p:sp>
            <p:sp>
              <p:nvSpPr>
                <p:cNvPr id="431156" name="Rectangle 52"/>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1157" name="Group 53"/>
              <p:cNvGrpSpPr>
                <a:grpSpLocks/>
              </p:cNvGrpSpPr>
              <p:nvPr/>
            </p:nvGrpSpPr>
            <p:grpSpPr bwMode="auto">
              <a:xfrm>
                <a:off x="4267200" y="5486400"/>
                <a:ext cx="990600" cy="381000"/>
                <a:chOff x="1060" y="2584"/>
                <a:chExt cx="445" cy="304"/>
              </a:xfrm>
            </p:grpSpPr>
            <p:sp>
              <p:nvSpPr>
                <p:cNvPr id="431158" name="Rectangle 54"/>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新細明體" pitchFamily="18" charset="-120"/>
                    </a:rPr>
                    <a:t>40</a:t>
                  </a:r>
                </a:p>
              </p:txBody>
            </p:sp>
            <p:sp>
              <p:nvSpPr>
                <p:cNvPr id="431159" name="Rectangle 55"/>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1160" name="Group 56"/>
              <p:cNvGrpSpPr>
                <a:grpSpLocks/>
              </p:cNvGrpSpPr>
              <p:nvPr/>
            </p:nvGrpSpPr>
            <p:grpSpPr bwMode="auto">
              <a:xfrm>
                <a:off x="6858000" y="4800600"/>
                <a:ext cx="990600" cy="381000"/>
                <a:chOff x="1060" y="2584"/>
                <a:chExt cx="445" cy="304"/>
              </a:xfrm>
            </p:grpSpPr>
            <p:sp>
              <p:nvSpPr>
                <p:cNvPr id="431161" name="Rectangle 57"/>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新細明體" pitchFamily="18" charset="-120"/>
                    </a:rPr>
                    <a:t>70</a:t>
                  </a:r>
                </a:p>
              </p:txBody>
            </p:sp>
            <p:sp>
              <p:nvSpPr>
                <p:cNvPr id="431162" name="Rectangle 58"/>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33" name="Title 1"/>
          <p:cNvSpPr>
            <a:spLocks noGrp="1"/>
          </p:cNvSpPr>
          <p:nvPr>
            <p:ph type="title"/>
          </p:nvPr>
        </p:nvSpPr>
        <p:spPr>
          <a:xfrm>
            <a:off x="152400" y="304800"/>
            <a:ext cx="8610600" cy="685800"/>
          </a:xfrm>
        </p:spPr>
        <p:txBody>
          <a:bodyPr>
            <a:noAutofit/>
          </a:bodyPr>
          <a:lstStyle/>
          <a:p>
            <a:r>
              <a:rPr lang="en-US" sz="2400" b="1" dirty="0">
                <a:solidFill>
                  <a:srgbClr val="FF0000"/>
                </a:solidFill>
                <a:latin typeface="Times New Roman" pitchFamily="18" charset="0"/>
                <a:cs typeface="Times New Roman" pitchFamily="18" charset="0"/>
              </a:rPr>
              <a:t>Insertion between the Nodes of Circular Linked List</a:t>
            </a:r>
            <a:r>
              <a:rPr lang="en-US" sz="2800" b="1" dirty="0"/>
              <a:t/>
            </a:r>
            <a:br>
              <a:rPr lang="en-US" sz="2800" b="1" dirty="0"/>
            </a:br>
            <a:endParaRPr lang="en-US" sz="2800" dirty="0"/>
          </a:p>
        </p:txBody>
      </p:sp>
      <p:sp>
        <p:nvSpPr>
          <p:cNvPr id="4" name="TextBox 3">
            <a:extLst>
              <a:ext uri="{FF2B5EF4-FFF2-40B4-BE49-F238E27FC236}">
                <a16:creationId xmlns:a16="http://schemas.microsoft.com/office/drawing/2014/main" id="{62D3FC6A-CF78-60F9-50AE-EE3A73BC025D}"/>
              </a:ext>
            </a:extLst>
          </p:cNvPr>
          <p:cNvSpPr txBox="1"/>
          <p:nvPr/>
        </p:nvSpPr>
        <p:spPr>
          <a:xfrm>
            <a:off x="381000" y="713211"/>
            <a:ext cx="8382000" cy="1107996"/>
          </a:xfrm>
          <a:prstGeom prst="rect">
            <a:avLst/>
          </a:prstGeom>
          <a:noFill/>
        </p:spPr>
        <p:txBody>
          <a:bodyPr wrap="square">
            <a:spAutoFit/>
          </a:bodyPr>
          <a:lstStyle/>
          <a:p>
            <a:pPr algn="l" fontAlgn="base"/>
            <a:r>
              <a:rPr lang="en-US" sz="2400" b="0" i="0" dirty="0">
                <a:solidFill>
                  <a:srgbClr val="273239"/>
                </a:solidFill>
                <a:effectLst/>
                <a:latin typeface="urw-din"/>
              </a:rPr>
              <a:t>Search for the node after which </a:t>
            </a:r>
            <a:r>
              <a:rPr lang="en-US" sz="2400" dirty="0">
                <a:solidFill>
                  <a:srgbClr val="273239"/>
                </a:solidFill>
                <a:latin typeface="urw-din"/>
              </a:rPr>
              <a:t>new node </a:t>
            </a:r>
            <a:r>
              <a:rPr lang="en-US" sz="2400" b="0" i="0" dirty="0">
                <a:solidFill>
                  <a:srgbClr val="273239"/>
                </a:solidFill>
                <a:effectLst/>
                <a:latin typeface="urw-din"/>
              </a:rPr>
              <a:t>to be inserted,</a:t>
            </a:r>
          </a:p>
          <a:p>
            <a:pPr algn="l" fontAlgn="base"/>
            <a:r>
              <a:rPr lang="en-US" sz="2400" b="0" i="0" dirty="0">
                <a:solidFill>
                  <a:srgbClr val="273239"/>
                </a:solidFill>
                <a:effectLst/>
                <a:latin typeface="urw-din"/>
              </a:rPr>
              <a:t> (say  node with value 20) </a:t>
            </a:r>
          </a:p>
          <a:p>
            <a:pPr algn="l" fontAlgn="base">
              <a:buFont typeface="Arial" panose="020B0604020202020204" pitchFamily="34" charset="0"/>
              <a:buChar char="•"/>
            </a:pPr>
            <a:endParaRPr lang="en-US" dirty="0">
              <a:solidFill>
                <a:srgbClr val="273239"/>
              </a:solidFill>
              <a:latin typeface="urw-din"/>
            </a:endParaRPr>
          </a:p>
        </p:txBody>
      </p:sp>
      <p:sp>
        <p:nvSpPr>
          <p:cNvPr id="6" name="TextBox 5">
            <a:extLst>
              <a:ext uri="{FF2B5EF4-FFF2-40B4-BE49-F238E27FC236}">
                <a16:creationId xmlns:a16="http://schemas.microsoft.com/office/drawing/2014/main" id="{2A9551F1-B2CE-1955-9D55-1E7ED26B3100}"/>
              </a:ext>
            </a:extLst>
          </p:cNvPr>
          <p:cNvSpPr txBox="1"/>
          <p:nvPr/>
        </p:nvSpPr>
        <p:spPr>
          <a:xfrm>
            <a:off x="2611820" y="4921984"/>
            <a:ext cx="5644055" cy="1631216"/>
          </a:xfrm>
          <a:prstGeom prst="rect">
            <a:avLst/>
          </a:prstGeom>
          <a:solidFill>
            <a:schemeClr val="bg2">
              <a:lumMod val="90000"/>
            </a:schemeClr>
          </a:solidFill>
        </p:spPr>
        <p:txBody>
          <a:bodyPr wrap="square">
            <a:spAutoFit/>
          </a:bodyPr>
          <a:lstStyle/>
          <a:p>
            <a:pPr>
              <a:lnSpc>
                <a:spcPct val="80000"/>
              </a:lnSpc>
              <a:buFont typeface="Monotype Sorts" pitchFamily="2" charset="2"/>
              <a:buNone/>
            </a:pPr>
            <a:r>
              <a:rPr lang="en-US" altLang="zh-TW" sz="2000" b="1" dirty="0">
                <a:latin typeface="Courier New" pitchFamily="49" charset="0"/>
                <a:ea typeface="新細明體" pitchFamily="18" charset="-120"/>
              </a:rPr>
              <a:t>cur = last-&gt;next;</a:t>
            </a:r>
          </a:p>
          <a:p>
            <a:pPr>
              <a:lnSpc>
                <a:spcPct val="80000"/>
              </a:lnSpc>
              <a:buFont typeface="Monotype Sorts" pitchFamily="2" charset="2"/>
              <a:buNone/>
            </a:pPr>
            <a:r>
              <a:rPr lang="en-US" altLang="zh-TW" sz="2000" b="1" dirty="0">
                <a:latin typeface="Courier New" pitchFamily="49" charset="0"/>
                <a:ea typeface="新細明體" pitchFamily="18" charset="-120"/>
              </a:rPr>
              <a:t>While(cur-info != </a:t>
            </a:r>
            <a:r>
              <a:rPr lang="en-US" altLang="zh-TW" sz="2000" b="1" dirty="0" err="1">
                <a:latin typeface="Courier New" pitchFamily="49" charset="0"/>
                <a:ea typeface="新細明體" pitchFamily="18" charset="-120"/>
              </a:rPr>
              <a:t>requiredVal</a:t>
            </a:r>
            <a:r>
              <a:rPr lang="en-US" altLang="zh-TW" sz="2000" b="1" dirty="0">
                <a:latin typeface="Courier New" pitchFamily="49" charset="0"/>
                <a:ea typeface="新細明體" pitchFamily="18" charset="-120"/>
              </a:rPr>
              <a:t>)        </a:t>
            </a:r>
          </a:p>
          <a:p>
            <a:pPr>
              <a:lnSpc>
                <a:spcPct val="80000"/>
              </a:lnSpc>
              <a:buFont typeface="Monotype Sorts" pitchFamily="2" charset="2"/>
              <a:buNone/>
            </a:pPr>
            <a:r>
              <a:rPr lang="en-US" altLang="zh-TW" sz="2000" b="1" dirty="0">
                <a:latin typeface="Courier New" pitchFamily="49" charset="0"/>
                <a:ea typeface="新細明體" pitchFamily="18" charset="-120"/>
              </a:rPr>
              <a:t>      cur = cur -&gt; next;</a:t>
            </a:r>
          </a:p>
          <a:p>
            <a:pPr>
              <a:lnSpc>
                <a:spcPct val="80000"/>
              </a:lnSpc>
              <a:buFont typeface="Monotype Sorts" pitchFamily="2" charset="2"/>
              <a:buNone/>
            </a:pPr>
            <a:endParaRPr lang="en-US" sz="2000" b="1" dirty="0">
              <a:latin typeface="Courier New" pitchFamily="49" charset="0"/>
              <a:ea typeface="新細明體" pitchFamily="18" charset="-120"/>
            </a:endParaRPr>
          </a:p>
          <a:p>
            <a:pPr>
              <a:lnSpc>
                <a:spcPct val="80000"/>
              </a:lnSpc>
              <a:buFont typeface="Monotype Sorts" pitchFamily="2" charset="2"/>
              <a:buNone/>
            </a:pPr>
            <a:r>
              <a:rPr lang="en-US" sz="2000" b="1" dirty="0">
                <a:latin typeface="Courier New" pitchFamily="49" charset="0"/>
                <a:ea typeface="新細明體" pitchFamily="18" charset="-120"/>
              </a:rPr>
              <a:t>temp -&gt; next = cur -&gt; next; </a:t>
            </a:r>
          </a:p>
          <a:p>
            <a:pPr algn="l" fontAlgn="base"/>
            <a:r>
              <a:rPr lang="en-US" sz="2000" b="1" dirty="0">
                <a:latin typeface="Courier New" pitchFamily="49" charset="0"/>
                <a:ea typeface="新細明體" pitchFamily="18" charset="-120"/>
              </a:rPr>
              <a:t>cur -&gt; next = temp;</a:t>
            </a:r>
          </a:p>
        </p:txBody>
      </p:sp>
      <p:sp>
        <p:nvSpPr>
          <p:cNvPr id="9" name="TextBox 8">
            <a:extLst>
              <a:ext uri="{FF2B5EF4-FFF2-40B4-BE49-F238E27FC236}">
                <a16:creationId xmlns:a16="http://schemas.microsoft.com/office/drawing/2014/main" id="{4D0E6DEC-EBF7-FC30-67D1-2636407116F2}"/>
              </a:ext>
            </a:extLst>
          </p:cNvPr>
          <p:cNvSpPr txBox="1"/>
          <p:nvPr/>
        </p:nvSpPr>
        <p:spPr>
          <a:xfrm>
            <a:off x="-228600" y="2895600"/>
            <a:ext cx="4876800" cy="954107"/>
          </a:xfrm>
          <a:prstGeom prst="rect">
            <a:avLst/>
          </a:prstGeom>
          <a:noFill/>
        </p:spPr>
        <p:txBody>
          <a:bodyPr wrap="square">
            <a:spAutoFit/>
          </a:bodyPr>
          <a:lstStyle/>
          <a:p>
            <a:pPr lvl="1" fontAlgn="base"/>
            <a:r>
              <a:rPr lang="en-US" sz="2800" b="1" dirty="0">
                <a:solidFill>
                  <a:srgbClr val="273239"/>
                </a:solidFill>
                <a:latin typeface="urw-din"/>
              </a:rPr>
              <a:t>t</a:t>
            </a:r>
            <a:r>
              <a:rPr lang="en-US" sz="2800" b="1" i="0" dirty="0">
                <a:solidFill>
                  <a:srgbClr val="273239"/>
                </a:solidFill>
                <a:effectLst/>
                <a:latin typeface="urw-din"/>
              </a:rPr>
              <a:t>emp -&gt; next = cur -&gt; next; </a:t>
            </a:r>
          </a:p>
          <a:p>
            <a:pPr algn="l" fontAlgn="base"/>
            <a:r>
              <a:rPr lang="en-US" sz="2800" b="1" dirty="0">
                <a:solidFill>
                  <a:srgbClr val="273239"/>
                </a:solidFill>
                <a:latin typeface="urw-din"/>
              </a:rPr>
              <a:t>      cur</a:t>
            </a:r>
            <a:r>
              <a:rPr lang="en-US" sz="2800" b="1" i="0" dirty="0">
                <a:solidFill>
                  <a:srgbClr val="273239"/>
                </a:solidFill>
                <a:effectLst/>
                <a:latin typeface="urw-din"/>
              </a:rPr>
              <a:t> -&gt; next = temp;</a:t>
            </a:r>
          </a:p>
        </p:txBody>
      </p:sp>
    </p:spTree>
    <p:extLst>
      <p:ext uri="{BB962C8B-B14F-4D97-AF65-F5344CB8AC3E}">
        <p14:creationId xmlns:p14="http://schemas.microsoft.com/office/powerpoint/2010/main" val="1204150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581401" y="2781300"/>
            <a:ext cx="5105399" cy="1295400"/>
            <a:chOff x="1524000" y="4800600"/>
            <a:chExt cx="6629400" cy="1631950"/>
          </a:xfrm>
        </p:grpSpPr>
        <p:sp>
          <p:nvSpPr>
            <p:cNvPr id="4" name="Line 20"/>
            <p:cNvSpPr>
              <a:spLocks noChangeShapeType="1"/>
            </p:cNvSpPr>
            <p:nvPr/>
          </p:nvSpPr>
          <p:spPr bwMode="auto">
            <a:xfrm>
              <a:off x="2438400"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Line 21"/>
            <p:cNvSpPr>
              <a:spLocks noChangeShapeType="1"/>
            </p:cNvSpPr>
            <p:nvPr/>
          </p:nvSpPr>
          <p:spPr bwMode="auto">
            <a:xfrm>
              <a:off x="3810000" y="5105400"/>
              <a:ext cx="457200" cy="68580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22"/>
            <p:cNvSpPr>
              <a:spLocks noChangeShapeType="1"/>
            </p:cNvSpPr>
            <p:nvPr/>
          </p:nvSpPr>
          <p:spPr bwMode="auto">
            <a:xfrm flipV="1">
              <a:off x="5257800" y="5105400"/>
              <a:ext cx="327025" cy="53340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23"/>
            <p:cNvSpPr>
              <a:spLocks noChangeShapeType="1"/>
            </p:cNvSpPr>
            <p:nvPr/>
          </p:nvSpPr>
          <p:spPr bwMode="auto">
            <a:xfrm>
              <a:off x="6477000"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Text Box 24"/>
            <p:cNvSpPr txBox="1">
              <a:spLocks noChangeArrowheads="1"/>
            </p:cNvSpPr>
            <p:nvPr/>
          </p:nvSpPr>
          <p:spPr bwMode="auto">
            <a:xfrm>
              <a:off x="3124200" y="5715000"/>
              <a:ext cx="67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a:latin typeface="Arial" charset="0"/>
                  <a:ea typeface="新細明體" pitchFamily="18" charset="-120"/>
                </a:rPr>
                <a:t>Prev</a:t>
              </a:r>
            </a:p>
          </p:txBody>
        </p:sp>
        <p:sp>
          <p:nvSpPr>
            <p:cNvPr id="9" name="Line 25"/>
            <p:cNvSpPr>
              <a:spLocks noChangeShapeType="1"/>
            </p:cNvSpPr>
            <p:nvPr/>
          </p:nvSpPr>
          <p:spPr bwMode="auto">
            <a:xfrm flipV="1">
              <a:off x="3429000" y="5181600"/>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cxnSp>
          <p:nvCxnSpPr>
            <p:cNvPr id="10" name="AutoShape 30"/>
            <p:cNvCxnSpPr>
              <a:cxnSpLocks noChangeShapeType="1"/>
            </p:cNvCxnSpPr>
            <p:nvPr/>
          </p:nvCxnSpPr>
          <p:spPr bwMode="auto">
            <a:xfrm flipH="1">
              <a:off x="1524000" y="5027612"/>
              <a:ext cx="6335713" cy="1588"/>
            </a:xfrm>
            <a:prstGeom prst="bentConnector5">
              <a:avLst>
                <a:gd name="adj1" fmla="val -6440"/>
                <a:gd name="adj2" fmla="val -68436965"/>
                <a:gd name="adj3" fmla="val 103606"/>
              </a:avLst>
            </a:prstGeom>
            <a:noFill/>
            <a:ln w="3175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 name="Line 32"/>
            <p:cNvSpPr>
              <a:spLocks noChangeShapeType="1"/>
            </p:cNvSpPr>
            <p:nvPr/>
          </p:nvSpPr>
          <p:spPr bwMode="auto">
            <a:xfrm flipV="1">
              <a:off x="4724400" y="5881688"/>
              <a:ext cx="0" cy="550862"/>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 name="Text Box 35"/>
            <p:cNvSpPr txBox="1">
              <a:spLocks noChangeArrowheads="1"/>
            </p:cNvSpPr>
            <p:nvPr/>
          </p:nvSpPr>
          <p:spPr bwMode="auto">
            <a:xfrm>
              <a:off x="7010400" y="5715000"/>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dirty="0">
                  <a:latin typeface="Arial" charset="0"/>
                  <a:ea typeface="新細明體" pitchFamily="18" charset="-120"/>
                </a:rPr>
                <a:t>Last</a:t>
              </a:r>
            </a:p>
          </p:txBody>
        </p:sp>
        <p:sp>
          <p:nvSpPr>
            <p:cNvPr id="13" name="Line 36"/>
            <p:cNvSpPr>
              <a:spLocks noChangeShapeType="1"/>
            </p:cNvSpPr>
            <p:nvPr/>
          </p:nvSpPr>
          <p:spPr bwMode="auto">
            <a:xfrm flipV="1">
              <a:off x="7315200" y="5181600"/>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Text Box 37"/>
            <p:cNvSpPr txBox="1">
              <a:spLocks noChangeArrowheads="1"/>
            </p:cNvSpPr>
            <p:nvPr/>
          </p:nvSpPr>
          <p:spPr bwMode="auto">
            <a:xfrm>
              <a:off x="5791200" y="5715000"/>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a:latin typeface="Arial" charset="0"/>
                  <a:ea typeface="新細明體" pitchFamily="18" charset="-120"/>
                </a:rPr>
                <a:t>Cur</a:t>
              </a:r>
            </a:p>
          </p:txBody>
        </p:sp>
        <p:sp>
          <p:nvSpPr>
            <p:cNvPr id="15" name="Line 38"/>
            <p:cNvSpPr>
              <a:spLocks noChangeShapeType="1"/>
            </p:cNvSpPr>
            <p:nvPr/>
          </p:nvSpPr>
          <p:spPr bwMode="auto">
            <a:xfrm flipV="1">
              <a:off x="6096000" y="5181600"/>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 name="Line 41"/>
            <p:cNvSpPr>
              <a:spLocks noChangeShapeType="1"/>
            </p:cNvSpPr>
            <p:nvPr/>
          </p:nvSpPr>
          <p:spPr bwMode="auto">
            <a:xfrm>
              <a:off x="3810000" y="4876800"/>
              <a:ext cx="1752600" cy="0"/>
            </a:xfrm>
            <a:prstGeom prst="line">
              <a:avLst/>
            </a:prstGeom>
            <a:noFill/>
            <a:ln w="31750">
              <a:solidFill>
                <a:schemeClr val="accent2"/>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7" name="Group 44"/>
            <p:cNvGrpSpPr>
              <a:grpSpLocks/>
            </p:cNvGrpSpPr>
            <p:nvPr/>
          </p:nvGrpSpPr>
          <p:grpSpPr bwMode="auto">
            <a:xfrm>
              <a:off x="1524000" y="4800600"/>
              <a:ext cx="990600" cy="381000"/>
              <a:chOff x="1060" y="2584"/>
              <a:chExt cx="445" cy="304"/>
            </a:xfrm>
          </p:grpSpPr>
          <p:sp>
            <p:nvSpPr>
              <p:cNvPr id="30" name="Rectangle 45"/>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新細明體" pitchFamily="18" charset="-120"/>
                  </a:rPr>
                  <a:t>10</a:t>
                </a:r>
              </a:p>
            </p:txBody>
          </p:sp>
          <p:sp>
            <p:nvSpPr>
              <p:cNvPr id="31" name="Rectangle 46"/>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 name="Group 47"/>
            <p:cNvGrpSpPr>
              <a:grpSpLocks/>
            </p:cNvGrpSpPr>
            <p:nvPr/>
          </p:nvGrpSpPr>
          <p:grpSpPr bwMode="auto">
            <a:xfrm>
              <a:off x="5562600" y="4800600"/>
              <a:ext cx="990600" cy="381000"/>
              <a:chOff x="1060" y="2584"/>
              <a:chExt cx="445" cy="304"/>
            </a:xfrm>
          </p:grpSpPr>
          <p:sp>
            <p:nvSpPr>
              <p:cNvPr id="28" name="Rectangle 48"/>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dirty="0">
                    <a:solidFill>
                      <a:srgbClr val="800080"/>
                    </a:solidFill>
                    <a:latin typeface="Times New Roman" pitchFamily="18" charset="0"/>
                    <a:ea typeface="新細明體" pitchFamily="18" charset="-120"/>
                  </a:rPr>
                  <a:t>55</a:t>
                </a:r>
              </a:p>
            </p:txBody>
          </p:sp>
          <p:sp>
            <p:nvSpPr>
              <p:cNvPr id="29" name="Rectangle 49"/>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 name="Group 50"/>
            <p:cNvGrpSpPr>
              <a:grpSpLocks/>
            </p:cNvGrpSpPr>
            <p:nvPr/>
          </p:nvGrpSpPr>
          <p:grpSpPr bwMode="auto">
            <a:xfrm>
              <a:off x="2819400" y="4800600"/>
              <a:ext cx="990600" cy="381000"/>
              <a:chOff x="1060" y="2584"/>
              <a:chExt cx="445" cy="304"/>
            </a:xfrm>
          </p:grpSpPr>
          <p:sp>
            <p:nvSpPr>
              <p:cNvPr id="26" name="Rectangle 51"/>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新細明體" pitchFamily="18" charset="-120"/>
                  </a:rPr>
                  <a:t>20</a:t>
                </a:r>
              </a:p>
            </p:txBody>
          </p:sp>
          <p:sp>
            <p:nvSpPr>
              <p:cNvPr id="27" name="Rectangle 52"/>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 name="Group 53"/>
            <p:cNvGrpSpPr>
              <a:grpSpLocks/>
            </p:cNvGrpSpPr>
            <p:nvPr/>
          </p:nvGrpSpPr>
          <p:grpSpPr bwMode="auto">
            <a:xfrm>
              <a:off x="4267200" y="5486400"/>
              <a:ext cx="990600" cy="381000"/>
              <a:chOff x="1060" y="2584"/>
              <a:chExt cx="445" cy="304"/>
            </a:xfrm>
          </p:grpSpPr>
          <p:sp>
            <p:nvSpPr>
              <p:cNvPr id="24" name="Rectangle 54"/>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dirty="0">
                    <a:solidFill>
                      <a:srgbClr val="800080"/>
                    </a:solidFill>
                    <a:latin typeface="Times New Roman" pitchFamily="18" charset="0"/>
                    <a:ea typeface="新細明體" pitchFamily="18" charset="-120"/>
                  </a:rPr>
                  <a:t>40</a:t>
                </a:r>
              </a:p>
            </p:txBody>
          </p:sp>
          <p:sp>
            <p:nvSpPr>
              <p:cNvPr id="25" name="Rectangle 55"/>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 name="Group 56"/>
            <p:cNvGrpSpPr>
              <a:grpSpLocks/>
            </p:cNvGrpSpPr>
            <p:nvPr/>
          </p:nvGrpSpPr>
          <p:grpSpPr bwMode="auto">
            <a:xfrm>
              <a:off x="6858000" y="4800600"/>
              <a:ext cx="990600" cy="381000"/>
              <a:chOff x="1060" y="2584"/>
              <a:chExt cx="445" cy="304"/>
            </a:xfrm>
          </p:grpSpPr>
          <p:sp>
            <p:nvSpPr>
              <p:cNvPr id="22" name="Rectangle 57"/>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新細明體" pitchFamily="18" charset="-120"/>
                  </a:rPr>
                  <a:t>70</a:t>
                </a:r>
              </a:p>
            </p:txBody>
          </p:sp>
          <p:sp>
            <p:nvSpPr>
              <p:cNvPr id="23" name="Rectangle 58"/>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32" name="TextBox 31">
            <a:extLst>
              <a:ext uri="{FF2B5EF4-FFF2-40B4-BE49-F238E27FC236}">
                <a16:creationId xmlns:a16="http://schemas.microsoft.com/office/drawing/2014/main" id="{7CDBB57C-99B1-C32F-714A-E30E6E1B90CD}"/>
              </a:ext>
            </a:extLst>
          </p:cNvPr>
          <p:cNvSpPr txBox="1"/>
          <p:nvPr/>
        </p:nvSpPr>
        <p:spPr>
          <a:xfrm>
            <a:off x="-85184" y="1026105"/>
            <a:ext cx="4876800" cy="954107"/>
          </a:xfrm>
          <a:prstGeom prst="rect">
            <a:avLst/>
          </a:prstGeom>
          <a:noFill/>
        </p:spPr>
        <p:txBody>
          <a:bodyPr wrap="square">
            <a:spAutoFit/>
          </a:bodyPr>
          <a:lstStyle/>
          <a:p>
            <a:pPr lvl="1" fontAlgn="base"/>
            <a:r>
              <a:rPr lang="en-US" sz="2800" b="1" dirty="0">
                <a:solidFill>
                  <a:srgbClr val="273239"/>
                </a:solidFill>
                <a:latin typeface="urw-din"/>
              </a:rPr>
              <a:t>t</a:t>
            </a:r>
            <a:r>
              <a:rPr lang="en-US" sz="2800" b="1" i="0" dirty="0">
                <a:solidFill>
                  <a:srgbClr val="273239"/>
                </a:solidFill>
                <a:effectLst/>
                <a:latin typeface="urw-din"/>
              </a:rPr>
              <a:t>emp -&gt; next = cur; </a:t>
            </a:r>
          </a:p>
          <a:p>
            <a:pPr algn="l" fontAlgn="base"/>
            <a:r>
              <a:rPr lang="en-US" sz="2800" b="1" dirty="0">
                <a:solidFill>
                  <a:srgbClr val="273239"/>
                </a:solidFill>
                <a:latin typeface="urw-din"/>
              </a:rPr>
              <a:t>      </a:t>
            </a:r>
            <a:r>
              <a:rPr lang="en-US" sz="2800" b="1" dirty="0" err="1">
                <a:solidFill>
                  <a:srgbClr val="273239"/>
                </a:solidFill>
                <a:latin typeface="urw-din"/>
              </a:rPr>
              <a:t>prev</a:t>
            </a:r>
            <a:r>
              <a:rPr lang="en-US" sz="2800" b="1" i="0" dirty="0">
                <a:solidFill>
                  <a:srgbClr val="273239"/>
                </a:solidFill>
                <a:effectLst/>
                <a:latin typeface="urw-din"/>
              </a:rPr>
              <a:t> -&gt; next = temp;</a:t>
            </a:r>
          </a:p>
        </p:txBody>
      </p:sp>
      <p:sp>
        <p:nvSpPr>
          <p:cNvPr id="33" name="TextBox 32">
            <a:extLst>
              <a:ext uri="{FF2B5EF4-FFF2-40B4-BE49-F238E27FC236}">
                <a16:creationId xmlns:a16="http://schemas.microsoft.com/office/drawing/2014/main" id="{BE53928A-F39D-6EC7-154C-5369887CB0E1}"/>
              </a:ext>
            </a:extLst>
          </p:cNvPr>
          <p:cNvSpPr txBox="1"/>
          <p:nvPr/>
        </p:nvSpPr>
        <p:spPr>
          <a:xfrm>
            <a:off x="304800" y="4088358"/>
            <a:ext cx="5644055" cy="2369880"/>
          </a:xfrm>
          <a:prstGeom prst="rect">
            <a:avLst/>
          </a:prstGeom>
          <a:solidFill>
            <a:schemeClr val="bg2">
              <a:lumMod val="90000"/>
            </a:schemeClr>
          </a:solidFill>
        </p:spPr>
        <p:txBody>
          <a:bodyPr wrap="square">
            <a:spAutoFit/>
          </a:bodyPr>
          <a:lstStyle/>
          <a:p>
            <a:pPr>
              <a:lnSpc>
                <a:spcPct val="80000"/>
              </a:lnSpc>
              <a:buFont typeface="Monotype Sorts" pitchFamily="2" charset="2"/>
              <a:buNone/>
            </a:pPr>
            <a:r>
              <a:rPr lang="en-US" altLang="zh-TW" sz="2000" b="1" dirty="0" err="1">
                <a:latin typeface="Courier New" pitchFamily="49" charset="0"/>
                <a:ea typeface="新細明體" pitchFamily="18" charset="-120"/>
              </a:rPr>
              <a:t>prev</a:t>
            </a:r>
            <a:r>
              <a:rPr lang="en-US" altLang="zh-TW" sz="2000" b="1" dirty="0">
                <a:latin typeface="Courier New" pitchFamily="49" charset="0"/>
                <a:ea typeface="新細明體" pitchFamily="18" charset="-120"/>
              </a:rPr>
              <a:t> = last;</a:t>
            </a:r>
          </a:p>
          <a:p>
            <a:pPr>
              <a:lnSpc>
                <a:spcPct val="80000"/>
              </a:lnSpc>
              <a:buFont typeface="Monotype Sorts" pitchFamily="2" charset="2"/>
              <a:buNone/>
            </a:pPr>
            <a:r>
              <a:rPr lang="en-US" altLang="zh-TW" sz="2000" b="1" dirty="0">
                <a:latin typeface="Courier New" pitchFamily="49" charset="0"/>
                <a:ea typeface="新細明體" pitchFamily="18" charset="-120"/>
              </a:rPr>
              <a:t>cur  = last-&gt;next;</a:t>
            </a:r>
          </a:p>
          <a:p>
            <a:pPr>
              <a:lnSpc>
                <a:spcPct val="80000"/>
              </a:lnSpc>
              <a:buFont typeface="Monotype Sorts" pitchFamily="2" charset="2"/>
              <a:buNone/>
            </a:pPr>
            <a:endParaRPr lang="en-US" altLang="zh-TW" sz="2000" b="1" dirty="0">
              <a:latin typeface="Courier New" pitchFamily="49" charset="0"/>
              <a:ea typeface="新細明體" pitchFamily="18" charset="-120"/>
            </a:endParaRPr>
          </a:p>
          <a:p>
            <a:pPr>
              <a:lnSpc>
                <a:spcPct val="80000"/>
              </a:lnSpc>
              <a:buFont typeface="Monotype Sorts" pitchFamily="2" charset="2"/>
              <a:buNone/>
            </a:pPr>
            <a:r>
              <a:rPr lang="en-US" altLang="zh-TW" sz="2000" b="1" dirty="0">
                <a:latin typeface="Courier New" pitchFamily="49" charset="0"/>
                <a:ea typeface="新細明體" pitchFamily="18" charset="-120"/>
              </a:rPr>
              <a:t>while(</a:t>
            </a:r>
            <a:r>
              <a:rPr lang="en-US" altLang="zh-TW" sz="2000" b="1" dirty="0" err="1">
                <a:latin typeface="Courier New" pitchFamily="49" charset="0"/>
                <a:ea typeface="新細明體" pitchFamily="18" charset="-120"/>
              </a:rPr>
              <a:t>prev</a:t>
            </a:r>
            <a:r>
              <a:rPr lang="en-US" altLang="zh-TW" sz="2000" b="1" dirty="0">
                <a:latin typeface="Courier New" pitchFamily="49" charset="0"/>
                <a:ea typeface="新細明體" pitchFamily="18" charset="-120"/>
              </a:rPr>
              <a:t>-info != </a:t>
            </a:r>
            <a:r>
              <a:rPr lang="en-US" altLang="zh-TW" sz="2000" b="1" dirty="0" err="1">
                <a:latin typeface="Courier New" pitchFamily="49" charset="0"/>
                <a:ea typeface="新細明體" pitchFamily="18" charset="-120"/>
              </a:rPr>
              <a:t>requiredVal</a:t>
            </a:r>
            <a:r>
              <a:rPr lang="en-US" altLang="zh-TW" sz="2000" b="1" dirty="0">
                <a:latin typeface="Courier New" pitchFamily="49" charset="0"/>
                <a:ea typeface="新細明體" pitchFamily="18" charset="-120"/>
              </a:rPr>
              <a:t>)        </a:t>
            </a:r>
          </a:p>
          <a:p>
            <a:pPr>
              <a:lnSpc>
                <a:spcPct val="80000"/>
              </a:lnSpc>
              <a:buFont typeface="Monotype Sorts" pitchFamily="2" charset="2"/>
              <a:buNone/>
            </a:pPr>
            <a:r>
              <a:rPr lang="en-US" altLang="zh-TW" sz="2000" b="1" dirty="0">
                <a:latin typeface="Courier New" pitchFamily="49" charset="0"/>
                <a:ea typeface="新細明體" pitchFamily="18" charset="-120"/>
              </a:rPr>
              <a:t>      pre=cur</a:t>
            </a:r>
          </a:p>
          <a:p>
            <a:pPr>
              <a:lnSpc>
                <a:spcPct val="80000"/>
              </a:lnSpc>
              <a:buFont typeface="Monotype Sorts" pitchFamily="2" charset="2"/>
              <a:buNone/>
            </a:pPr>
            <a:r>
              <a:rPr lang="en-US" altLang="zh-TW" sz="2000" b="1" dirty="0">
                <a:latin typeface="Courier New" pitchFamily="49" charset="0"/>
                <a:ea typeface="新細明體" pitchFamily="18" charset="-120"/>
              </a:rPr>
              <a:t>	cur = cur -&gt; next;</a:t>
            </a:r>
          </a:p>
          <a:p>
            <a:pPr>
              <a:lnSpc>
                <a:spcPct val="80000"/>
              </a:lnSpc>
              <a:buFont typeface="Monotype Sorts" pitchFamily="2" charset="2"/>
              <a:buNone/>
            </a:pPr>
            <a:endParaRPr lang="en-US" sz="2000" b="1" dirty="0">
              <a:latin typeface="Courier New" pitchFamily="49" charset="0"/>
              <a:ea typeface="新細明體" pitchFamily="18" charset="-120"/>
            </a:endParaRPr>
          </a:p>
          <a:p>
            <a:pPr>
              <a:lnSpc>
                <a:spcPct val="80000"/>
              </a:lnSpc>
              <a:buFont typeface="Monotype Sorts" pitchFamily="2" charset="2"/>
              <a:buNone/>
            </a:pPr>
            <a:r>
              <a:rPr lang="en-US" sz="2000" b="1" dirty="0">
                <a:latin typeface="Courier New" pitchFamily="49" charset="0"/>
                <a:ea typeface="新細明體" pitchFamily="18" charset="-120"/>
              </a:rPr>
              <a:t>temp -&gt; next = cur; </a:t>
            </a:r>
          </a:p>
          <a:p>
            <a:pPr algn="l" fontAlgn="base"/>
            <a:r>
              <a:rPr lang="en-US" sz="2000" b="1" dirty="0" err="1">
                <a:latin typeface="Courier New" pitchFamily="49" charset="0"/>
                <a:ea typeface="新細明體" pitchFamily="18" charset="-120"/>
              </a:rPr>
              <a:t>prev</a:t>
            </a:r>
            <a:r>
              <a:rPr lang="en-US" sz="2000" b="1" dirty="0">
                <a:latin typeface="Courier New" pitchFamily="49" charset="0"/>
                <a:ea typeface="新細明體" pitchFamily="18" charset="-120"/>
              </a:rPr>
              <a:t> -&gt; next = temp;</a:t>
            </a:r>
          </a:p>
        </p:txBody>
      </p:sp>
      <p:sp>
        <p:nvSpPr>
          <p:cNvPr id="36" name="TextBox 35">
            <a:extLst>
              <a:ext uri="{FF2B5EF4-FFF2-40B4-BE49-F238E27FC236}">
                <a16:creationId xmlns:a16="http://schemas.microsoft.com/office/drawing/2014/main" id="{1C06B818-AAC4-EABF-C57A-C74D50556D18}"/>
              </a:ext>
            </a:extLst>
          </p:cNvPr>
          <p:cNvSpPr txBox="1"/>
          <p:nvPr/>
        </p:nvSpPr>
        <p:spPr>
          <a:xfrm>
            <a:off x="304800" y="212719"/>
            <a:ext cx="8382000" cy="400110"/>
          </a:xfrm>
          <a:prstGeom prst="rect">
            <a:avLst/>
          </a:prstGeom>
          <a:noFill/>
        </p:spPr>
        <p:txBody>
          <a:bodyPr wrap="square" rtlCol="0">
            <a:spAutoFit/>
          </a:bodyPr>
          <a:lstStyle/>
          <a:p>
            <a:r>
              <a:rPr lang="en-IN" sz="2000" b="1" i="1" dirty="0">
                <a:solidFill>
                  <a:srgbClr val="FF0000"/>
                </a:solidFill>
              </a:rPr>
              <a:t>Alternatively, we can also use two pointers ( </a:t>
            </a:r>
            <a:r>
              <a:rPr lang="en-IN" sz="2000" b="1" i="1" dirty="0" err="1">
                <a:solidFill>
                  <a:srgbClr val="FF0000"/>
                </a:solidFill>
              </a:rPr>
              <a:t>prev</a:t>
            </a:r>
            <a:r>
              <a:rPr lang="en-IN" sz="2000" b="1" i="1" dirty="0">
                <a:solidFill>
                  <a:srgbClr val="FF0000"/>
                </a:solidFill>
              </a:rPr>
              <a:t> &amp; cur ) as follows </a:t>
            </a:r>
          </a:p>
        </p:txBody>
      </p:sp>
    </p:spTree>
    <p:extLst>
      <p:ext uri="{BB962C8B-B14F-4D97-AF65-F5344CB8AC3E}">
        <p14:creationId xmlns:p14="http://schemas.microsoft.com/office/powerpoint/2010/main" val="909980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1026"/>
          <p:cNvSpPr>
            <a:spLocks noGrp="1" noChangeArrowheads="1"/>
          </p:cNvSpPr>
          <p:nvPr>
            <p:ph type="body" idx="1"/>
          </p:nvPr>
        </p:nvSpPr>
        <p:spPr>
          <a:xfrm>
            <a:off x="154858" y="1600200"/>
            <a:ext cx="6248400" cy="4572000"/>
          </a:xfrm>
          <a:noFill/>
          <a:ln/>
        </p:spPr>
        <p:txBody>
          <a:bodyPr>
            <a:noAutofit/>
          </a:bodyPr>
          <a:lstStyle/>
          <a:p>
            <a:pPr>
              <a:lnSpc>
                <a:spcPct val="80000"/>
              </a:lnSpc>
              <a:buFont typeface="Monotype Sorts" pitchFamily="2" charset="2"/>
              <a:buNone/>
            </a:pPr>
            <a:r>
              <a:rPr lang="en-US" altLang="zh-TW" sz="1600" dirty="0">
                <a:latin typeface="Courier New" pitchFamily="49" charset="0"/>
                <a:ea typeface="新細明體" pitchFamily="18" charset="-120"/>
              </a:rPr>
              <a:t>void </a:t>
            </a:r>
            <a:r>
              <a:rPr lang="en-US" altLang="zh-TW" sz="1600" b="1" dirty="0" err="1">
                <a:latin typeface="Courier New" pitchFamily="49" charset="0"/>
                <a:ea typeface="新細明體" pitchFamily="18" charset="-120"/>
              </a:rPr>
              <a:t>insertNode</a:t>
            </a:r>
            <a:r>
              <a:rPr lang="en-US" altLang="zh-TW" sz="1600" dirty="0">
                <a:latin typeface="Courier New" pitchFamily="49" charset="0"/>
                <a:ea typeface="新細明體" pitchFamily="18" charset="-120"/>
              </a:rPr>
              <a:t>( </a:t>
            </a:r>
            <a:r>
              <a:rPr lang="en-US" altLang="zh-TW" sz="1600" dirty="0" err="1">
                <a:latin typeface="Courier New" pitchFamily="49" charset="0"/>
                <a:ea typeface="新細明體" pitchFamily="18" charset="-120"/>
              </a:rPr>
              <a:t>int</a:t>
            </a:r>
            <a:r>
              <a:rPr lang="en-US" altLang="zh-TW" sz="1600" dirty="0">
                <a:latin typeface="Courier New" pitchFamily="49" charset="0"/>
                <a:ea typeface="新細明體" pitchFamily="18" charset="-120"/>
              </a:rPr>
              <a:t> </a:t>
            </a:r>
            <a:r>
              <a:rPr lang="en-US" altLang="zh-TW" sz="1600" dirty="0" err="1">
                <a:latin typeface="Courier New" pitchFamily="49" charset="0"/>
                <a:ea typeface="新細明體" pitchFamily="18" charset="-120"/>
              </a:rPr>
              <a:t>item,int</a:t>
            </a:r>
            <a:r>
              <a:rPr lang="en-US" altLang="zh-TW" sz="1600" dirty="0">
                <a:latin typeface="Courier New" pitchFamily="49" charset="0"/>
                <a:ea typeface="新細明體" pitchFamily="18" charset="-120"/>
              </a:rPr>
              <a:t> </a:t>
            </a:r>
            <a:r>
              <a:rPr lang="en-US" altLang="zh-TW" sz="1600" dirty="0" err="1">
                <a:latin typeface="Courier New" pitchFamily="49" charset="0"/>
                <a:ea typeface="新細明體" pitchFamily="18" charset="-120"/>
              </a:rPr>
              <a:t>pos</a:t>
            </a:r>
            <a:r>
              <a:rPr lang="en-US" altLang="zh-TW" sz="1600" dirty="0">
                <a:latin typeface="Courier New" pitchFamily="49" charset="0"/>
                <a:ea typeface="新細明體" pitchFamily="18" charset="-120"/>
              </a:rPr>
              <a:t>){</a:t>
            </a:r>
          </a:p>
          <a:p>
            <a:pPr>
              <a:lnSpc>
                <a:spcPct val="80000"/>
              </a:lnSpc>
              <a:buFont typeface="Monotype Sorts" pitchFamily="2" charset="2"/>
              <a:buNone/>
            </a:pPr>
            <a:r>
              <a:rPr lang="en-US" altLang="zh-TW" sz="1600" dirty="0">
                <a:latin typeface="Courier New" pitchFamily="49" charset="0"/>
                <a:ea typeface="新細明體" pitchFamily="18" charset="-120"/>
              </a:rPr>
              <a:t>	Node *New = new Node();</a:t>
            </a:r>
          </a:p>
          <a:p>
            <a:pPr>
              <a:lnSpc>
                <a:spcPct val="80000"/>
              </a:lnSpc>
              <a:buFont typeface="Monotype Sorts" pitchFamily="2" charset="2"/>
              <a:buNone/>
            </a:pPr>
            <a:r>
              <a:rPr lang="en-US" altLang="zh-TW" sz="1600" dirty="0">
                <a:latin typeface="Courier New" pitchFamily="49" charset="0"/>
                <a:ea typeface="新細明體" pitchFamily="18" charset="-120"/>
              </a:rPr>
              <a:t>   Node *</a:t>
            </a:r>
            <a:r>
              <a:rPr lang="en-US" altLang="zh-TW" sz="1600" dirty="0" err="1">
                <a:latin typeface="Courier New" pitchFamily="49" charset="0"/>
                <a:ea typeface="新細明體" pitchFamily="18" charset="-120"/>
              </a:rPr>
              <a:t>Prev</a:t>
            </a:r>
            <a:r>
              <a:rPr lang="en-US" altLang="zh-TW" sz="1600" dirty="0">
                <a:latin typeface="Courier New" pitchFamily="49" charset="0"/>
                <a:ea typeface="新細明體" pitchFamily="18" charset="-120"/>
              </a:rPr>
              <a:t>;</a:t>
            </a:r>
          </a:p>
          <a:p>
            <a:pPr>
              <a:lnSpc>
                <a:spcPct val="80000"/>
              </a:lnSpc>
              <a:buFont typeface="Monotype Sorts" pitchFamily="2" charset="2"/>
              <a:buNone/>
            </a:pPr>
            <a:r>
              <a:rPr lang="en-US" altLang="zh-TW" sz="1600" dirty="0">
                <a:latin typeface="Courier New" pitchFamily="49" charset="0"/>
                <a:ea typeface="新細明體" pitchFamily="18" charset="-120"/>
              </a:rPr>
              <a:t>	Node *Cur;</a:t>
            </a:r>
          </a:p>
          <a:p>
            <a:pPr>
              <a:lnSpc>
                <a:spcPct val="80000"/>
              </a:lnSpc>
              <a:buFont typeface="Monotype Sorts" pitchFamily="2" charset="2"/>
              <a:buNone/>
            </a:pPr>
            <a:r>
              <a:rPr lang="en-US" altLang="zh-TW" sz="1600" dirty="0">
                <a:latin typeface="Courier New" pitchFamily="49" charset="0"/>
                <a:ea typeface="新細明體" pitchFamily="18" charset="-120"/>
              </a:rPr>
              <a:t>	New-&gt;data = item;                 </a:t>
            </a:r>
          </a:p>
          <a:p>
            <a:pPr>
              <a:lnSpc>
                <a:spcPct val="80000"/>
              </a:lnSpc>
              <a:buFont typeface="Monotype Sorts" pitchFamily="2" charset="2"/>
              <a:buNone/>
            </a:pPr>
            <a:r>
              <a:rPr lang="en-US" altLang="zh-TW" sz="1600" dirty="0">
                <a:latin typeface="Courier New" pitchFamily="49" charset="0"/>
                <a:ea typeface="新細明體" pitchFamily="18" charset="-120"/>
              </a:rPr>
              <a:t>	if(last == NULL)</a:t>
            </a:r>
          </a:p>
          <a:p>
            <a:pPr>
              <a:lnSpc>
                <a:spcPct val="80000"/>
              </a:lnSpc>
              <a:buFont typeface="Monotype Sorts" pitchFamily="2" charset="2"/>
              <a:buNone/>
            </a:pPr>
            <a:r>
              <a:rPr lang="en-US" altLang="zh-TW" sz="1600" dirty="0">
                <a:latin typeface="Courier New" pitchFamily="49" charset="0"/>
                <a:ea typeface="新細明體" pitchFamily="18" charset="-120"/>
              </a:rPr>
              <a:t>       {	</a:t>
            </a:r>
          </a:p>
          <a:p>
            <a:pPr>
              <a:lnSpc>
                <a:spcPct val="80000"/>
              </a:lnSpc>
              <a:buFont typeface="Monotype Sorts" pitchFamily="2" charset="2"/>
              <a:buNone/>
            </a:pPr>
            <a:r>
              <a:rPr lang="en-US" altLang="zh-TW" sz="1600" dirty="0">
                <a:latin typeface="Courier New" pitchFamily="49" charset="0"/>
                <a:ea typeface="新細明體" pitchFamily="18" charset="-120"/>
              </a:rPr>
              <a:t>		last = New;</a:t>
            </a:r>
          </a:p>
          <a:p>
            <a:pPr>
              <a:lnSpc>
                <a:spcPct val="80000"/>
              </a:lnSpc>
              <a:buFont typeface="Monotype Sorts" pitchFamily="2" charset="2"/>
              <a:buNone/>
            </a:pPr>
            <a:r>
              <a:rPr lang="en-US" altLang="zh-TW" sz="1600" dirty="0">
                <a:latin typeface="Courier New" pitchFamily="49" charset="0"/>
                <a:ea typeface="新細明體" pitchFamily="18" charset="-120"/>
              </a:rPr>
              <a:t>		last-&gt;next = last;</a:t>
            </a:r>
          </a:p>
          <a:p>
            <a:pPr>
              <a:lnSpc>
                <a:spcPct val="80000"/>
              </a:lnSpc>
              <a:buFont typeface="Monotype Sorts" pitchFamily="2" charset="2"/>
              <a:buNone/>
            </a:pPr>
            <a:r>
              <a:rPr lang="en-US" altLang="zh-TW" sz="1600" dirty="0">
                <a:latin typeface="Courier New" pitchFamily="49" charset="0"/>
                <a:ea typeface="新細明體" pitchFamily="18" charset="-120"/>
              </a:rPr>
              <a:t>   	}</a:t>
            </a:r>
          </a:p>
          <a:p>
            <a:pPr>
              <a:lnSpc>
                <a:spcPct val="80000"/>
              </a:lnSpc>
              <a:buFont typeface="Monotype Sorts" pitchFamily="2" charset="2"/>
              <a:buNone/>
            </a:pPr>
            <a:r>
              <a:rPr lang="en-US" altLang="zh-TW" sz="1600" dirty="0">
                <a:latin typeface="Courier New" pitchFamily="49" charset="0"/>
                <a:ea typeface="新細明體" pitchFamily="18" charset="-120"/>
              </a:rPr>
              <a:t>	</a:t>
            </a:r>
            <a:r>
              <a:rPr lang="en-US" altLang="zh-TW" sz="1600" dirty="0" err="1">
                <a:latin typeface="Courier New" pitchFamily="49" charset="0"/>
                <a:ea typeface="新細明體" pitchFamily="18" charset="-120"/>
              </a:rPr>
              <a:t>Prev</a:t>
            </a:r>
            <a:r>
              <a:rPr lang="en-US" altLang="zh-TW" sz="1600" dirty="0">
                <a:latin typeface="Courier New" pitchFamily="49" charset="0"/>
                <a:ea typeface="新細明體" pitchFamily="18" charset="-120"/>
              </a:rPr>
              <a:t> = last;</a:t>
            </a:r>
          </a:p>
          <a:p>
            <a:pPr>
              <a:lnSpc>
                <a:spcPct val="80000"/>
              </a:lnSpc>
              <a:buFont typeface="Monotype Sorts" pitchFamily="2" charset="2"/>
              <a:buNone/>
            </a:pPr>
            <a:r>
              <a:rPr lang="en-US" altLang="zh-TW" sz="1600" dirty="0">
                <a:latin typeface="Courier New" pitchFamily="49" charset="0"/>
                <a:ea typeface="新細明體" pitchFamily="18" charset="-120"/>
              </a:rPr>
              <a:t>	Cur = last-&gt;next;</a:t>
            </a:r>
          </a:p>
          <a:p>
            <a:pPr>
              <a:lnSpc>
                <a:spcPct val="80000"/>
              </a:lnSpc>
              <a:buFont typeface="Monotype Sorts" pitchFamily="2" charset="2"/>
              <a:buNone/>
            </a:pPr>
            <a:r>
              <a:rPr lang="en-US" altLang="zh-TW" sz="1600" dirty="0">
                <a:latin typeface="Courier New" pitchFamily="49" charset="0"/>
                <a:ea typeface="新細明體" pitchFamily="18" charset="-120"/>
              </a:rPr>
              <a:t>	for (</a:t>
            </a:r>
            <a:r>
              <a:rPr lang="en-US" altLang="zh-TW" sz="1600" dirty="0" err="1">
                <a:latin typeface="Courier New" pitchFamily="49" charset="0"/>
                <a:ea typeface="新細明體" pitchFamily="18" charset="-120"/>
              </a:rPr>
              <a:t>int</a:t>
            </a:r>
            <a:r>
              <a:rPr lang="en-US" altLang="zh-TW" sz="1600" dirty="0">
                <a:latin typeface="Courier New" pitchFamily="49" charset="0"/>
                <a:ea typeface="新細明體" pitchFamily="18" charset="-120"/>
              </a:rPr>
              <a:t> i=1;i&lt;</a:t>
            </a:r>
            <a:r>
              <a:rPr lang="en-US" altLang="zh-TW" sz="1600" dirty="0" err="1">
                <a:latin typeface="Courier New" pitchFamily="49" charset="0"/>
                <a:ea typeface="新細明體" pitchFamily="18" charset="-120"/>
              </a:rPr>
              <a:t>pos;i</a:t>
            </a:r>
            <a:r>
              <a:rPr lang="en-US" altLang="zh-TW" sz="1600" dirty="0">
                <a:latin typeface="Courier New" pitchFamily="49" charset="0"/>
                <a:ea typeface="新細明體" pitchFamily="18" charset="-120"/>
              </a:rPr>
              <a:t>++)</a:t>
            </a:r>
          </a:p>
          <a:p>
            <a:pPr>
              <a:lnSpc>
                <a:spcPct val="80000"/>
              </a:lnSpc>
              <a:buFont typeface="Monotype Sorts" pitchFamily="2" charset="2"/>
              <a:buNone/>
            </a:pPr>
            <a:r>
              <a:rPr lang="en-US" altLang="zh-TW" sz="1600" dirty="0">
                <a:latin typeface="Courier New" pitchFamily="49" charset="0"/>
                <a:ea typeface="新細明體" pitchFamily="18" charset="-120"/>
              </a:rPr>
              <a:t>     {    </a:t>
            </a:r>
            <a:r>
              <a:rPr lang="en-US" altLang="zh-TW" sz="1600" dirty="0" err="1">
                <a:latin typeface="Courier New" pitchFamily="49" charset="0"/>
                <a:ea typeface="新細明體" pitchFamily="18" charset="-120"/>
              </a:rPr>
              <a:t>Prev</a:t>
            </a:r>
            <a:r>
              <a:rPr lang="en-US" altLang="zh-TW" sz="1600" dirty="0">
                <a:latin typeface="Courier New" pitchFamily="49" charset="0"/>
                <a:ea typeface="新細明體" pitchFamily="18" charset="-120"/>
              </a:rPr>
              <a:t> = Cur;</a:t>
            </a:r>
          </a:p>
          <a:p>
            <a:pPr>
              <a:lnSpc>
                <a:spcPct val="80000"/>
              </a:lnSpc>
              <a:buFont typeface="Monotype Sorts" pitchFamily="2" charset="2"/>
              <a:buNone/>
            </a:pPr>
            <a:r>
              <a:rPr lang="en-US" altLang="zh-TW" sz="1600" dirty="0">
                <a:latin typeface="Courier New" pitchFamily="49" charset="0"/>
                <a:ea typeface="新細明體" pitchFamily="18" charset="-120"/>
              </a:rPr>
              <a:t>		  Cur = Cur-&gt;next;</a:t>
            </a:r>
          </a:p>
          <a:p>
            <a:pPr>
              <a:lnSpc>
                <a:spcPct val="80000"/>
              </a:lnSpc>
              <a:buFont typeface="Monotype Sorts" pitchFamily="2" charset="2"/>
              <a:buNone/>
            </a:pPr>
            <a:r>
              <a:rPr lang="en-US" altLang="zh-TW" sz="1600" dirty="0">
                <a:latin typeface="Courier New" pitchFamily="49" charset="0"/>
                <a:ea typeface="新細明體" pitchFamily="18" charset="-120"/>
              </a:rPr>
              <a:t>	   } 	</a:t>
            </a:r>
          </a:p>
          <a:p>
            <a:pPr>
              <a:lnSpc>
                <a:spcPct val="80000"/>
              </a:lnSpc>
              <a:buFont typeface="Monotype Sorts" pitchFamily="2" charset="2"/>
              <a:buNone/>
            </a:pPr>
            <a:r>
              <a:rPr lang="en-US" altLang="zh-TW" sz="1600" dirty="0">
                <a:latin typeface="Courier New" pitchFamily="49" charset="0"/>
                <a:ea typeface="新細明體" pitchFamily="18" charset="-120"/>
              </a:rPr>
              <a:t>    New-&gt;next = Cur;	</a:t>
            </a:r>
          </a:p>
          <a:p>
            <a:pPr>
              <a:lnSpc>
                <a:spcPct val="80000"/>
              </a:lnSpc>
              <a:buFont typeface="Monotype Sorts" pitchFamily="2" charset="2"/>
              <a:buNone/>
            </a:pPr>
            <a:r>
              <a:rPr lang="en-US" altLang="zh-TW" sz="1600" dirty="0">
                <a:latin typeface="Courier New" pitchFamily="49" charset="0"/>
                <a:ea typeface="新細明體" pitchFamily="18" charset="-120"/>
              </a:rPr>
              <a:t>	 </a:t>
            </a:r>
            <a:r>
              <a:rPr lang="en-US" altLang="zh-TW" sz="1600" dirty="0" err="1">
                <a:latin typeface="Courier New" pitchFamily="49" charset="0"/>
                <a:ea typeface="新細明體" pitchFamily="18" charset="-120"/>
              </a:rPr>
              <a:t>Prev</a:t>
            </a:r>
            <a:r>
              <a:rPr lang="en-US" altLang="zh-TW" sz="1600" dirty="0">
                <a:latin typeface="Courier New" pitchFamily="49" charset="0"/>
                <a:ea typeface="新細明體" pitchFamily="18" charset="-120"/>
              </a:rPr>
              <a:t>-&gt;next = New;</a:t>
            </a:r>
          </a:p>
          <a:p>
            <a:pPr>
              <a:lnSpc>
                <a:spcPct val="80000"/>
              </a:lnSpc>
              <a:buFont typeface="Monotype Sorts" pitchFamily="2" charset="2"/>
              <a:buNone/>
            </a:pPr>
            <a:r>
              <a:rPr lang="en-US" altLang="zh-TW" sz="1600" dirty="0">
                <a:latin typeface="Courier New" pitchFamily="49" charset="0"/>
                <a:ea typeface="新細明體" pitchFamily="18" charset="-120"/>
              </a:rPr>
              <a:t>	}</a:t>
            </a:r>
          </a:p>
        </p:txBody>
      </p:sp>
      <p:sp>
        <p:nvSpPr>
          <p:cNvPr id="3" name="Content Placeholder 2"/>
          <p:cNvSpPr txBox="1">
            <a:spLocks/>
          </p:cNvSpPr>
          <p:nvPr/>
        </p:nvSpPr>
        <p:spPr>
          <a:xfrm>
            <a:off x="5102942" y="1447800"/>
            <a:ext cx="3886200" cy="513556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b="1" dirty="0"/>
              <a:t>void</a:t>
            </a:r>
            <a:r>
              <a:rPr lang="en-US" sz="1800" dirty="0"/>
              <a:t> </a:t>
            </a:r>
            <a:r>
              <a:rPr lang="en-US" sz="1800" b="1" dirty="0" err="1"/>
              <a:t>insert_position</a:t>
            </a:r>
            <a:r>
              <a:rPr lang="en-US" sz="1800" dirty="0"/>
              <a:t>(</a:t>
            </a:r>
            <a:r>
              <a:rPr lang="en-US" sz="1800" b="1" dirty="0" err="1"/>
              <a:t>int</a:t>
            </a:r>
            <a:r>
              <a:rPr lang="en-US" sz="1800" dirty="0"/>
              <a:t> </a:t>
            </a:r>
            <a:r>
              <a:rPr lang="en-US" sz="1800" dirty="0" err="1"/>
              <a:t>pos</a:t>
            </a:r>
            <a:r>
              <a:rPr lang="en-US" sz="1800" dirty="0"/>
              <a:t>, </a:t>
            </a:r>
            <a:r>
              <a:rPr lang="en-US" sz="1800" b="1" dirty="0" err="1"/>
              <a:t>int</a:t>
            </a:r>
            <a:r>
              <a:rPr lang="en-US" sz="1800" dirty="0"/>
              <a:t> </a:t>
            </a:r>
            <a:r>
              <a:rPr lang="en-US" sz="1800" dirty="0" err="1"/>
              <a:t>val</a:t>
            </a:r>
            <a:r>
              <a:rPr lang="en-US" sz="1800" dirty="0"/>
              <a:t>) </a:t>
            </a:r>
          </a:p>
          <a:p>
            <a:pPr marL="0" indent="0">
              <a:buNone/>
            </a:pPr>
            <a:r>
              <a:rPr lang="en-US" sz="1800" dirty="0"/>
              <a:t>{</a:t>
            </a:r>
          </a:p>
          <a:p>
            <a:pPr marL="0" indent="0">
              <a:buNone/>
            </a:pPr>
            <a:r>
              <a:rPr lang="en-US" sz="1800" dirty="0"/>
              <a:t>      node *temp=</a:t>
            </a:r>
            <a:r>
              <a:rPr lang="en-US" sz="1800" b="1" dirty="0"/>
              <a:t>new</a:t>
            </a:r>
            <a:r>
              <a:rPr lang="en-US" sz="1800" dirty="0"/>
              <a:t> node;</a:t>
            </a:r>
          </a:p>
          <a:p>
            <a:pPr marL="0" indent="0">
              <a:buFont typeface="Arial" pitchFamily="34" charset="0"/>
              <a:buNone/>
            </a:pPr>
            <a:r>
              <a:rPr lang="en-US" sz="1800" dirty="0"/>
              <a:t>      node *pre; </a:t>
            </a:r>
          </a:p>
          <a:p>
            <a:pPr marL="0" indent="0">
              <a:buFont typeface="Arial" pitchFamily="34" charset="0"/>
              <a:buNone/>
            </a:pPr>
            <a:r>
              <a:rPr lang="en-US" sz="1800" dirty="0"/>
              <a:t>      node *cur; </a:t>
            </a:r>
          </a:p>
          <a:p>
            <a:pPr marL="0" indent="0">
              <a:buFont typeface="Arial" pitchFamily="34" charset="0"/>
              <a:buNone/>
            </a:pPr>
            <a:r>
              <a:rPr lang="en-US" sz="1800" dirty="0"/>
              <a:t>      temp-&gt;data=</a:t>
            </a:r>
            <a:r>
              <a:rPr lang="en-US" sz="1800" dirty="0" err="1"/>
              <a:t>val</a:t>
            </a:r>
            <a:r>
              <a:rPr lang="en-US" sz="1800" dirty="0"/>
              <a:t>; </a:t>
            </a:r>
          </a:p>
          <a:p>
            <a:pPr marL="0" indent="0">
              <a:buNone/>
            </a:pPr>
            <a:r>
              <a:rPr lang="en-US" sz="1800" dirty="0"/>
              <a:t>      If(head==NULL)</a:t>
            </a:r>
          </a:p>
          <a:p>
            <a:pPr marL="0" indent="0">
              <a:buNone/>
            </a:pPr>
            <a:r>
              <a:rPr lang="en-US" sz="1800" dirty="0"/>
              <a:t>           {  </a:t>
            </a:r>
          </a:p>
          <a:p>
            <a:pPr marL="0" indent="0">
              <a:buNone/>
            </a:pPr>
            <a:r>
              <a:rPr lang="en-US" sz="1800" dirty="0"/>
              <a:t>              head=temp;</a:t>
            </a:r>
          </a:p>
          <a:p>
            <a:pPr marL="0" indent="0">
              <a:buNone/>
            </a:pPr>
            <a:r>
              <a:rPr lang="en-US" sz="1800" dirty="0"/>
              <a:t>               temp-&gt;next=NULL</a:t>
            </a:r>
          </a:p>
          <a:p>
            <a:pPr marL="0" indent="0">
              <a:buNone/>
            </a:pPr>
            <a:r>
              <a:rPr lang="en-US" sz="1800" dirty="0"/>
              <a:t>             }</a:t>
            </a:r>
          </a:p>
          <a:p>
            <a:pPr marL="0" indent="0">
              <a:buFont typeface="Arial" pitchFamily="34" charset="0"/>
              <a:buNone/>
            </a:pPr>
            <a:r>
              <a:rPr lang="en-US" sz="1800" dirty="0"/>
              <a:t>      cur=head; </a:t>
            </a:r>
          </a:p>
          <a:p>
            <a:pPr marL="0" indent="0">
              <a:buFont typeface="Arial" pitchFamily="34" charset="0"/>
              <a:buNone/>
            </a:pPr>
            <a:r>
              <a:rPr lang="en-US" sz="1800" b="1" dirty="0"/>
              <a:t>      for</a:t>
            </a:r>
            <a:r>
              <a:rPr lang="en-US" sz="1800" dirty="0"/>
              <a:t>(</a:t>
            </a:r>
            <a:r>
              <a:rPr lang="en-US" sz="1800" b="1" dirty="0" err="1"/>
              <a:t>int</a:t>
            </a:r>
            <a:r>
              <a:rPr lang="en-US" sz="1800" dirty="0"/>
              <a:t> i=1;i&lt;</a:t>
            </a:r>
            <a:r>
              <a:rPr lang="en-US" sz="1800" dirty="0" err="1"/>
              <a:t>pos;i</a:t>
            </a:r>
            <a:r>
              <a:rPr lang="en-US" sz="1800" dirty="0"/>
              <a:t>++) </a:t>
            </a:r>
          </a:p>
          <a:p>
            <a:pPr marL="0" indent="0">
              <a:buFont typeface="Arial" pitchFamily="34" charset="0"/>
              <a:buNone/>
            </a:pPr>
            <a:r>
              <a:rPr lang="en-US" sz="1800" dirty="0"/>
              <a:t>           { pre=cur; cur=cur-&gt;next; } </a:t>
            </a:r>
          </a:p>
          <a:p>
            <a:pPr marL="0" indent="0">
              <a:buFont typeface="Arial" pitchFamily="34" charset="0"/>
              <a:buNone/>
            </a:pPr>
            <a:r>
              <a:rPr lang="en-US" sz="1800" dirty="0"/>
              <a:t>    temp-&gt;next=cur; </a:t>
            </a:r>
          </a:p>
          <a:p>
            <a:pPr marL="0" indent="0">
              <a:buNone/>
            </a:pPr>
            <a:r>
              <a:rPr lang="en-US" sz="1800" dirty="0"/>
              <a:t>    pre-&gt;next=temp</a:t>
            </a:r>
          </a:p>
          <a:p>
            <a:pPr marL="0" indent="0">
              <a:buFont typeface="Arial" pitchFamily="34" charset="0"/>
              <a:buNone/>
            </a:pPr>
            <a:r>
              <a:rPr lang="en-US" sz="1800" dirty="0"/>
              <a:t>}</a:t>
            </a:r>
          </a:p>
        </p:txBody>
      </p:sp>
      <p:sp>
        <p:nvSpPr>
          <p:cNvPr id="2" name="TextBox 1"/>
          <p:cNvSpPr txBox="1"/>
          <p:nvPr/>
        </p:nvSpPr>
        <p:spPr>
          <a:xfrm>
            <a:off x="533400" y="965086"/>
            <a:ext cx="7620000" cy="369332"/>
          </a:xfrm>
          <a:prstGeom prst="rect">
            <a:avLst/>
          </a:prstGeom>
          <a:noFill/>
        </p:spPr>
        <p:txBody>
          <a:bodyPr wrap="square" rtlCol="0">
            <a:spAutoFit/>
          </a:bodyPr>
          <a:lstStyle/>
          <a:p>
            <a:r>
              <a:rPr lang="en-IN" b="1" dirty="0">
                <a:solidFill>
                  <a:srgbClr val="FF0000"/>
                </a:solidFill>
              </a:rPr>
              <a:t>Circular list      					Singly linear list</a:t>
            </a:r>
          </a:p>
        </p:txBody>
      </p:sp>
      <p:sp>
        <p:nvSpPr>
          <p:cNvPr id="5" name="Title 1">
            <a:extLst>
              <a:ext uri="{FF2B5EF4-FFF2-40B4-BE49-F238E27FC236}">
                <a16:creationId xmlns:a16="http://schemas.microsoft.com/office/drawing/2014/main" id="{DB7DD476-EB7A-C7BE-9F1F-CD73FA1B7C43}"/>
              </a:ext>
            </a:extLst>
          </p:cNvPr>
          <p:cNvSpPr>
            <a:spLocks noGrp="1"/>
          </p:cNvSpPr>
          <p:nvPr>
            <p:ph type="title"/>
          </p:nvPr>
        </p:nvSpPr>
        <p:spPr>
          <a:xfrm>
            <a:off x="1524000" y="266700"/>
            <a:ext cx="6324600" cy="381000"/>
          </a:xfrm>
        </p:spPr>
        <p:txBody>
          <a:bodyPr>
            <a:noAutofit/>
          </a:bodyPr>
          <a:lstStyle/>
          <a:p>
            <a:r>
              <a:rPr lang="en-US" sz="2400" b="1" dirty="0">
                <a:solidFill>
                  <a:srgbClr val="FF0000"/>
                </a:solidFill>
                <a:latin typeface="Times New Roman" pitchFamily="18" charset="0"/>
                <a:cs typeface="Times New Roman" pitchFamily="18" charset="0"/>
              </a:rPr>
              <a:t>Algorithm Comparison</a:t>
            </a:r>
            <a:br>
              <a:rPr lang="en-US" sz="2400" b="1" dirty="0">
                <a:solidFill>
                  <a:srgbClr val="FF0000"/>
                </a:solidFill>
                <a:latin typeface="Times New Roman" pitchFamily="18" charset="0"/>
                <a:cs typeface="Times New Roman" pitchFamily="18" charset="0"/>
              </a:rPr>
            </a:br>
            <a:r>
              <a:rPr lang="en-US" sz="2400" b="1" dirty="0">
                <a:solidFill>
                  <a:srgbClr val="FF0000"/>
                </a:solidFill>
                <a:latin typeface="Times New Roman" pitchFamily="18" charset="0"/>
                <a:cs typeface="Times New Roman" pitchFamily="18" charset="0"/>
              </a:rPr>
              <a:t>Insert at some position</a:t>
            </a:r>
          </a:p>
        </p:txBody>
      </p:sp>
    </p:spTree>
    <p:extLst>
      <p:ext uri="{BB962C8B-B14F-4D97-AF65-F5344CB8AC3E}">
        <p14:creationId xmlns:p14="http://schemas.microsoft.com/office/powerpoint/2010/main" val="2693413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52400" y="152400"/>
            <a:ext cx="8610600" cy="685800"/>
          </a:xfrm>
        </p:spPr>
        <p:txBody>
          <a:bodyPr>
            <a:noAutofit/>
          </a:bodyPr>
          <a:lstStyle/>
          <a:p>
            <a:r>
              <a:rPr lang="en-US" sz="2400" b="1" dirty="0">
                <a:solidFill>
                  <a:srgbClr val="FF0000"/>
                </a:solidFill>
                <a:latin typeface="Times New Roman" pitchFamily="18" charset="0"/>
                <a:cs typeface="Times New Roman" pitchFamily="18" charset="0"/>
              </a:rPr>
              <a:t>Insertion at the End of Circular Linked List</a:t>
            </a:r>
            <a:r>
              <a:rPr lang="en-US" sz="2800" b="1" dirty="0"/>
              <a:t/>
            </a:r>
            <a:br>
              <a:rPr lang="en-US" sz="2800" b="1" dirty="0"/>
            </a:br>
            <a:endParaRPr lang="en-US" sz="2800" dirty="0"/>
          </a:p>
        </p:txBody>
      </p:sp>
      <p:sp>
        <p:nvSpPr>
          <p:cNvPr id="4" name="Rectangle 3"/>
          <p:cNvSpPr/>
          <p:nvPr/>
        </p:nvSpPr>
        <p:spPr>
          <a:xfrm>
            <a:off x="1371600" y="875071"/>
            <a:ext cx="6781800" cy="1569660"/>
          </a:xfrm>
          <a:prstGeom prst="rect">
            <a:avLst/>
          </a:prstGeom>
        </p:spPr>
        <p:txBody>
          <a:bodyPr wrap="square">
            <a:spAutoFit/>
          </a:bodyPr>
          <a:lstStyle/>
          <a:p>
            <a:pPr marL="0" indent="0" fontAlgn="t">
              <a:buNone/>
            </a:pPr>
            <a:r>
              <a:rPr lang="en-US" sz="3200" dirty="0"/>
              <a:t>  </a:t>
            </a:r>
            <a:r>
              <a:rPr lang="en-US" sz="3200" b="1" dirty="0">
                <a:latin typeface="Courier New" pitchFamily="49" charset="0"/>
                <a:ea typeface="新細明體" pitchFamily="18" charset="-120"/>
              </a:rPr>
              <a:t>temp-&gt;next = last-&gt;next;</a:t>
            </a:r>
          </a:p>
          <a:p>
            <a:pPr marL="0" indent="0" fontAlgn="t">
              <a:buNone/>
            </a:pPr>
            <a:r>
              <a:rPr lang="en-US" sz="3200" b="1" dirty="0">
                <a:latin typeface="Courier New" pitchFamily="49" charset="0"/>
                <a:ea typeface="新細明體" pitchFamily="18" charset="-120"/>
              </a:rPr>
              <a:t> last-&gt;next = temp;</a:t>
            </a:r>
          </a:p>
          <a:p>
            <a:pPr marL="0" indent="0" fontAlgn="t">
              <a:buNone/>
            </a:pPr>
            <a:r>
              <a:rPr lang="en-US" altLang="zh-TW" sz="3200" b="1" dirty="0">
                <a:latin typeface="Courier New" pitchFamily="49" charset="0"/>
                <a:ea typeface="新細明體" pitchFamily="18" charset="-120"/>
              </a:rPr>
              <a:t> last = temp ;</a:t>
            </a:r>
            <a:endParaRPr lang="zh-TW" altLang="en-US" sz="3200" b="1" dirty="0">
              <a:latin typeface="Courier New" pitchFamily="49" charset="0"/>
              <a:ea typeface="新細明體" pitchFamily="18" charset="-120"/>
            </a:endParaRPr>
          </a:p>
        </p:txBody>
      </p:sp>
      <p:pic>
        <p:nvPicPr>
          <p:cNvPr id="2050" name="Picture 2" descr="Lightbox">
            <a:extLst>
              <a:ext uri="{FF2B5EF4-FFF2-40B4-BE49-F238E27FC236}">
                <a16:creationId xmlns:a16="http://schemas.microsoft.com/office/drawing/2014/main" id="{3B07805E-5F69-C6FE-EE54-65DACCA5B9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353" y="2743200"/>
            <a:ext cx="8060047"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987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8988" y="228600"/>
            <a:ext cx="6201697" cy="3048000"/>
          </a:xfrm>
        </p:spPr>
        <p:txBody>
          <a:bodyPr/>
          <a:lstStyle/>
          <a:p>
            <a:pPr marL="0" indent="0" algn="ctr">
              <a:buNone/>
            </a:pPr>
            <a:r>
              <a:rPr lang="en-US" altLang="zh-TW" b="1" dirty="0">
                <a:solidFill>
                  <a:srgbClr val="FF0000"/>
                </a:solidFill>
                <a:ea typeface="新細明體" pitchFamily="18" charset="-120"/>
              </a:rPr>
              <a:t>Deletion</a:t>
            </a:r>
          </a:p>
          <a:p>
            <a:pPr marL="0" indent="0" algn="ctr">
              <a:buNone/>
            </a:pPr>
            <a:r>
              <a:rPr lang="en-US" altLang="zh-TW" dirty="0">
                <a:solidFill>
                  <a:srgbClr val="FF0000"/>
                </a:solidFill>
                <a:ea typeface="新細明體" pitchFamily="18" charset="-120"/>
              </a:rPr>
              <a:t>Circular Linked List</a:t>
            </a:r>
          </a:p>
          <a:p>
            <a:endParaRPr lang="en-IN" dirty="0">
              <a:solidFill>
                <a:srgbClr val="FF0000"/>
              </a:solidFill>
            </a:endParaRPr>
          </a:p>
        </p:txBody>
      </p:sp>
      <p:pic>
        <p:nvPicPr>
          <p:cNvPr id="1026" name="Picture 2" descr="DS Circular Linked List Delete Random - javatpoint">
            <a:extLst>
              <a:ext uri="{FF2B5EF4-FFF2-40B4-BE49-F238E27FC236}">
                <a16:creationId xmlns:a16="http://schemas.microsoft.com/office/drawing/2014/main" id="{49DCF2D3-6EB3-AB34-B845-2132203E7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988" y="1600200"/>
            <a:ext cx="6936644" cy="4822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308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idx="1"/>
          </p:nvPr>
        </p:nvSpPr>
        <p:spPr>
          <a:xfrm>
            <a:off x="457200" y="633881"/>
            <a:ext cx="8229600" cy="4525963"/>
          </a:xfrm>
        </p:spPr>
        <p:txBody>
          <a:bodyPr/>
          <a:lstStyle/>
          <a:p>
            <a:pPr marL="0" indent="0" algn="ctr">
              <a:buNone/>
            </a:pPr>
            <a:r>
              <a:rPr lang="en-US" altLang="zh-TW" dirty="0"/>
              <a:t>Delete a node </a:t>
            </a:r>
          </a:p>
          <a:p>
            <a:pPr marL="0" indent="0" algn="ctr">
              <a:buNone/>
            </a:pPr>
            <a:r>
              <a:rPr lang="en-US" altLang="zh-TW" dirty="0"/>
              <a:t>in a </a:t>
            </a:r>
            <a:r>
              <a:rPr lang="en-US" altLang="zh-TW" b="1" dirty="0"/>
              <a:t>single-node circular linked list</a:t>
            </a:r>
          </a:p>
        </p:txBody>
      </p:sp>
      <p:sp>
        <p:nvSpPr>
          <p:cNvPr id="446470" name="Rectangle 6"/>
          <p:cNvSpPr>
            <a:spLocks noChangeArrowheads="1"/>
          </p:cNvSpPr>
          <p:nvPr/>
        </p:nvSpPr>
        <p:spPr bwMode="auto">
          <a:xfrm>
            <a:off x="576416" y="2772193"/>
            <a:ext cx="6629400" cy="280076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342900" indent="-342900" algn="l">
              <a:spcBef>
                <a:spcPct val="50000"/>
              </a:spcBef>
              <a:buFont typeface="Monotype Sorts" pitchFamily="2" charset="2"/>
              <a:buNone/>
            </a:pPr>
            <a:r>
              <a:rPr lang="en-US" altLang="zh-TW" sz="3200" b="0" dirty="0">
                <a:latin typeface="Courier New" pitchFamily="49" charset="0"/>
                <a:ea typeface="新細明體" pitchFamily="18" charset="-120"/>
              </a:rPr>
              <a:t>if(last=last-&gt;next)</a:t>
            </a:r>
          </a:p>
          <a:p>
            <a:pPr marL="342900" indent="-342900" algn="l">
              <a:spcBef>
                <a:spcPct val="50000"/>
              </a:spcBef>
              <a:buFont typeface="Monotype Sorts" pitchFamily="2" charset="2"/>
              <a:buNone/>
            </a:pPr>
            <a:r>
              <a:rPr lang="en-US" altLang="zh-TW" sz="3200" b="0" dirty="0">
                <a:latin typeface="Courier New" pitchFamily="49" charset="0"/>
                <a:ea typeface="新細明體" pitchFamily="18" charset="-120"/>
              </a:rPr>
              <a:t>  { cur = </a:t>
            </a:r>
            <a:r>
              <a:rPr lang="en-US" altLang="zh-TW" sz="3200" dirty="0">
                <a:latin typeface="Courier New" pitchFamily="49" charset="0"/>
                <a:ea typeface="新細明體" pitchFamily="18" charset="-120"/>
              </a:rPr>
              <a:t>last</a:t>
            </a:r>
            <a:r>
              <a:rPr lang="en-US" altLang="zh-TW" sz="3200" b="0" dirty="0">
                <a:latin typeface="Courier New" pitchFamily="49" charset="0"/>
                <a:ea typeface="新細明體" pitchFamily="18" charset="-120"/>
              </a:rPr>
              <a:t>;</a:t>
            </a:r>
          </a:p>
          <a:p>
            <a:pPr marL="342900" indent="-342900" algn="l">
              <a:spcBef>
                <a:spcPct val="50000"/>
              </a:spcBef>
              <a:buFont typeface="Monotype Sorts" pitchFamily="2" charset="2"/>
              <a:buNone/>
            </a:pPr>
            <a:r>
              <a:rPr lang="en-US" altLang="zh-TW" sz="3200" dirty="0">
                <a:latin typeface="Courier New" pitchFamily="49" charset="0"/>
                <a:ea typeface="新細明體" pitchFamily="18" charset="-120"/>
              </a:rPr>
              <a:t>   last = NULL;</a:t>
            </a:r>
          </a:p>
          <a:p>
            <a:pPr marL="342900" indent="-342900" algn="l">
              <a:spcBef>
                <a:spcPct val="50000"/>
              </a:spcBef>
              <a:buFont typeface="Monotype Sorts" pitchFamily="2" charset="2"/>
              <a:buNone/>
            </a:pPr>
            <a:r>
              <a:rPr lang="en-US" altLang="zh-TW" sz="3200" b="0" dirty="0">
                <a:latin typeface="Courier New" pitchFamily="49" charset="0"/>
                <a:ea typeface="新細明體" pitchFamily="18" charset="-120"/>
              </a:rPr>
              <a:t>   delete Cur;}</a:t>
            </a:r>
          </a:p>
        </p:txBody>
      </p:sp>
      <p:grpSp>
        <p:nvGrpSpPr>
          <p:cNvPr id="2" name="Group 1">
            <a:extLst>
              <a:ext uri="{FF2B5EF4-FFF2-40B4-BE49-F238E27FC236}">
                <a16:creationId xmlns:a16="http://schemas.microsoft.com/office/drawing/2014/main" id="{8982328E-5956-5645-ED86-F38DE7EF971D}"/>
              </a:ext>
            </a:extLst>
          </p:cNvPr>
          <p:cNvGrpSpPr/>
          <p:nvPr/>
        </p:nvGrpSpPr>
        <p:grpSpPr>
          <a:xfrm>
            <a:off x="6705600" y="4675605"/>
            <a:ext cx="2209800" cy="1357313"/>
            <a:chOff x="1371600" y="4800600"/>
            <a:chExt cx="2209800" cy="1357313"/>
          </a:xfrm>
        </p:grpSpPr>
        <p:sp>
          <p:nvSpPr>
            <p:cNvPr id="446467" name="Text Box 3"/>
            <p:cNvSpPr txBox="1">
              <a:spLocks noChangeArrowheads="1"/>
            </p:cNvSpPr>
            <p:nvPr/>
          </p:nvSpPr>
          <p:spPr bwMode="auto">
            <a:xfrm>
              <a:off x="1371600" y="5791200"/>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dirty="0">
                  <a:latin typeface="Arial" charset="0"/>
                  <a:ea typeface="新細明體" pitchFamily="18" charset="-120"/>
                </a:rPr>
                <a:t>Last </a:t>
              </a:r>
            </a:p>
          </p:txBody>
        </p:sp>
        <p:sp>
          <p:nvSpPr>
            <p:cNvPr id="446468" name="Line 4"/>
            <p:cNvSpPr>
              <a:spLocks noChangeShapeType="1"/>
            </p:cNvSpPr>
            <p:nvPr/>
          </p:nvSpPr>
          <p:spPr bwMode="auto">
            <a:xfrm flipV="1">
              <a:off x="1752600" y="5257800"/>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cxnSp>
          <p:nvCxnSpPr>
            <p:cNvPr id="446469" name="AutoShape 5"/>
            <p:cNvCxnSpPr>
              <a:cxnSpLocks noChangeShapeType="1"/>
            </p:cNvCxnSpPr>
            <p:nvPr/>
          </p:nvCxnSpPr>
          <p:spPr bwMode="auto">
            <a:xfrm flipH="1" flipV="1">
              <a:off x="1524000" y="4878388"/>
              <a:ext cx="941388" cy="87312"/>
            </a:xfrm>
            <a:prstGeom prst="bentConnector5">
              <a:avLst>
                <a:gd name="adj1" fmla="val -24282"/>
                <a:gd name="adj2" fmla="val 590907"/>
                <a:gd name="adj3" fmla="val 123440"/>
              </a:avLst>
            </a:prstGeom>
            <a:noFill/>
            <a:ln w="3175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446476" name="Group 12"/>
            <p:cNvGrpSpPr>
              <a:grpSpLocks/>
            </p:cNvGrpSpPr>
            <p:nvPr/>
          </p:nvGrpSpPr>
          <p:grpSpPr bwMode="auto">
            <a:xfrm>
              <a:off x="1524000" y="4800600"/>
              <a:ext cx="990600" cy="381000"/>
              <a:chOff x="1060" y="2584"/>
              <a:chExt cx="445" cy="304"/>
            </a:xfrm>
          </p:grpSpPr>
          <p:sp>
            <p:nvSpPr>
              <p:cNvPr id="446477" name="Rectangle 13"/>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新細明體" pitchFamily="18" charset="-120"/>
                  </a:rPr>
                  <a:t>10</a:t>
                </a:r>
              </a:p>
            </p:txBody>
          </p:sp>
          <p:sp>
            <p:nvSpPr>
              <p:cNvPr id="446478" name="Rectangle 14"/>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46479" name="Rectangle 15"/>
          <p:cNvSpPr>
            <a:spLocks noChangeArrowheads="1"/>
          </p:cNvSpPr>
          <p:nvPr/>
        </p:nvSpPr>
        <p:spPr bwMode="auto">
          <a:xfrm>
            <a:off x="0" y="1874838"/>
            <a:ext cx="9144000" cy="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US"/>
          </a:p>
        </p:txBody>
      </p:sp>
    </p:spTree>
    <p:extLst>
      <p:ext uri="{BB962C8B-B14F-4D97-AF65-F5344CB8AC3E}">
        <p14:creationId xmlns:p14="http://schemas.microsoft.com/office/powerpoint/2010/main" val="1539821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5" name="Rectangle 3"/>
          <p:cNvSpPr>
            <a:spLocks noGrp="1" noChangeArrowheads="1"/>
          </p:cNvSpPr>
          <p:nvPr>
            <p:ph type="body" idx="1"/>
          </p:nvPr>
        </p:nvSpPr>
        <p:spPr>
          <a:xfrm>
            <a:off x="457200" y="114300"/>
            <a:ext cx="8229600" cy="661987"/>
          </a:xfrm>
        </p:spPr>
        <p:txBody>
          <a:bodyPr/>
          <a:lstStyle/>
          <a:p>
            <a:pPr marL="0" indent="0" algn="ctr">
              <a:buNone/>
            </a:pPr>
            <a:r>
              <a:rPr lang="en-US" altLang="zh-TW" sz="3600" b="1" dirty="0">
                <a:ea typeface="新細明體" pitchFamily="18" charset="-120"/>
              </a:rPr>
              <a:t>Delete the head node  </a:t>
            </a:r>
            <a:r>
              <a:rPr lang="en-US" altLang="zh-TW" dirty="0">
                <a:ea typeface="新細明體" pitchFamily="18" charset="-120"/>
              </a:rPr>
              <a:t>from  Circular List</a:t>
            </a:r>
          </a:p>
        </p:txBody>
      </p:sp>
      <p:sp>
        <p:nvSpPr>
          <p:cNvPr id="433172" name="Line 20"/>
          <p:cNvSpPr>
            <a:spLocks noChangeShapeType="1"/>
          </p:cNvSpPr>
          <p:nvPr/>
        </p:nvSpPr>
        <p:spPr bwMode="auto">
          <a:xfrm>
            <a:off x="2438400"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3173" name="Line 21"/>
          <p:cNvSpPr>
            <a:spLocks noChangeShapeType="1"/>
          </p:cNvSpPr>
          <p:nvPr/>
        </p:nvSpPr>
        <p:spPr bwMode="auto">
          <a:xfrm>
            <a:off x="3810000"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3174" name="Line 22"/>
          <p:cNvSpPr>
            <a:spLocks noChangeShapeType="1"/>
          </p:cNvSpPr>
          <p:nvPr/>
        </p:nvSpPr>
        <p:spPr bwMode="auto">
          <a:xfrm>
            <a:off x="5181600"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3175" name="Line 23"/>
          <p:cNvSpPr>
            <a:spLocks noChangeShapeType="1"/>
          </p:cNvSpPr>
          <p:nvPr/>
        </p:nvSpPr>
        <p:spPr bwMode="auto">
          <a:xfrm>
            <a:off x="6477000"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3176" name="Text Box 24"/>
          <p:cNvSpPr txBox="1">
            <a:spLocks noChangeArrowheads="1"/>
          </p:cNvSpPr>
          <p:nvPr/>
        </p:nvSpPr>
        <p:spPr bwMode="auto">
          <a:xfrm>
            <a:off x="6629400" y="5715000"/>
            <a:ext cx="5437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dirty="0">
                <a:latin typeface="Arial" charset="0"/>
                <a:ea typeface="新細明體" pitchFamily="18" charset="-120"/>
              </a:rPr>
              <a:t>last</a:t>
            </a:r>
          </a:p>
        </p:txBody>
      </p:sp>
      <p:sp>
        <p:nvSpPr>
          <p:cNvPr id="433177" name="Line 25"/>
          <p:cNvSpPr>
            <a:spLocks noChangeShapeType="1"/>
          </p:cNvSpPr>
          <p:nvPr/>
        </p:nvSpPr>
        <p:spPr bwMode="auto">
          <a:xfrm flipV="1">
            <a:off x="7086600" y="5257800"/>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cxnSp>
        <p:nvCxnSpPr>
          <p:cNvPr id="433182" name="AutoShape 30"/>
          <p:cNvCxnSpPr>
            <a:cxnSpLocks noChangeShapeType="1"/>
          </p:cNvCxnSpPr>
          <p:nvPr/>
        </p:nvCxnSpPr>
        <p:spPr bwMode="auto">
          <a:xfrm flipH="1">
            <a:off x="1524000" y="5105400"/>
            <a:ext cx="6335713" cy="1588"/>
          </a:xfrm>
          <a:prstGeom prst="bentConnector5">
            <a:avLst>
              <a:gd name="adj1" fmla="val -6440"/>
              <a:gd name="adj2" fmla="val -87300000"/>
              <a:gd name="adj3" fmla="val 103606"/>
            </a:avLst>
          </a:prstGeom>
          <a:noFill/>
          <a:ln w="31750">
            <a:solidFill>
              <a:schemeClr val="accent2"/>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3183" name="Text Box 31"/>
          <p:cNvSpPr txBox="1">
            <a:spLocks noChangeArrowheads="1"/>
          </p:cNvSpPr>
          <p:nvPr/>
        </p:nvSpPr>
        <p:spPr bwMode="auto">
          <a:xfrm>
            <a:off x="1752600" y="5867400"/>
            <a:ext cx="577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a:latin typeface="Arial" charset="0"/>
                <a:ea typeface="新細明體" pitchFamily="18" charset="-120"/>
              </a:rPr>
              <a:t>Cur</a:t>
            </a:r>
          </a:p>
        </p:txBody>
      </p:sp>
      <p:sp>
        <p:nvSpPr>
          <p:cNvPr id="433184" name="Line 32"/>
          <p:cNvSpPr>
            <a:spLocks noChangeShapeType="1"/>
          </p:cNvSpPr>
          <p:nvPr/>
        </p:nvSpPr>
        <p:spPr bwMode="auto">
          <a:xfrm flipV="1">
            <a:off x="2057400" y="5257800"/>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cxnSp>
        <p:nvCxnSpPr>
          <p:cNvPr id="433185" name="AutoShape 33"/>
          <p:cNvCxnSpPr>
            <a:cxnSpLocks noChangeShapeType="1"/>
          </p:cNvCxnSpPr>
          <p:nvPr/>
        </p:nvCxnSpPr>
        <p:spPr bwMode="auto">
          <a:xfrm flipH="1">
            <a:off x="2835275" y="4965700"/>
            <a:ext cx="5024438" cy="1588"/>
          </a:xfrm>
          <a:prstGeom prst="bentConnector5">
            <a:avLst>
              <a:gd name="adj1" fmla="val -4551"/>
              <a:gd name="adj2" fmla="val -29600000"/>
              <a:gd name="adj3" fmla="val 104551"/>
            </a:avLst>
          </a:prstGeom>
          <a:noFill/>
          <a:ln w="3175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433191" name="Group 39"/>
          <p:cNvGrpSpPr>
            <a:grpSpLocks/>
          </p:cNvGrpSpPr>
          <p:nvPr/>
        </p:nvGrpSpPr>
        <p:grpSpPr bwMode="auto">
          <a:xfrm>
            <a:off x="1524000" y="4876800"/>
            <a:ext cx="990600" cy="381000"/>
            <a:chOff x="1060" y="2584"/>
            <a:chExt cx="445" cy="304"/>
          </a:xfrm>
        </p:grpSpPr>
        <p:sp>
          <p:nvSpPr>
            <p:cNvPr id="433192" name="Rectangle 40"/>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新細明體" pitchFamily="18" charset="-120"/>
                </a:rPr>
                <a:t>10</a:t>
              </a:r>
            </a:p>
          </p:txBody>
        </p:sp>
        <p:sp>
          <p:nvSpPr>
            <p:cNvPr id="433193" name="Rectangle 41"/>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3194" name="Group 42"/>
          <p:cNvGrpSpPr>
            <a:grpSpLocks/>
          </p:cNvGrpSpPr>
          <p:nvPr/>
        </p:nvGrpSpPr>
        <p:grpSpPr bwMode="auto">
          <a:xfrm>
            <a:off x="2819400" y="4876800"/>
            <a:ext cx="990600" cy="381000"/>
            <a:chOff x="1060" y="2584"/>
            <a:chExt cx="445" cy="304"/>
          </a:xfrm>
        </p:grpSpPr>
        <p:sp>
          <p:nvSpPr>
            <p:cNvPr id="433195" name="Rectangle 43"/>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新細明體" pitchFamily="18" charset="-120"/>
                </a:rPr>
                <a:t>20</a:t>
              </a:r>
            </a:p>
          </p:txBody>
        </p:sp>
        <p:sp>
          <p:nvSpPr>
            <p:cNvPr id="433196" name="Rectangle 44"/>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3197" name="Group 45"/>
          <p:cNvGrpSpPr>
            <a:grpSpLocks/>
          </p:cNvGrpSpPr>
          <p:nvPr/>
        </p:nvGrpSpPr>
        <p:grpSpPr bwMode="auto">
          <a:xfrm>
            <a:off x="4191000" y="4876800"/>
            <a:ext cx="990600" cy="381000"/>
            <a:chOff x="1060" y="2584"/>
            <a:chExt cx="445" cy="304"/>
          </a:xfrm>
        </p:grpSpPr>
        <p:sp>
          <p:nvSpPr>
            <p:cNvPr id="433198" name="Rectangle 46"/>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新細明體" pitchFamily="18" charset="-120"/>
                </a:rPr>
                <a:t>40</a:t>
              </a:r>
            </a:p>
          </p:txBody>
        </p:sp>
        <p:sp>
          <p:nvSpPr>
            <p:cNvPr id="433199" name="Rectangle 47"/>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3200" name="Group 48"/>
          <p:cNvGrpSpPr>
            <a:grpSpLocks/>
          </p:cNvGrpSpPr>
          <p:nvPr/>
        </p:nvGrpSpPr>
        <p:grpSpPr bwMode="auto">
          <a:xfrm>
            <a:off x="5562600" y="4876800"/>
            <a:ext cx="990600" cy="381000"/>
            <a:chOff x="1060" y="2584"/>
            <a:chExt cx="445" cy="304"/>
          </a:xfrm>
        </p:grpSpPr>
        <p:sp>
          <p:nvSpPr>
            <p:cNvPr id="433201" name="Rectangle 49"/>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新細明體" pitchFamily="18" charset="-120"/>
                </a:rPr>
                <a:t>55</a:t>
              </a:r>
            </a:p>
          </p:txBody>
        </p:sp>
        <p:sp>
          <p:nvSpPr>
            <p:cNvPr id="433202" name="Rectangle 50"/>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3203" name="Group 51"/>
          <p:cNvGrpSpPr>
            <a:grpSpLocks/>
          </p:cNvGrpSpPr>
          <p:nvPr/>
        </p:nvGrpSpPr>
        <p:grpSpPr bwMode="auto">
          <a:xfrm>
            <a:off x="6858000" y="4876800"/>
            <a:ext cx="990600" cy="381000"/>
            <a:chOff x="1060" y="2584"/>
            <a:chExt cx="445" cy="304"/>
          </a:xfrm>
        </p:grpSpPr>
        <p:sp>
          <p:nvSpPr>
            <p:cNvPr id="433204" name="Rectangle 52"/>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新細明體" pitchFamily="18" charset="-120"/>
                </a:rPr>
                <a:t>70</a:t>
              </a:r>
            </a:p>
          </p:txBody>
        </p:sp>
        <p:sp>
          <p:nvSpPr>
            <p:cNvPr id="433205" name="Rectangle 53"/>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 name="Rectangle 6">
            <a:extLst>
              <a:ext uri="{FF2B5EF4-FFF2-40B4-BE49-F238E27FC236}">
                <a16:creationId xmlns:a16="http://schemas.microsoft.com/office/drawing/2014/main" id="{906B82CB-4971-4DCB-272A-FF09CA641FF1}"/>
              </a:ext>
            </a:extLst>
          </p:cNvPr>
          <p:cNvSpPr>
            <a:spLocks noChangeArrowheads="1"/>
          </p:cNvSpPr>
          <p:nvPr/>
        </p:nvSpPr>
        <p:spPr bwMode="auto">
          <a:xfrm>
            <a:off x="524758" y="1004887"/>
            <a:ext cx="7628642" cy="206210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342900" indent="-342900" algn="l">
              <a:buFont typeface="Monotype Sorts" pitchFamily="2" charset="2"/>
              <a:buNone/>
            </a:pPr>
            <a:r>
              <a:rPr lang="en-US" altLang="zh-TW" sz="3200" b="0" dirty="0">
                <a:latin typeface="Courier New" pitchFamily="49" charset="0"/>
                <a:ea typeface="新細明體" pitchFamily="18" charset="-120"/>
              </a:rPr>
              <a:t>  { cur = </a:t>
            </a:r>
            <a:r>
              <a:rPr lang="en-US" altLang="zh-TW" sz="3200" dirty="0">
                <a:latin typeface="Courier New" pitchFamily="49" charset="0"/>
                <a:ea typeface="新細明體" pitchFamily="18" charset="-120"/>
              </a:rPr>
              <a:t>last-&gt;next</a:t>
            </a:r>
            <a:r>
              <a:rPr lang="en-US" altLang="zh-TW" sz="3200" b="0" dirty="0">
                <a:latin typeface="Courier New" pitchFamily="49" charset="0"/>
                <a:ea typeface="新細明體" pitchFamily="18" charset="-120"/>
              </a:rPr>
              <a:t>;</a:t>
            </a:r>
          </a:p>
          <a:p>
            <a:pPr marL="342900" indent="-342900" algn="l">
              <a:buFont typeface="Monotype Sorts" pitchFamily="2" charset="2"/>
              <a:buNone/>
            </a:pPr>
            <a:r>
              <a:rPr lang="en-US" altLang="zh-TW" sz="3200" dirty="0">
                <a:latin typeface="Courier New" pitchFamily="49" charset="0"/>
                <a:ea typeface="新細明體" pitchFamily="18" charset="-120"/>
              </a:rPr>
              <a:t>    last-&gt;next = cur -&gt;next;</a:t>
            </a:r>
          </a:p>
          <a:p>
            <a:pPr marL="342900" indent="-342900" algn="l">
              <a:buFont typeface="Monotype Sorts" pitchFamily="2" charset="2"/>
              <a:buNone/>
            </a:pPr>
            <a:r>
              <a:rPr lang="en-US" altLang="zh-TW" sz="3200" b="0" dirty="0">
                <a:latin typeface="Courier New" pitchFamily="49" charset="0"/>
                <a:ea typeface="新細明體" pitchFamily="18" charset="-120"/>
              </a:rPr>
              <a:t>    delete Cur;</a:t>
            </a:r>
          </a:p>
          <a:p>
            <a:pPr marL="342900" indent="-342900" algn="l">
              <a:buFont typeface="Monotype Sorts" pitchFamily="2" charset="2"/>
              <a:buNone/>
            </a:pPr>
            <a:r>
              <a:rPr lang="en-US" altLang="zh-TW" sz="3200" dirty="0">
                <a:latin typeface="Courier New" pitchFamily="49" charset="0"/>
                <a:ea typeface="新細明體" pitchFamily="18" charset="-120"/>
              </a:rPr>
              <a:t>  </a:t>
            </a:r>
            <a:r>
              <a:rPr lang="en-US" altLang="zh-TW" sz="3200" b="0" dirty="0">
                <a:latin typeface="Courier New" pitchFamily="49" charset="0"/>
                <a:ea typeface="新細明體" pitchFamily="18" charset="-120"/>
              </a:rPr>
              <a:t>}</a:t>
            </a:r>
          </a:p>
        </p:txBody>
      </p:sp>
    </p:spTree>
    <p:extLst>
      <p:ext uri="{BB962C8B-B14F-4D97-AF65-F5344CB8AC3E}">
        <p14:creationId xmlns:p14="http://schemas.microsoft.com/office/powerpoint/2010/main" val="511145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9" name="Rectangle 3"/>
          <p:cNvSpPr>
            <a:spLocks noGrp="1" noChangeArrowheads="1"/>
          </p:cNvSpPr>
          <p:nvPr>
            <p:ph type="body" idx="1"/>
          </p:nvPr>
        </p:nvSpPr>
        <p:spPr>
          <a:xfrm>
            <a:off x="469592" y="122904"/>
            <a:ext cx="8293407" cy="649038"/>
          </a:xfrm>
        </p:spPr>
        <p:txBody>
          <a:bodyPr>
            <a:normAutofit/>
          </a:bodyPr>
          <a:lstStyle/>
          <a:p>
            <a:pPr marL="0" indent="0" algn="ctr">
              <a:buNone/>
            </a:pPr>
            <a:r>
              <a:rPr lang="en-US" altLang="zh-TW" sz="2800" b="1" dirty="0">
                <a:ea typeface="新細明體" pitchFamily="18" charset="-120"/>
              </a:rPr>
              <a:t>Delete a middle  node</a:t>
            </a:r>
            <a:r>
              <a:rPr lang="en-US" altLang="zh-TW" sz="2800" b="1" dirty="0">
                <a:latin typeface="Courier New" pitchFamily="49" charset="0"/>
                <a:ea typeface="新細明體" pitchFamily="18" charset="-120"/>
              </a:rPr>
              <a:t> </a:t>
            </a:r>
            <a:r>
              <a:rPr lang="en-US" altLang="zh-TW" sz="2800" b="1" dirty="0">
                <a:ea typeface="新細明體" pitchFamily="18" charset="-120"/>
              </a:rPr>
              <a:t>from a Circular Linked List</a:t>
            </a:r>
          </a:p>
        </p:txBody>
      </p:sp>
      <p:grpSp>
        <p:nvGrpSpPr>
          <p:cNvPr id="7" name="Group 6">
            <a:extLst>
              <a:ext uri="{FF2B5EF4-FFF2-40B4-BE49-F238E27FC236}">
                <a16:creationId xmlns:a16="http://schemas.microsoft.com/office/drawing/2014/main" id="{1C6C6F3E-25BD-A417-7443-CDE10B8950DF}"/>
              </a:ext>
            </a:extLst>
          </p:cNvPr>
          <p:cNvGrpSpPr/>
          <p:nvPr/>
        </p:nvGrpSpPr>
        <p:grpSpPr>
          <a:xfrm>
            <a:off x="2133601" y="3367087"/>
            <a:ext cx="6781799" cy="954107"/>
            <a:chOff x="1524000" y="4876800"/>
            <a:chExt cx="6781799" cy="1281113"/>
          </a:xfrm>
        </p:grpSpPr>
        <p:sp>
          <p:nvSpPr>
            <p:cNvPr id="434196" name="Line 20"/>
            <p:cNvSpPr>
              <a:spLocks noChangeShapeType="1"/>
            </p:cNvSpPr>
            <p:nvPr/>
          </p:nvSpPr>
          <p:spPr bwMode="auto">
            <a:xfrm>
              <a:off x="2438400"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197" name="Line 21"/>
            <p:cNvSpPr>
              <a:spLocks noChangeShapeType="1"/>
            </p:cNvSpPr>
            <p:nvPr/>
          </p:nvSpPr>
          <p:spPr bwMode="auto">
            <a:xfrm>
              <a:off x="3810000" y="5105400"/>
              <a:ext cx="381000" cy="0"/>
            </a:xfrm>
            <a:prstGeom prst="line">
              <a:avLst/>
            </a:prstGeom>
            <a:noFill/>
            <a:ln w="31750">
              <a:solidFill>
                <a:srgbClr val="FFFF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198" name="Line 22"/>
            <p:cNvSpPr>
              <a:spLocks noChangeShapeType="1"/>
            </p:cNvSpPr>
            <p:nvPr/>
          </p:nvSpPr>
          <p:spPr bwMode="auto">
            <a:xfrm flipV="1">
              <a:off x="5105400" y="5105400"/>
              <a:ext cx="479425" cy="0"/>
            </a:xfrm>
            <a:prstGeom prst="line">
              <a:avLst/>
            </a:prstGeom>
            <a:noFill/>
            <a:ln w="31750">
              <a:solidFill>
                <a:srgbClr val="FFFF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199" name="Line 23"/>
            <p:cNvSpPr>
              <a:spLocks noChangeShapeType="1"/>
            </p:cNvSpPr>
            <p:nvPr/>
          </p:nvSpPr>
          <p:spPr bwMode="auto">
            <a:xfrm>
              <a:off x="6477000"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200" name="Text Box 24"/>
            <p:cNvSpPr txBox="1">
              <a:spLocks noChangeArrowheads="1"/>
            </p:cNvSpPr>
            <p:nvPr/>
          </p:nvSpPr>
          <p:spPr bwMode="auto">
            <a:xfrm>
              <a:off x="3048000" y="5791200"/>
              <a:ext cx="67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dirty="0" err="1">
                  <a:latin typeface="Arial" charset="0"/>
                  <a:ea typeface="新細明體" pitchFamily="18" charset="-120"/>
                </a:rPr>
                <a:t>Prev</a:t>
              </a:r>
              <a:endParaRPr lang="en-US" altLang="zh-TW" sz="1800" dirty="0">
                <a:latin typeface="Arial" charset="0"/>
                <a:ea typeface="新細明體" pitchFamily="18" charset="-120"/>
              </a:endParaRPr>
            </a:p>
          </p:txBody>
        </p:sp>
        <p:sp>
          <p:nvSpPr>
            <p:cNvPr id="434201" name="Line 25"/>
            <p:cNvSpPr>
              <a:spLocks noChangeShapeType="1"/>
            </p:cNvSpPr>
            <p:nvPr/>
          </p:nvSpPr>
          <p:spPr bwMode="auto">
            <a:xfrm flipV="1">
              <a:off x="3429000" y="5257800"/>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cxnSp>
          <p:nvCxnSpPr>
            <p:cNvPr id="434206" name="AutoShape 30"/>
            <p:cNvCxnSpPr>
              <a:cxnSpLocks noChangeShapeType="1"/>
            </p:cNvCxnSpPr>
            <p:nvPr/>
          </p:nvCxnSpPr>
          <p:spPr bwMode="auto">
            <a:xfrm flipH="1">
              <a:off x="1524000" y="5105400"/>
              <a:ext cx="6335713" cy="1588"/>
            </a:xfrm>
            <a:prstGeom prst="bentConnector5">
              <a:avLst>
                <a:gd name="adj1" fmla="val -6440"/>
                <a:gd name="adj2" fmla="val -55530668"/>
                <a:gd name="adj3" fmla="val 103606"/>
              </a:avLst>
            </a:prstGeom>
            <a:noFill/>
            <a:ln w="3175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4210" name="Text Box 34"/>
            <p:cNvSpPr txBox="1">
              <a:spLocks noChangeArrowheads="1"/>
            </p:cNvSpPr>
            <p:nvPr/>
          </p:nvSpPr>
          <p:spPr bwMode="auto">
            <a:xfrm>
              <a:off x="7162799" y="5729287"/>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dirty="0">
                  <a:latin typeface="Arial" charset="0"/>
                  <a:ea typeface="新細明體" pitchFamily="18" charset="-120"/>
                </a:rPr>
                <a:t>last</a:t>
              </a:r>
            </a:p>
          </p:txBody>
        </p:sp>
        <p:sp>
          <p:nvSpPr>
            <p:cNvPr id="434211" name="Line 35"/>
            <p:cNvSpPr>
              <a:spLocks noChangeShapeType="1"/>
            </p:cNvSpPr>
            <p:nvPr/>
          </p:nvSpPr>
          <p:spPr bwMode="auto">
            <a:xfrm flipV="1">
              <a:off x="7543800" y="5257800"/>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4212" name="Text Box 36"/>
            <p:cNvSpPr txBox="1">
              <a:spLocks noChangeArrowheads="1"/>
            </p:cNvSpPr>
            <p:nvPr/>
          </p:nvSpPr>
          <p:spPr bwMode="auto">
            <a:xfrm>
              <a:off x="4419600" y="5791200"/>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a:latin typeface="Arial" charset="0"/>
                  <a:ea typeface="新細明體" pitchFamily="18" charset="-120"/>
                </a:rPr>
                <a:t>Cur</a:t>
              </a:r>
            </a:p>
          </p:txBody>
        </p:sp>
        <p:sp>
          <p:nvSpPr>
            <p:cNvPr id="434213" name="Line 37"/>
            <p:cNvSpPr>
              <a:spLocks noChangeShapeType="1"/>
            </p:cNvSpPr>
            <p:nvPr/>
          </p:nvSpPr>
          <p:spPr bwMode="auto">
            <a:xfrm flipV="1">
              <a:off x="4724400" y="5257800"/>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cxnSp>
          <p:nvCxnSpPr>
            <p:cNvPr id="434215" name="AutoShape 39"/>
            <p:cNvCxnSpPr>
              <a:cxnSpLocks noChangeShapeType="1"/>
              <a:stCxn id="434221" idx="0"/>
              <a:endCxn id="434227" idx="0"/>
            </p:cNvCxnSpPr>
            <p:nvPr/>
          </p:nvCxnSpPr>
          <p:spPr bwMode="auto">
            <a:xfrm rot="5400000" flipV="1">
              <a:off x="4520406" y="3505994"/>
              <a:ext cx="1588" cy="2743200"/>
            </a:xfrm>
            <a:prstGeom prst="curvedConnector3">
              <a:avLst>
                <a:gd name="adj1" fmla="val -14400000"/>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434217" name="Group 41"/>
            <p:cNvGrpSpPr>
              <a:grpSpLocks/>
            </p:cNvGrpSpPr>
            <p:nvPr/>
          </p:nvGrpSpPr>
          <p:grpSpPr bwMode="auto">
            <a:xfrm>
              <a:off x="1524000" y="4876800"/>
              <a:ext cx="990600" cy="381000"/>
              <a:chOff x="1060" y="2584"/>
              <a:chExt cx="445" cy="304"/>
            </a:xfrm>
          </p:grpSpPr>
          <p:sp>
            <p:nvSpPr>
              <p:cNvPr id="434218" name="Rectangle 42"/>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新細明體" pitchFamily="18" charset="-120"/>
                  </a:rPr>
                  <a:t>10</a:t>
                </a:r>
              </a:p>
            </p:txBody>
          </p:sp>
          <p:sp>
            <p:nvSpPr>
              <p:cNvPr id="434219" name="Rectangle 43"/>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4220" name="Group 44"/>
            <p:cNvGrpSpPr>
              <a:grpSpLocks/>
            </p:cNvGrpSpPr>
            <p:nvPr/>
          </p:nvGrpSpPr>
          <p:grpSpPr bwMode="auto">
            <a:xfrm>
              <a:off x="2819400" y="4876800"/>
              <a:ext cx="990600" cy="381000"/>
              <a:chOff x="1060" y="2584"/>
              <a:chExt cx="445" cy="304"/>
            </a:xfrm>
          </p:grpSpPr>
          <p:sp>
            <p:nvSpPr>
              <p:cNvPr id="434221" name="Rectangle 45"/>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新細明體" pitchFamily="18" charset="-120"/>
                  </a:rPr>
                  <a:t>20</a:t>
                </a:r>
              </a:p>
            </p:txBody>
          </p:sp>
          <p:sp>
            <p:nvSpPr>
              <p:cNvPr id="434222" name="Rectangle 46"/>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4223" name="Group 47"/>
            <p:cNvGrpSpPr>
              <a:grpSpLocks/>
            </p:cNvGrpSpPr>
            <p:nvPr/>
          </p:nvGrpSpPr>
          <p:grpSpPr bwMode="auto">
            <a:xfrm>
              <a:off x="4114800" y="4876800"/>
              <a:ext cx="990600" cy="381000"/>
              <a:chOff x="1060" y="2584"/>
              <a:chExt cx="445" cy="304"/>
            </a:xfrm>
          </p:grpSpPr>
          <p:sp>
            <p:nvSpPr>
              <p:cNvPr id="434224" name="Rectangle 48"/>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新細明體" pitchFamily="18" charset="-120"/>
                  </a:rPr>
                  <a:t>40</a:t>
                </a:r>
              </a:p>
            </p:txBody>
          </p:sp>
          <p:sp>
            <p:nvSpPr>
              <p:cNvPr id="434225" name="Rectangle 49"/>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4226" name="Group 50"/>
            <p:cNvGrpSpPr>
              <a:grpSpLocks/>
            </p:cNvGrpSpPr>
            <p:nvPr/>
          </p:nvGrpSpPr>
          <p:grpSpPr bwMode="auto">
            <a:xfrm>
              <a:off x="5562600" y="4876800"/>
              <a:ext cx="990600" cy="381000"/>
              <a:chOff x="1060" y="2584"/>
              <a:chExt cx="445" cy="304"/>
            </a:xfrm>
          </p:grpSpPr>
          <p:sp>
            <p:nvSpPr>
              <p:cNvPr id="434227" name="Rectangle 51"/>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新細明體" pitchFamily="18" charset="-120"/>
                  </a:rPr>
                  <a:t>55</a:t>
                </a:r>
              </a:p>
            </p:txBody>
          </p:sp>
          <p:sp>
            <p:nvSpPr>
              <p:cNvPr id="434228" name="Rectangle 52"/>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4229" name="Group 53"/>
            <p:cNvGrpSpPr>
              <a:grpSpLocks/>
            </p:cNvGrpSpPr>
            <p:nvPr/>
          </p:nvGrpSpPr>
          <p:grpSpPr bwMode="auto">
            <a:xfrm>
              <a:off x="6858000" y="4876800"/>
              <a:ext cx="990600" cy="381000"/>
              <a:chOff x="1060" y="2584"/>
              <a:chExt cx="445" cy="304"/>
            </a:xfrm>
          </p:grpSpPr>
          <p:sp>
            <p:nvSpPr>
              <p:cNvPr id="434230" name="Rectangle 54"/>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新細明體" pitchFamily="18" charset="-120"/>
                  </a:rPr>
                  <a:t>70</a:t>
                </a:r>
              </a:p>
            </p:txBody>
          </p:sp>
          <p:sp>
            <p:nvSpPr>
              <p:cNvPr id="434231" name="Rectangle 55"/>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3" name="TextBox 2">
            <a:extLst>
              <a:ext uri="{FF2B5EF4-FFF2-40B4-BE49-F238E27FC236}">
                <a16:creationId xmlns:a16="http://schemas.microsoft.com/office/drawing/2014/main" id="{2753E9BC-BD16-441F-7AFA-09752207499E}"/>
              </a:ext>
            </a:extLst>
          </p:cNvPr>
          <p:cNvSpPr txBox="1"/>
          <p:nvPr/>
        </p:nvSpPr>
        <p:spPr>
          <a:xfrm>
            <a:off x="555624" y="685800"/>
            <a:ext cx="7978775" cy="954107"/>
          </a:xfrm>
          <a:prstGeom prst="rect">
            <a:avLst/>
          </a:prstGeom>
          <a:noFill/>
        </p:spPr>
        <p:txBody>
          <a:bodyPr wrap="square">
            <a:spAutoFit/>
          </a:bodyPr>
          <a:lstStyle/>
          <a:p>
            <a:pPr algn="ctr" fontAlgn="base"/>
            <a:r>
              <a:rPr lang="en-US" sz="2800" b="0" i="0" dirty="0">
                <a:solidFill>
                  <a:srgbClr val="273239"/>
                </a:solidFill>
                <a:effectLst/>
                <a:latin typeface="urw-din"/>
              </a:rPr>
              <a:t>Search for the node  which is to be deleted,</a:t>
            </a:r>
          </a:p>
          <a:p>
            <a:pPr algn="ctr" fontAlgn="base"/>
            <a:r>
              <a:rPr lang="en-US" sz="2800" b="0" i="0" dirty="0">
                <a:solidFill>
                  <a:srgbClr val="273239"/>
                </a:solidFill>
                <a:effectLst/>
                <a:latin typeface="urw-din"/>
              </a:rPr>
              <a:t> (say  node with value 40) </a:t>
            </a:r>
          </a:p>
        </p:txBody>
      </p:sp>
      <p:sp>
        <p:nvSpPr>
          <p:cNvPr id="5" name="TextBox 4">
            <a:extLst>
              <a:ext uri="{FF2B5EF4-FFF2-40B4-BE49-F238E27FC236}">
                <a16:creationId xmlns:a16="http://schemas.microsoft.com/office/drawing/2014/main" id="{ACE2D0A8-55E3-83F3-A61F-102CFFBB9023}"/>
              </a:ext>
            </a:extLst>
          </p:cNvPr>
          <p:cNvSpPr txBox="1"/>
          <p:nvPr/>
        </p:nvSpPr>
        <p:spPr>
          <a:xfrm>
            <a:off x="-154858" y="1753350"/>
            <a:ext cx="5717458" cy="954107"/>
          </a:xfrm>
          <a:prstGeom prst="rect">
            <a:avLst/>
          </a:prstGeom>
          <a:noFill/>
        </p:spPr>
        <p:txBody>
          <a:bodyPr wrap="square">
            <a:spAutoFit/>
          </a:bodyPr>
          <a:lstStyle/>
          <a:p>
            <a:pPr lvl="1" fontAlgn="base"/>
            <a:r>
              <a:rPr lang="en-US" sz="2800" b="1" dirty="0">
                <a:solidFill>
                  <a:srgbClr val="273239"/>
                </a:solidFill>
                <a:latin typeface="urw-din"/>
              </a:rPr>
              <a:t>pre</a:t>
            </a:r>
            <a:r>
              <a:rPr lang="en-US" sz="2800" b="1" i="0" dirty="0">
                <a:solidFill>
                  <a:srgbClr val="273239"/>
                </a:solidFill>
                <a:effectLst/>
                <a:latin typeface="urw-din"/>
              </a:rPr>
              <a:t> -&gt; next = cur -&gt; next; </a:t>
            </a:r>
          </a:p>
          <a:p>
            <a:pPr algn="l" fontAlgn="base"/>
            <a:r>
              <a:rPr lang="en-US" sz="2800" b="1" dirty="0">
                <a:solidFill>
                  <a:srgbClr val="273239"/>
                </a:solidFill>
                <a:latin typeface="urw-din"/>
              </a:rPr>
              <a:t>      delete cur</a:t>
            </a:r>
            <a:r>
              <a:rPr lang="en-US" sz="2800" b="1" i="0" dirty="0">
                <a:solidFill>
                  <a:srgbClr val="273239"/>
                </a:solidFill>
                <a:effectLst/>
                <a:latin typeface="urw-din"/>
              </a:rPr>
              <a:t> ;</a:t>
            </a:r>
          </a:p>
        </p:txBody>
      </p:sp>
      <p:sp>
        <p:nvSpPr>
          <p:cNvPr id="6" name="TextBox 5">
            <a:extLst>
              <a:ext uri="{FF2B5EF4-FFF2-40B4-BE49-F238E27FC236}">
                <a16:creationId xmlns:a16="http://schemas.microsoft.com/office/drawing/2014/main" id="{D8012F72-54B6-F1E0-BB03-EC468EAFE2D9}"/>
              </a:ext>
            </a:extLst>
          </p:cNvPr>
          <p:cNvSpPr txBox="1"/>
          <p:nvPr/>
        </p:nvSpPr>
        <p:spPr>
          <a:xfrm>
            <a:off x="3276600" y="4572000"/>
            <a:ext cx="5644055" cy="2123658"/>
          </a:xfrm>
          <a:prstGeom prst="rect">
            <a:avLst/>
          </a:prstGeom>
          <a:solidFill>
            <a:schemeClr val="bg2">
              <a:lumMod val="90000"/>
            </a:schemeClr>
          </a:solidFill>
        </p:spPr>
        <p:txBody>
          <a:bodyPr wrap="square">
            <a:spAutoFit/>
          </a:bodyPr>
          <a:lstStyle/>
          <a:p>
            <a:pPr>
              <a:lnSpc>
                <a:spcPct val="80000"/>
              </a:lnSpc>
              <a:buFont typeface="Monotype Sorts" pitchFamily="2" charset="2"/>
              <a:buNone/>
            </a:pPr>
            <a:r>
              <a:rPr lang="en-US" altLang="zh-TW" sz="2000" b="1" dirty="0">
                <a:latin typeface="Courier New" pitchFamily="49" charset="0"/>
                <a:ea typeface="新細明體" pitchFamily="18" charset="-120"/>
              </a:rPr>
              <a:t>cur = last-&gt;next;</a:t>
            </a:r>
          </a:p>
          <a:p>
            <a:pPr>
              <a:lnSpc>
                <a:spcPct val="80000"/>
              </a:lnSpc>
              <a:buFont typeface="Monotype Sorts" pitchFamily="2" charset="2"/>
              <a:buNone/>
            </a:pPr>
            <a:r>
              <a:rPr lang="en-US" altLang="zh-TW" sz="2000" b="1" dirty="0">
                <a:latin typeface="Courier New" pitchFamily="49" charset="0"/>
                <a:ea typeface="新細明體" pitchFamily="18" charset="-120"/>
              </a:rPr>
              <a:t>pre = last</a:t>
            </a:r>
          </a:p>
          <a:p>
            <a:pPr>
              <a:lnSpc>
                <a:spcPct val="80000"/>
              </a:lnSpc>
              <a:buFont typeface="Monotype Sorts" pitchFamily="2" charset="2"/>
              <a:buNone/>
            </a:pPr>
            <a:r>
              <a:rPr lang="en-US" altLang="zh-TW" sz="2000" b="1" dirty="0">
                <a:latin typeface="Courier New" pitchFamily="49" charset="0"/>
                <a:ea typeface="新細明體" pitchFamily="18" charset="-120"/>
              </a:rPr>
              <a:t>While(cur-info != </a:t>
            </a:r>
            <a:r>
              <a:rPr lang="en-US" altLang="zh-TW" sz="2000" b="1" dirty="0" err="1">
                <a:latin typeface="Courier New" pitchFamily="49" charset="0"/>
                <a:ea typeface="新細明體" pitchFamily="18" charset="-120"/>
              </a:rPr>
              <a:t>requiredVal</a:t>
            </a:r>
            <a:r>
              <a:rPr lang="en-US" altLang="zh-TW" sz="2000" b="1" dirty="0">
                <a:latin typeface="Courier New" pitchFamily="49" charset="0"/>
                <a:ea typeface="新細明體" pitchFamily="18" charset="-120"/>
              </a:rPr>
              <a:t>)        </a:t>
            </a:r>
          </a:p>
          <a:p>
            <a:pPr>
              <a:lnSpc>
                <a:spcPct val="80000"/>
              </a:lnSpc>
              <a:buFont typeface="Monotype Sorts" pitchFamily="2" charset="2"/>
              <a:buNone/>
            </a:pPr>
            <a:r>
              <a:rPr lang="en-US" altLang="zh-TW" sz="2000" b="1" dirty="0">
                <a:latin typeface="Courier New" pitchFamily="49" charset="0"/>
                <a:ea typeface="新細明體" pitchFamily="18" charset="-120"/>
              </a:rPr>
              <a:t>    {pre= cur      </a:t>
            </a:r>
          </a:p>
          <a:p>
            <a:pPr>
              <a:lnSpc>
                <a:spcPct val="80000"/>
              </a:lnSpc>
              <a:buFont typeface="Monotype Sorts" pitchFamily="2" charset="2"/>
              <a:buNone/>
            </a:pPr>
            <a:r>
              <a:rPr lang="en-US" altLang="zh-TW" sz="2000" b="1" dirty="0">
                <a:latin typeface="Courier New" pitchFamily="49" charset="0"/>
                <a:ea typeface="新細明體" pitchFamily="18" charset="-120"/>
              </a:rPr>
              <a:t>     cur = cur -&gt; next;}</a:t>
            </a:r>
          </a:p>
          <a:p>
            <a:pPr>
              <a:lnSpc>
                <a:spcPct val="80000"/>
              </a:lnSpc>
              <a:buFont typeface="Monotype Sorts" pitchFamily="2" charset="2"/>
              <a:buNone/>
            </a:pPr>
            <a:endParaRPr lang="en-US" sz="2000" b="1" dirty="0">
              <a:latin typeface="Courier New" pitchFamily="49" charset="0"/>
              <a:ea typeface="新細明體" pitchFamily="18" charset="-120"/>
            </a:endParaRPr>
          </a:p>
          <a:p>
            <a:pPr>
              <a:lnSpc>
                <a:spcPct val="80000"/>
              </a:lnSpc>
              <a:buFont typeface="Monotype Sorts" pitchFamily="2" charset="2"/>
              <a:buNone/>
            </a:pPr>
            <a:r>
              <a:rPr lang="en-US" sz="2000" b="1" dirty="0">
                <a:latin typeface="Courier New" pitchFamily="49" charset="0"/>
                <a:ea typeface="新細明體" pitchFamily="18" charset="-120"/>
              </a:rPr>
              <a:t>pre -&gt; next = cur -&gt; next; </a:t>
            </a:r>
          </a:p>
          <a:p>
            <a:pPr algn="l" fontAlgn="base"/>
            <a:r>
              <a:rPr lang="en-US" sz="2000" b="1" dirty="0">
                <a:latin typeface="Courier New" pitchFamily="49" charset="0"/>
                <a:ea typeface="新細明體" pitchFamily="18" charset="-120"/>
              </a:rPr>
              <a:t>delete cur;</a:t>
            </a:r>
          </a:p>
        </p:txBody>
      </p:sp>
    </p:spTree>
    <p:extLst>
      <p:ext uri="{BB962C8B-B14F-4D97-AF65-F5344CB8AC3E}">
        <p14:creationId xmlns:p14="http://schemas.microsoft.com/office/powerpoint/2010/main" val="4125234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3" name="Rectangle 3"/>
          <p:cNvSpPr>
            <a:spLocks noGrp="1" noChangeArrowheads="1"/>
          </p:cNvSpPr>
          <p:nvPr>
            <p:ph type="body" idx="1"/>
          </p:nvPr>
        </p:nvSpPr>
        <p:spPr>
          <a:xfrm>
            <a:off x="500856" y="199231"/>
            <a:ext cx="8382000" cy="5334000"/>
          </a:xfrm>
        </p:spPr>
        <p:txBody>
          <a:bodyPr/>
          <a:lstStyle/>
          <a:p>
            <a:pPr marL="0" indent="0" algn="ctr">
              <a:buNone/>
            </a:pPr>
            <a:r>
              <a:rPr lang="en-US" altLang="zh-TW" sz="3600" b="1" dirty="0">
                <a:ea typeface="新細明體" pitchFamily="18" charset="-120"/>
              </a:rPr>
              <a:t>Delete the end node  </a:t>
            </a:r>
            <a:r>
              <a:rPr lang="en-US" altLang="zh-TW" sz="2400" dirty="0">
                <a:ea typeface="新細明體" pitchFamily="18" charset="-120"/>
              </a:rPr>
              <a:t>from a Circular Linked List</a:t>
            </a:r>
          </a:p>
        </p:txBody>
      </p:sp>
      <p:sp>
        <p:nvSpPr>
          <p:cNvPr id="435220" name="Line 20"/>
          <p:cNvSpPr>
            <a:spLocks noChangeShapeType="1"/>
          </p:cNvSpPr>
          <p:nvPr/>
        </p:nvSpPr>
        <p:spPr bwMode="auto">
          <a:xfrm>
            <a:off x="2438400"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5221" name="Line 21"/>
          <p:cNvSpPr>
            <a:spLocks noChangeShapeType="1"/>
          </p:cNvSpPr>
          <p:nvPr/>
        </p:nvSpPr>
        <p:spPr bwMode="auto">
          <a:xfrm>
            <a:off x="3810000"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5222" name="Line 22"/>
          <p:cNvSpPr>
            <a:spLocks noChangeShapeType="1"/>
          </p:cNvSpPr>
          <p:nvPr/>
        </p:nvSpPr>
        <p:spPr bwMode="auto">
          <a:xfrm>
            <a:off x="5181600"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5223" name="Line 23"/>
          <p:cNvSpPr>
            <a:spLocks noChangeShapeType="1"/>
          </p:cNvSpPr>
          <p:nvPr/>
        </p:nvSpPr>
        <p:spPr bwMode="auto">
          <a:xfrm>
            <a:off x="6477000"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5232" name="Line 32"/>
          <p:cNvSpPr>
            <a:spLocks noChangeShapeType="1"/>
          </p:cNvSpPr>
          <p:nvPr/>
        </p:nvSpPr>
        <p:spPr bwMode="auto">
          <a:xfrm flipV="1">
            <a:off x="7086600" y="5257800"/>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5234" name="Rectangle 34"/>
          <p:cNvSpPr>
            <a:spLocks noChangeArrowheads="1"/>
          </p:cNvSpPr>
          <p:nvPr/>
        </p:nvSpPr>
        <p:spPr bwMode="auto">
          <a:xfrm>
            <a:off x="2143291" y="782915"/>
            <a:ext cx="5097130" cy="433965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342900" indent="-342900">
              <a:spcBef>
                <a:spcPct val="50000"/>
              </a:spcBef>
            </a:pPr>
            <a:r>
              <a:rPr lang="en-US" altLang="zh-TW" sz="2400" b="1" dirty="0">
                <a:latin typeface="Courier New" pitchFamily="49" charset="0"/>
                <a:ea typeface="新細明體" pitchFamily="18" charset="-120"/>
              </a:rPr>
              <a:t>cur = last-&gt;next</a:t>
            </a:r>
          </a:p>
          <a:p>
            <a:pPr marL="342900" indent="-342900">
              <a:spcBef>
                <a:spcPct val="50000"/>
              </a:spcBef>
            </a:pPr>
            <a:r>
              <a:rPr lang="en-US" altLang="zh-TW" sz="2400" b="1" dirty="0">
                <a:latin typeface="Courier New" pitchFamily="49" charset="0"/>
                <a:ea typeface="新細明體" pitchFamily="18" charset="-120"/>
              </a:rPr>
              <a:t>while(Cur-&gt;next!=last)</a:t>
            </a:r>
          </a:p>
          <a:p>
            <a:pPr marL="342900" indent="-342900">
              <a:spcBef>
                <a:spcPct val="50000"/>
              </a:spcBef>
            </a:pPr>
            <a:r>
              <a:rPr lang="en-US" altLang="zh-TW" sz="2400" b="1" dirty="0">
                <a:latin typeface="Courier New" pitchFamily="49" charset="0"/>
                <a:ea typeface="新細明體" pitchFamily="18" charset="-120"/>
              </a:rPr>
              <a:t>     Cur=Cur-&gt;next;</a:t>
            </a:r>
          </a:p>
          <a:p>
            <a:pPr marL="342900" indent="-342900">
              <a:spcBef>
                <a:spcPct val="50000"/>
              </a:spcBef>
            </a:pPr>
            <a:endParaRPr lang="en-US" altLang="zh-TW" sz="2400" b="1" dirty="0">
              <a:latin typeface="Courier New" pitchFamily="49" charset="0"/>
              <a:ea typeface="新細明體" pitchFamily="18" charset="-120"/>
            </a:endParaRPr>
          </a:p>
          <a:p>
            <a:pPr marL="342900" indent="-342900" algn="l">
              <a:spcBef>
                <a:spcPct val="50000"/>
              </a:spcBef>
              <a:buFont typeface="Monotype Sorts" pitchFamily="2" charset="2"/>
              <a:buNone/>
            </a:pPr>
            <a:r>
              <a:rPr lang="en-US" altLang="zh-TW" sz="2400" b="1" dirty="0">
                <a:latin typeface="Courier New" pitchFamily="49" charset="0"/>
                <a:ea typeface="新細明體" pitchFamily="18" charset="-120"/>
              </a:rPr>
              <a:t>Cur-&gt; next = last-&gt;next</a:t>
            </a:r>
          </a:p>
          <a:p>
            <a:pPr marL="342900" indent="-342900" algn="l">
              <a:spcBef>
                <a:spcPct val="50000"/>
              </a:spcBef>
              <a:buFont typeface="Monotype Sorts" pitchFamily="2" charset="2"/>
              <a:buNone/>
            </a:pPr>
            <a:r>
              <a:rPr lang="en-US" altLang="zh-TW" sz="2400" b="1" dirty="0">
                <a:latin typeface="Courier New" pitchFamily="49" charset="0"/>
                <a:ea typeface="新細明體" pitchFamily="18" charset="-120"/>
              </a:rPr>
              <a:t>delete last;  </a:t>
            </a:r>
          </a:p>
          <a:p>
            <a:pPr marL="342900" indent="-342900">
              <a:spcBef>
                <a:spcPct val="50000"/>
              </a:spcBef>
            </a:pPr>
            <a:r>
              <a:rPr lang="en-US" altLang="zh-TW" sz="2400" b="1" dirty="0">
                <a:latin typeface="Courier New" pitchFamily="49" charset="0"/>
                <a:ea typeface="新細明體" pitchFamily="18" charset="-120"/>
              </a:rPr>
              <a:t>last = cur;</a:t>
            </a:r>
          </a:p>
          <a:p>
            <a:pPr marL="342900" indent="-342900" algn="l">
              <a:spcBef>
                <a:spcPct val="50000"/>
              </a:spcBef>
              <a:buFont typeface="Monotype Sorts" pitchFamily="2" charset="2"/>
              <a:buNone/>
            </a:pPr>
            <a:r>
              <a:rPr lang="en-US" altLang="zh-TW" sz="2400" b="1" dirty="0">
                <a:latin typeface="Courier New" pitchFamily="49" charset="0"/>
                <a:ea typeface="新細明體" pitchFamily="18" charset="-120"/>
              </a:rPr>
              <a:t> </a:t>
            </a:r>
          </a:p>
        </p:txBody>
      </p:sp>
      <p:grpSp>
        <p:nvGrpSpPr>
          <p:cNvPr id="2" name="Group 1">
            <a:extLst>
              <a:ext uri="{FF2B5EF4-FFF2-40B4-BE49-F238E27FC236}">
                <a16:creationId xmlns:a16="http://schemas.microsoft.com/office/drawing/2014/main" id="{DE6EB563-6FB8-CF6F-99F4-08A2DCA9848C}"/>
              </a:ext>
            </a:extLst>
          </p:cNvPr>
          <p:cNvGrpSpPr/>
          <p:nvPr/>
        </p:nvGrpSpPr>
        <p:grpSpPr>
          <a:xfrm>
            <a:off x="1485899" y="5408613"/>
            <a:ext cx="6411913" cy="1250156"/>
            <a:chOff x="1512887" y="4876800"/>
            <a:chExt cx="6411913" cy="1250156"/>
          </a:xfrm>
        </p:grpSpPr>
        <p:cxnSp>
          <p:nvCxnSpPr>
            <p:cNvPr id="435230" name="AutoShape 30"/>
            <p:cNvCxnSpPr>
              <a:cxnSpLocks noChangeShapeType="1"/>
            </p:cNvCxnSpPr>
            <p:nvPr/>
          </p:nvCxnSpPr>
          <p:spPr bwMode="auto">
            <a:xfrm flipH="1">
              <a:off x="1512887" y="5056980"/>
              <a:ext cx="6335713" cy="1588"/>
            </a:xfrm>
            <a:prstGeom prst="bentConnector5">
              <a:avLst>
                <a:gd name="adj1" fmla="val -6440"/>
                <a:gd name="adj2" fmla="val -64465806"/>
                <a:gd name="adj3" fmla="val 108394"/>
              </a:avLst>
            </a:prstGeom>
            <a:noFill/>
            <a:ln w="31750">
              <a:solidFill>
                <a:schemeClr val="accent2"/>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5233" name="AutoShape 33"/>
            <p:cNvCxnSpPr>
              <a:cxnSpLocks noChangeShapeType="1"/>
            </p:cNvCxnSpPr>
            <p:nvPr/>
          </p:nvCxnSpPr>
          <p:spPr bwMode="auto">
            <a:xfrm flipH="1">
              <a:off x="1524000" y="4876800"/>
              <a:ext cx="5024438" cy="1588"/>
            </a:xfrm>
            <a:prstGeom prst="bentConnector5">
              <a:avLst>
                <a:gd name="adj1" fmla="val -4551"/>
                <a:gd name="adj2" fmla="val -17686461"/>
                <a:gd name="adj3" fmla="val 104551"/>
              </a:avLst>
            </a:prstGeom>
            <a:noFill/>
            <a:ln w="3175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5235" name="Text Box 35"/>
            <p:cNvSpPr txBox="1">
              <a:spLocks noChangeArrowheads="1"/>
            </p:cNvSpPr>
            <p:nvPr/>
          </p:nvSpPr>
          <p:spPr bwMode="auto">
            <a:xfrm>
              <a:off x="1524000" y="5760243"/>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dirty="0">
                  <a:latin typeface="Arial" charset="0"/>
                  <a:ea typeface="新細明體" pitchFamily="18" charset="-120"/>
                </a:rPr>
                <a:t>cur</a:t>
              </a:r>
            </a:p>
          </p:txBody>
        </p:sp>
        <p:sp>
          <p:nvSpPr>
            <p:cNvPr id="435236" name="Line 36"/>
            <p:cNvSpPr>
              <a:spLocks noChangeShapeType="1"/>
            </p:cNvSpPr>
            <p:nvPr/>
          </p:nvSpPr>
          <p:spPr bwMode="auto">
            <a:xfrm flipV="1">
              <a:off x="1828800" y="5240337"/>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5237" name="Text Box 37"/>
            <p:cNvSpPr txBox="1">
              <a:spLocks noChangeArrowheads="1"/>
            </p:cNvSpPr>
            <p:nvPr/>
          </p:nvSpPr>
          <p:spPr bwMode="auto">
            <a:xfrm>
              <a:off x="6781800" y="5715000"/>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dirty="0">
                  <a:latin typeface="Arial" charset="0"/>
                  <a:ea typeface="新細明體" pitchFamily="18" charset="-120"/>
                </a:rPr>
                <a:t>last</a:t>
              </a:r>
            </a:p>
          </p:txBody>
        </p:sp>
        <p:grpSp>
          <p:nvGrpSpPr>
            <p:cNvPr id="435239" name="Group 39"/>
            <p:cNvGrpSpPr>
              <a:grpSpLocks/>
            </p:cNvGrpSpPr>
            <p:nvPr/>
          </p:nvGrpSpPr>
          <p:grpSpPr bwMode="auto">
            <a:xfrm>
              <a:off x="1524000" y="4876800"/>
              <a:ext cx="990600" cy="381000"/>
              <a:chOff x="1060" y="2584"/>
              <a:chExt cx="445" cy="304"/>
            </a:xfrm>
          </p:grpSpPr>
          <p:sp>
            <p:nvSpPr>
              <p:cNvPr id="435240" name="Rectangle 40"/>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新細明體" pitchFamily="18" charset="-120"/>
                  </a:rPr>
                  <a:t>10</a:t>
                </a:r>
              </a:p>
            </p:txBody>
          </p:sp>
          <p:sp>
            <p:nvSpPr>
              <p:cNvPr id="435241" name="Rectangle 41"/>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5242" name="Group 42"/>
            <p:cNvGrpSpPr>
              <a:grpSpLocks/>
            </p:cNvGrpSpPr>
            <p:nvPr/>
          </p:nvGrpSpPr>
          <p:grpSpPr bwMode="auto">
            <a:xfrm>
              <a:off x="2819400" y="4876800"/>
              <a:ext cx="990600" cy="381000"/>
              <a:chOff x="1060" y="2584"/>
              <a:chExt cx="445" cy="304"/>
            </a:xfrm>
          </p:grpSpPr>
          <p:sp>
            <p:nvSpPr>
              <p:cNvPr id="435243" name="Rectangle 43"/>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新細明體" pitchFamily="18" charset="-120"/>
                  </a:rPr>
                  <a:t>20</a:t>
                </a:r>
              </a:p>
            </p:txBody>
          </p:sp>
          <p:sp>
            <p:nvSpPr>
              <p:cNvPr id="435244" name="Rectangle 44"/>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5245" name="Group 45"/>
            <p:cNvGrpSpPr>
              <a:grpSpLocks/>
            </p:cNvGrpSpPr>
            <p:nvPr/>
          </p:nvGrpSpPr>
          <p:grpSpPr bwMode="auto">
            <a:xfrm>
              <a:off x="4191000" y="4876800"/>
              <a:ext cx="990600" cy="381000"/>
              <a:chOff x="1060" y="2584"/>
              <a:chExt cx="445" cy="304"/>
            </a:xfrm>
          </p:grpSpPr>
          <p:sp>
            <p:nvSpPr>
              <p:cNvPr id="435246" name="Rectangle 46"/>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新細明體" pitchFamily="18" charset="-120"/>
                  </a:rPr>
                  <a:t>40</a:t>
                </a:r>
              </a:p>
            </p:txBody>
          </p:sp>
          <p:sp>
            <p:nvSpPr>
              <p:cNvPr id="435247" name="Rectangle 47"/>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5248" name="Group 48"/>
            <p:cNvGrpSpPr>
              <a:grpSpLocks/>
            </p:cNvGrpSpPr>
            <p:nvPr/>
          </p:nvGrpSpPr>
          <p:grpSpPr bwMode="auto">
            <a:xfrm>
              <a:off x="5562600" y="4876800"/>
              <a:ext cx="990600" cy="381000"/>
              <a:chOff x="1060" y="2584"/>
              <a:chExt cx="445" cy="304"/>
            </a:xfrm>
          </p:grpSpPr>
          <p:sp>
            <p:nvSpPr>
              <p:cNvPr id="435249" name="Rectangle 49"/>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新細明體" pitchFamily="18" charset="-120"/>
                  </a:rPr>
                  <a:t>55</a:t>
                </a:r>
              </a:p>
            </p:txBody>
          </p:sp>
          <p:sp>
            <p:nvSpPr>
              <p:cNvPr id="435250" name="Rectangle 50"/>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5251" name="Group 51"/>
            <p:cNvGrpSpPr>
              <a:grpSpLocks/>
            </p:cNvGrpSpPr>
            <p:nvPr/>
          </p:nvGrpSpPr>
          <p:grpSpPr bwMode="auto">
            <a:xfrm>
              <a:off x="6858000" y="4876800"/>
              <a:ext cx="990600" cy="381000"/>
              <a:chOff x="1060" y="2584"/>
              <a:chExt cx="445" cy="304"/>
            </a:xfrm>
          </p:grpSpPr>
          <p:sp>
            <p:nvSpPr>
              <p:cNvPr id="435252" name="Rectangle 52"/>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新細明體" pitchFamily="18" charset="-120"/>
                  </a:rPr>
                  <a:t>70</a:t>
                </a:r>
              </a:p>
            </p:txBody>
          </p:sp>
          <p:sp>
            <p:nvSpPr>
              <p:cNvPr id="435253" name="Rectangle 53"/>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2009615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45806" y="990600"/>
            <a:ext cx="8229600" cy="639762"/>
          </a:xfrm>
        </p:spPr>
        <p:txBody>
          <a:bodyPr>
            <a:noAutofit/>
          </a:bodyPr>
          <a:lstStyle/>
          <a:p>
            <a:r>
              <a:rPr lang="en-US" sz="3200" b="1" dirty="0">
                <a:solidFill>
                  <a:srgbClr val="FF0000"/>
                </a:solidFill>
                <a:latin typeface="Times New Roman" pitchFamily="18" charset="0"/>
                <a:cs typeface="Times New Roman" pitchFamily="18" charset="0"/>
              </a:rPr>
              <a:t>Doubly Linked List</a:t>
            </a:r>
          </a:p>
        </p:txBody>
      </p:sp>
      <p:pic>
        <p:nvPicPr>
          <p:cNvPr id="2050" name="Picture 2" descr="Introduction to Doubly Linked List – Data Structure and Algorithm Tutorials  - GeeksforGeeks">
            <a:extLst>
              <a:ext uri="{FF2B5EF4-FFF2-40B4-BE49-F238E27FC236}">
                <a16:creationId xmlns:a16="http://schemas.microsoft.com/office/drawing/2014/main" id="{C9EEF109-E430-BA7B-92AA-05E3ED33AE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74094"/>
            <a:ext cx="8762999" cy="3745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78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1"/>
            <a:ext cx="7772400" cy="1066800"/>
          </a:xfrm>
        </p:spPr>
        <p:txBody>
          <a:bodyPr>
            <a:normAutofit/>
          </a:bodyPr>
          <a:lstStyle/>
          <a:p>
            <a:r>
              <a:rPr lang="en-US" sz="5400" b="1" dirty="0">
                <a:solidFill>
                  <a:srgbClr val="FF0000"/>
                </a:solidFill>
                <a:latin typeface="Times New Roman" pitchFamily="18" charset="0"/>
                <a:cs typeface="Times New Roman" pitchFamily="18" charset="0"/>
              </a:rPr>
              <a:t>Circular Linked List</a:t>
            </a:r>
          </a:p>
        </p:txBody>
      </p:sp>
    </p:spTree>
    <p:extLst>
      <p:ext uri="{BB962C8B-B14F-4D97-AF65-F5344CB8AC3E}">
        <p14:creationId xmlns:p14="http://schemas.microsoft.com/office/powerpoint/2010/main" val="939101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686800" cy="381000"/>
          </a:xfrm>
        </p:spPr>
        <p:txBody>
          <a:bodyPr>
            <a:noAutofit/>
          </a:bodyPr>
          <a:lstStyle/>
          <a:p>
            <a:r>
              <a:rPr lang="en-US" sz="3200" b="1" dirty="0">
                <a:solidFill>
                  <a:srgbClr val="FF0000"/>
                </a:solidFill>
                <a:latin typeface="Times New Roman" pitchFamily="18" charset="0"/>
                <a:cs typeface="Times New Roman" pitchFamily="18" charset="0"/>
              </a:rPr>
              <a:t>Doubly Linked List</a:t>
            </a:r>
          </a:p>
        </p:txBody>
      </p:sp>
      <p:sp>
        <p:nvSpPr>
          <p:cNvPr id="3" name="Content Placeholder 2"/>
          <p:cNvSpPr>
            <a:spLocks noGrp="1"/>
          </p:cNvSpPr>
          <p:nvPr>
            <p:ph idx="1"/>
          </p:nvPr>
        </p:nvSpPr>
        <p:spPr>
          <a:xfrm>
            <a:off x="228600" y="990600"/>
            <a:ext cx="8686800" cy="5486400"/>
          </a:xfrm>
        </p:spPr>
        <p:txBody>
          <a:bodyPr>
            <a:normAutofit/>
          </a:bodyPr>
          <a:lstStyle/>
          <a:p>
            <a:pPr marL="0" indent="0" algn="just">
              <a:buNone/>
            </a:pPr>
            <a:r>
              <a:rPr lang="en-US" sz="2800" dirty="0">
                <a:latin typeface="Times New Roman" pitchFamily="18" charset="0"/>
                <a:cs typeface="Times New Roman" pitchFamily="18" charset="0"/>
              </a:rPr>
              <a:t>A doubly linked list or a two-way linked list is a more complex type of linked list which </a:t>
            </a:r>
            <a:r>
              <a:rPr lang="en-US" sz="2800" b="1" dirty="0">
                <a:latin typeface="Times New Roman" pitchFamily="18" charset="0"/>
                <a:cs typeface="Times New Roman" pitchFamily="18" charset="0"/>
              </a:rPr>
              <a:t>contains a pointer to the next as well as the previous node </a:t>
            </a:r>
            <a:r>
              <a:rPr lang="en-US" sz="2800" dirty="0">
                <a:latin typeface="Times New Roman" pitchFamily="18" charset="0"/>
                <a:cs typeface="Times New Roman" pitchFamily="18" charset="0"/>
              </a:rPr>
              <a:t>in the sequence. </a:t>
            </a:r>
          </a:p>
          <a:p>
            <a:pPr marL="0" indent="0" algn="just">
              <a:buNone/>
            </a:pPr>
            <a:endParaRPr lang="en-US"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Therefore, it </a:t>
            </a:r>
            <a:r>
              <a:rPr lang="en-US" sz="2800" u="sng" dirty="0">
                <a:latin typeface="Times New Roman" pitchFamily="18" charset="0"/>
                <a:cs typeface="Times New Roman" pitchFamily="18" charset="0"/>
              </a:rPr>
              <a:t>consists of three parts</a:t>
            </a:r>
            <a:r>
              <a:rPr lang="en-US" sz="2800" dirty="0">
                <a:latin typeface="Times New Roman" pitchFamily="18" charset="0"/>
                <a:cs typeface="Times New Roman" pitchFamily="18" charset="0"/>
              </a:rPr>
              <a:t>—</a:t>
            </a:r>
          </a:p>
          <a:p>
            <a:pPr marL="0" indent="0" algn="just">
              <a:buNone/>
            </a:pPr>
            <a:endParaRPr lang="en-US" sz="2800" dirty="0">
              <a:latin typeface="Times New Roman" pitchFamily="18" charset="0"/>
              <a:cs typeface="Times New Roman" pitchFamily="18" charset="0"/>
            </a:endParaRPr>
          </a:p>
          <a:p>
            <a:pPr marL="514350" indent="-514350" algn="just">
              <a:buFont typeface="+mj-lt"/>
              <a:buAutoNum type="arabicPeriod"/>
            </a:pPr>
            <a:r>
              <a:rPr lang="en-US" sz="2800" dirty="0">
                <a:latin typeface="Times New Roman" pitchFamily="18" charset="0"/>
                <a:cs typeface="Times New Roman" pitchFamily="18" charset="0"/>
              </a:rPr>
              <a:t>data, </a:t>
            </a:r>
          </a:p>
          <a:p>
            <a:pPr marL="514350" indent="-514350" algn="just">
              <a:buFont typeface="+mj-lt"/>
              <a:buAutoNum type="arabicPeriod"/>
            </a:pPr>
            <a:r>
              <a:rPr lang="en-US" sz="2800" dirty="0">
                <a:latin typeface="Times New Roman" pitchFamily="18" charset="0"/>
                <a:cs typeface="Times New Roman" pitchFamily="18" charset="0"/>
              </a:rPr>
              <a:t>a pointer to the next node, </a:t>
            </a:r>
          </a:p>
          <a:p>
            <a:pPr marL="514350" indent="-514350" algn="just">
              <a:buFont typeface="+mj-lt"/>
              <a:buAutoNum type="arabicPeriod"/>
            </a:pPr>
            <a:r>
              <a:rPr lang="en-US" sz="2800" dirty="0">
                <a:latin typeface="Times New Roman" pitchFamily="18" charset="0"/>
                <a:cs typeface="Times New Roman" pitchFamily="18" charset="0"/>
              </a:rPr>
              <a:t>a pointer to the previous node</a:t>
            </a:r>
          </a:p>
        </p:txBody>
      </p:sp>
    </p:spTree>
    <p:extLst>
      <p:ext uri="{BB962C8B-B14F-4D97-AF65-F5344CB8AC3E}">
        <p14:creationId xmlns:p14="http://schemas.microsoft.com/office/powerpoint/2010/main" val="113160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27703"/>
            <a:ext cx="7772400" cy="1818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43348" y="2362200"/>
            <a:ext cx="3657600" cy="3046988"/>
          </a:xfrm>
          <a:prstGeom prst="rect">
            <a:avLst/>
          </a:prstGeom>
          <a:noFill/>
        </p:spPr>
        <p:txBody>
          <a:bodyPr wrap="square" rtlCol="0">
            <a:spAutoFit/>
          </a:bodyPr>
          <a:lstStyle/>
          <a:p>
            <a:r>
              <a:rPr lang="en-US" sz="3200" dirty="0">
                <a:latin typeface="Times New Roman" pitchFamily="18" charset="0"/>
                <a:cs typeface="Times New Roman" pitchFamily="18" charset="0"/>
              </a:rPr>
              <a:t>class Node</a:t>
            </a:r>
          </a:p>
          <a:p>
            <a:r>
              <a:rPr lang="en-US" sz="3200" dirty="0">
                <a:latin typeface="Times New Roman" pitchFamily="18" charset="0"/>
                <a:cs typeface="Times New Roman" pitchFamily="18" charset="0"/>
              </a:rPr>
              <a:t>{</a:t>
            </a:r>
          </a:p>
          <a:p>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int</a:t>
            </a:r>
            <a:r>
              <a:rPr lang="en-US" sz="3200" dirty="0">
                <a:latin typeface="Times New Roman" pitchFamily="18" charset="0"/>
                <a:cs typeface="Times New Roman" pitchFamily="18" charset="0"/>
              </a:rPr>
              <a:t> info;</a:t>
            </a:r>
          </a:p>
          <a:p>
            <a:r>
              <a:rPr lang="en-US" sz="3200" dirty="0">
                <a:latin typeface="Times New Roman" pitchFamily="18" charset="0"/>
                <a:cs typeface="Times New Roman" pitchFamily="18" charset="0"/>
              </a:rPr>
              <a:t>     Node *next;</a:t>
            </a:r>
          </a:p>
          <a:p>
            <a:r>
              <a:rPr lang="en-US" sz="3200" dirty="0">
                <a:latin typeface="Times New Roman" pitchFamily="18" charset="0"/>
                <a:cs typeface="Times New Roman" pitchFamily="18" charset="0"/>
              </a:rPr>
              <a:t>     Node *</a:t>
            </a:r>
            <a:r>
              <a:rPr lang="en-US" sz="3200" dirty="0" err="1">
                <a:latin typeface="Times New Roman" pitchFamily="18" charset="0"/>
                <a:cs typeface="Times New Roman" pitchFamily="18" charset="0"/>
              </a:rPr>
              <a:t>prev</a:t>
            </a:r>
            <a:r>
              <a:rPr lang="en-US" sz="3200" dirty="0">
                <a:latin typeface="Times New Roman" pitchFamily="18" charset="0"/>
                <a:cs typeface="Times New Roman" pitchFamily="18" charset="0"/>
              </a:rPr>
              <a:t>;</a:t>
            </a:r>
          </a:p>
          <a:p>
            <a:r>
              <a:rPr lang="en-US" sz="3200" dirty="0">
                <a:latin typeface="Times New Roman" pitchFamily="18" charset="0"/>
                <a:cs typeface="Times New Roman" pitchFamily="18" charset="0"/>
              </a:rPr>
              <a:t>};</a:t>
            </a:r>
          </a:p>
        </p:txBody>
      </p:sp>
      <p:sp>
        <p:nvSpPr>
          <p:cNvPr id="5" name="TextBox 4"/>
          <p:cNvSpPr txBox="1"/>
          <p:nvPr/>
        </p:nvSpPr>
        <p:spPr>
          <a:xfrm>
            <a:off x="3276600" y="3352800"/>
            <a:ext cx="5638800" cy="1200329"/>
          </a:xfrm>
          <a:prstGeom prst="rect">
            <a:avLst/>
          </a:prstGeom>
          <a:noFill/>
          <a:ln>
            <a:solidFill>
              <a:schemeClr val="tx1"/>
            </a:solidFill>
          </a:ln>
        </p:spPr>
        <p:txBody>
          <a:bodyPr wrap="square" rtlCol="0">
            <a:spAutoFit/>
          </a:bodyPr>
          <a:lstStyle/>
          <a:p>
            <a:pPr algn="just"/>
            <a:r>
              <a:rPr lang="en-US" sz="2400" b="1" dirty="0">
                <a:latin typeface="Times New Roman" pitchFamily="18" charset="0"/>
                <a:cs typeface="Times New Roman" pitchFamily="18" charset="0"/>
              </a:rPr>
              <a:t>PREV </a:t>
            </a:r>
            <a:r>
              <a:rPr lang="en-US" sz="2400" dirty="0">
                <a:latin typeface="Times New Roman" pitchFamily="18" charset="0"/>
                <a:cs typeface="Times New Roman" pitchFamily="18" charset="0"/>
              </a:rPr>
              <a:t>field of the </a:t>
            </a:r>
            <a:r>
              <a:rPr lang="en-US" sz="2400" b="1" i="1" dirty="0">
                <a:latin typeface="Times New Roman" pitchFamily="18" charset="0"/>
                <a:cs typeface="Times New Roman" pitchFamily="18" charset="0"/>
              </a:rPr>
              <a:t>first</a:t>
            </a:r>
            <a:r>
              <a:rPr lang="en-US" sz="2400" b="1" dirty="0">
                <a:latin typeface="Times New Roman" pitchFamily="18" charset="0"/>
                <a:cs typeface="Times New Roman" pitchFamily="18" charset="0"/>
              </a:rPr>
              <a:t> node </a:t>
            </a:r>
            <a:r>
              <a:rPr lang="en-US" sz="2400" dirty="0">
                <a:latin typeface="Times New Roman" pitchFamily="18" charset="0"/>
                <a:cs typeface="Times New Roman" pitchFamily="18" charset="0"/>
              </a:rPr>
              <a:t>is  </a:t>
            </a:r>
            <a:r>
              <a:rPr lang="en-US" sz="2400" b="1" dirty="0">
                <a:latin typeface="Times New Roman" pitchFamily="18" charset="0"/>
                <a:cs typeface="Times New Roman" pitchFamily="18" charset="0"/>
              </a:rPr>
              <a:t>NULL</a:t>
            </a:r>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NEXT</a:t>
            </a:r>
            <a:r>
              <a:rPr lang="en-US" sz="2400" dirty="0">
                <a:latin typeface="Times New Roman" pitchFamily="18" charset="0"/>
                <a:cs typeface="Times New Roman" pitchFamily="18" charset="0"/>
              </a:rPr>
              <a:t> field of the </a:t>
            </a:r>
            <a:r>
              <a:rPr lang="en-US" sz="2400" b="1" i="1" dirty="0">
                <a:latin typeface="Times New Roman" pitchFamily="18" charset="0"/>
                <a:cs typeface="Times New Roman" pitchFamily="18" charset="0"/>
              </a:rPr>
              <a:t>last</a:t>
            </a:r>
            <a:r>
              <a:rPr lang="en-US" sz="2400" b="1" dirty="0">
                <a:latin typeface="Times New Roman" pitchFamily="18" charset="0"/>
                <a:cs typeface="Times New Roman" pitchFamily="18" charset="0"/>
              </a:rPr>
              <a:t> node </a:t>
            </a:r>
            <a:r>
              <a:rPr lang="en-US" sz="2400" dirty="0">
                <a:latin typeface="Times New Roman" pitchFamily="18" charset="0"/>
                <a:cs typeface="Times New Roman" pitchFamily="18" charset="0"/>
              </a:rPr>
              <a:t>is  </a:t>
            </a:r>
            <a:r>
              <a:rPr lang="en-US" sz="2400" b="1" dirty="0">
                <a:latin typeface="Times New Roman" pitchFamily="18" charset="0"/>
                <a:cs typeface="Times New Roman" pitchFamily="18" charset="0"/>
              </a:rPr>
              <a:t>NULL</a:t>
            </a:r>
            <a:r>
              <a:rPr lang="en-US" sz="2400" dirty="0">
                <a:latin typeface="Times New Roman" pitchFamily="18" charset="0"/>
                <a:cs typeface="Times New Roman" pitchFamily="18" charset="0"/>
              </a:rPr>
              <a:t>. </a:t>
            </a:r>
          </a:p>
          <a:p>
            <a:pPr algn="just"/>
            <a:endParaRPr lang="en-US" sz="2400"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4D890AD9-567F-2A98-FE7C-9400A2A94514}"/>
              </a:ext>
            </a:extLst>
          </p:cNvPr>
          <p:cNvSpPr txBox="1"/>
          <p:nvPr/>
        </p:nvSpPr>
        <p:spPr>
          <a:xfrm>
            <a:off x="457201" y="5624522"/>
            <a:ext cx="8382000" cy="830997"/>
          </a:xfrm>
          <a:prstGeom prst="rect">
            <a:avLst/>
          </a:prstGeom>
          <a:noFill/>
        </p:spPr>
        <p:txBody>
          <a:bodyPr wrap="square">
            <a:spAutoFit/>
          </a:bodyPr>
          <a:lstStyle/>
          <a:p>
            <a:pPr algn="just"/>
            <a:r>
              <a:rPr lang="en-US" sz="2400" dirty="0">
                <a:latin typeface="Times New Roman" pitchFamily="18" charset="0"/>
                <a:cs typeface="Times New Roman" pitchFamily="18" charset="0"/>
              </a:rPr>
              <a:t>The PREV field is used to store the address of the preceding node, which enables us to traverse the list in the backward direction.</a:t>
            </a:r>
          </a:p>
        </p:txBody>
      </p:sp>
    </p:spTree>
    <p:extLst>
      <p:ext uri="{BB962C8B-B14F-4D97-AF65-F5344CB8AC3E}">
        <p14:creationId xmlns:p14="http://schemas.microsoft.com/office/powerpoint/2010/main" val="3422693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solidFill>
                  <a:srgbClr val="FF0000"/>
                </a:solidFill>
                <a:latin typeface="Times New Roman" pitchFamily="18" charset="0"/>
                <a:cs typeface="Times New Roman" pitchFamily="18" charset="0"/>
              </a:rPr>
              <a:t>Inserting a New Node in a </a:t>
            </a:r>
            <a:br>
              <a:rPr lang="en-US" sz="3200" b="1" dirty="0">
                <a:solidFill>
                  <a:srgbClr val="FF0000"/>
                </a:solidFill>
                <a:latin typeface="Times New Roman" pitchFamily="18" charset="0"/>
                <a:cs typeface="Times New Roman" pitchFamily="18" charset="0"/>
              </a:rPr>
            </a:br>
            <a:r>
              <a:rPr lang="en-US" sz="3200" b="1" dirty="0">
                <a:solidFill>
                  <a:srgbClr val="FF0000"/>
                </a:solidFill>
                <a:latin typeface="Times New Roman" pitchFamily="18" charset="0"/>
                <a:cs typeface="Times New Roman" pitchFamily="18" charset="0"/>
              </a:rPr>
              <a:t>Doubly Linked List</a:t>
            </a:r>
          </a:p>
        </p:txBody>
      </p:sp>
      <p:sp>
        <p:nvSpPr>
          <p:cNvPr id="3" name="Content Placeholder 2"/>
          <p:cNvSpPr>
            <a:spLocks noGrp="1"/>
          </p:cNvSpPr>
          <p:nvPr>
            <p:ph idx="1"/>
          </p:nvPr>
        </p:nvSpPr>
        <p:spPr>
          <a:xfrm>
            <a:off x="152400" y="1600200"/>
            <a:ext cx="8839200" cy="4876800"/>
          </a:xfrm>
        </p:spPr>
        <p:txBody>
          <a:bodyPr>
            <a:normAutofit/>
          </a:bodyPr>
          <a:lstStyle/>
          <a:p>
            <a:pPr marL="0" indent="0">
              <a:buNone/>
            </a:pPr>
            <a:r>
              <a:rPr lang="en-US" sz="3000" dirty="0"/>
              <a:t>Case 1: The new node is inserted at the beginning.</a:t>
            </a:r>
          </a:p>
          <a:p>
            <a:pPr marL="0" indent="0">
              <a:buNone/>
            </a:pPr>
            <a:endParaRPr lang="en-US" sz="3000" dirty="0"/>
          </a:p>
          <a:p>
            <a:pPr marL="0" indent="0">
              <a:buNone/>
            </a:pPr>
            <a:r>
              <a:rPr lang="en-US" sz="3000" dirty="0"/>
              <a:t>Case 2: The new node is inserted at the end.</a:t>
            </a:r>
          </a:p>
          <a:p>
            <a:pPr marL="0" indent="0">
              <a:buNone/>
            </a:pPr>
            <a:endParaRPr lang="en-US" sz="3000" dirty="0"/>
          </a:p>
          <a:p>
            <a:pPr marL="0" indent="0">
              <a:buNone/>
            </a:pPr>
            <a:r>
              <a:rPr lang="en-US" sz="3000" dirty="0"/>
              <a:t>Case 3: The new node is inserted after a given node.</a:t>
            </a:r>
          </a:p>
          <a:p>
            <a:pPr marL="0" indent="0">
              <a:buNone/>
            </a:pPr>
            <a:endParaRPr lang="en-US" sz="3000" dirty="0"/>
          </a:p>
          <a:p>
            <a:pPr marL="0" indent="0">
              <a:buNone/>
            </a:pPr>
            <a:r>
              <a:rPr lang="en-US" sz="3000" dirty="0"/>
              <a:t>Case 4: The new node is inserted before a given node.</a:t>
            </a:r>
          </a:p>
        </p:txBody>
      </p:sp>
    </p:spTree>
    <p:extLst>
      <p:ext uri="{BB962C8B-B14F-4D97-AF65-F5344CB8AC3E}">
        <p14:creationId xmlns:p14="http://schemas.microsoft.com/office/powerpoint/2010/main" val="545826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304800"/>
          </a:xfrm>
        </p:spPr>
        <p:txBody>
          <a:bodyPr>
            <a:noAutofit/>
          </a:bodyPr>
          <a:lstStyle/>
          <a:p>
            <a:r>
              <a:rPr lang="en-US" sz="2800" b="1" dirty="0">
                <a:solidFill>
                  <a:srgbClr val="FF0000"/>
                </a:solidFill>
                <a:latin typeface="Times New Roman" pitchFamily="18" charset="0"/>
                <a:cs typeface="Times New Roman" pitchFamily="18" charset="0"/>
              </a:rPr>
              <a:t>Inserting a Node at the Beginning </a:t>
            </a:r>
            <a:br>
              <a:rPr lang="en-US" sz="2800" b="1" dirty="0">
                <a:solidFill>
                  <a:srgbClr val="FF0000"/>
                </a:solidFill>
                <a:latin typeface="Times New Roman" pitchFamily="18" charset="0"/>
                <a:cs typeface="Times New Roman" pitchFamily="18" charset="0"/>
              </a:rPr>
            </a:br>
            <a:endParaRPr lang="en-US" sz="2800" dirty="0">
              <a:solidFill>
                <a:srgbClr val="FF0000"/>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3400"/>
            <a:ext cx="8997043"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2"/>
          <p:cNvSpPr txBox="1">
            <a:spLocks/>
          </p:cNvSpPr>
          <p:nvPr/>
        </p:nvSpPr>
        <p:spPr>
          <a:xfrm>
            <a:off x="1600200" y="3200400"/>
            <a:ext cx="6686550" cy="3657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pitchFamily="34" charset="0"/>
              <a:buNone/>
            </a:pPr>
            <a:r>
              <a:rPr lang="en-US" sz="2000" b="1" dirty="0"/>
              <a:t> </a:t>
            </a:r>
            <a:r>
              <a:rPr lang="en-US" sz="2400" b="1" dirty="0"/>
              <a:t>node *temp=new node;</a:t>
            </a:r>
          </a:p>
          <a:p>
            <a:pPr marL="0" indent="0">
              <a:spcBef>
                <a:spcPts val="0"/>
              </a:spcBef>
              <a:buFont typeface="Arial" pitchFamily="34" charset="0"/>
              <a:buNone/>
            </a:pPr>
            <a:r>
              <a:rPr lang="en-US" sz="2400" b="1" dirty="0"/>
              <a:t>               temp-&gt;info=</a:t>
            </a:r>
            <a:r>
              <a:rPr lang="en-US" sz="2400" b="1" dirty="0" err="1"/>
              <a:t>val</a:t>
            </a:r>
            <a:r>
              <a:rPr lang="en-US" sz="2400" b="1" dirty="0"/>
              <a:t>;  temp-&gt;</a:t>
            </a:r>
            <a:r>
              <a:rPr lang="en-US" sz="2400" b="1" dirty="0" err="1"/>
              <a:t>prev</a:t>
            </a:r>
            <a:r>
              <a:rPr lang="en-US" sz="2400" b="1" dirty="0"/>
              <a:t>=NULL;</a:t>
            </a:r>
          </a:p>
          <a:p>
            <a:pPr marL="0" indent="0">
              <a:spcBef>
                <a:spcPts val="0"/>
              </a:spcBef>
              <a:buFont typeface="Arial" pitchFamily="34" charset="0"/>
              <a:buNone/>
            </a:pPr>
            <a:r>
              <a:rPr lang="en-US" sz="2400" b="1" dirty="0"/>
              <a:t>    If(start==NULL)</a:t>
            </a:r>
          </a:p>
          <a:p>
            <a:pPr marL="0" indent="0">
              <a:spcBef>
                <a:spcPts val="0"/>
              </a:spcBef>
              <a:buFont typeface="Arial" pitchFamily="34" charset="0"/>
              <a:buNone/>
            </a:pPr>
            <a:r>
              <a:rPr lang="en-US" sz="2400" b="1" dirty="0"/>
              <a:t>           {  start=temp;  temp-&gt;next=NULL;}</a:t>
            </a:r>
          </a:p>
          <a:p>
            <a:pPr marL="0" indent="0">
              <a:spcBef>
                <a:spcPts val="0"/>
              </a:spcBef>
              <a:buFont typeface="Arial" pitchFamily="34" charset="0"/>
              <a:buNone/>
            </a:pPr>
            <a:r>
              <a:rPr lang="en-US" sz="2400" b="1" dirty="0"/>
              <a:t>  </a:t>
            </a:r>
          </a:p>
          <a:p>
            <a:pPr marL="0" indent="0">
              <a:spcBef>
                <a:spcPts val="0"/>
              </a:spcBef>
              <a:buFont typeface="Arial" pitchFamily="34" charset="0"/>
              <a:buNone/>
            </a:pPr>
            <a:r>
              <a:rPr lang="en-US" sz="2400" b="1" dirty="0"/>
              <a:t>  else{</a:t>
            </a:r>
          </a:p>
          <a:p>
            <a:pPr marL="0" indent="0">
              <a:spcBef>
                <a:spcPts val="0"/>
              </a:spcBef>
              <a:buFont typeface="Arial" pitchFamily="34" charset="0"/>
              <a:buNone/>
            </a:pPr>
            <a:r>
              <a:rPr lang="en-US" sz="2400" b="1" dirty="0"/>
              <a:t>                temp-&gt;next=start; </a:t>
            </a:r>
          </a:p>
          <a:p>
            <a:pPr marL="0" indent="0">
              <a:spcBef>
                <a:spcPts val="0"/>
              </a:spcBef>
              <a:buFont typeface="Arial" pitchFamily="34" charset="0"/>
              <a:buNone/>
            </a:pPr>
            <a:r>
              <a:rPr lang="en-US" sz="2400" b="1" dirty="0"/>
              <a:t>                 start-&gt;</a:t>
            </a:r>
            <a:r>
              <a:rPr lang="en-US" sz="2400" b="1" dirty="0" err="1"/>
              <a:t>prev</a:t>
            </a:r>
            <a:r>
              <a:rPr lang="en-US" sz="2400" b="1" dirty="0"/>
              <a:t>=temp;</a:t>
            </a:r>
          </a:p>
          <a:p>
            <a:pPr marL="0" indent="0">
              <a:spcBef>
                <a:spcPts val="0"/>
              </a:spcBef>
              <a:buFont typeface="Arial" pitchFamily="34" charset="0"/>
              <a:buNone/>
            </a:pPr>
            <a:r>
              <a:rPr lang="en-US" sz="2400" b="1" dirty="0"/>
              <a:t>                 start=temp;     }</a:t>
            </a:r>
          </a:p>
        </p:txBody>
      </p:sp>
    </p:spTree>
    <p:extLst>
      <p:ext uri="{BB962C8B-B14F-4D97-AF65-F5344CB8AC3E}">
        <p14:creationId xmlns:p14="http://schemas.microsoft.com/office/powerpoint/2010/main" val="3652123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763000" cy="533400"/>
          </a:xfrm>
        </p:spPr>
        <p:txBody>
          <a:bodyPr>
            <a:noAutofit/>
          </a:bodyPr>
          <a:lstStyle/>
          <a:p>
            <a:r>
              <a:rPr lang="en-US" sz="2400" b="1" dirty="0">
                <a:solidFill>
                  <a:srgbClr val="FF0000"/>
                </a:solidFill>
                <a:latin typeface="Times New Roman" pitchFamily="18" charset="0"/>
                <a:cs typeface="Times New Roman" pitchFamily="18" charset="0"/>
              </a:rPr>
              <a:t>Inserting a Node at the End  </a:t>
            </a:r>
            <a:br>
              <a:rPr lang="en-US" sz="2400" b="1" dirty="0">
                <a:solidFill>
                  <a:srgbClr val="FF0000"/>
                </a:solidFill>
                <a:latin typeface="Times New Roman" pitchFamily="18" charset="0"/>
                <a:cs typeface="Times New Roman" pitchFamily="18" charset="0"/>
              </a:rPr>
            </a:br>
            <a:endParaRPr lang="en-US" sz="2400" dirty="0">
              <a:solidFill>
                <a:srgbClr val="FF0000"/>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838200"/>
            <a:ext cx="8763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6581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763000" cy="533400"/>
          </a:xfrm>
        </p:spPr>
        <p:txBody>
          <a:bodyPr>
            <a:noAutofit/>
          </a:bodyPr>
          <a:lstStyle/>
          <a:p>
            <a:r>
              <a:rPr lang="en-US" sz="2400" b="1" dirty="0">
                <a:solidFill>
                  <a:srgbClr val="FF0000"/>
                </a:solidFill>
                <a:latin typeface="Times New Roman" pitchFamily="18" charset="0"/>
                <a:cs typeface="Times New Roman" pitchFamily="18" charset="0"/>
              </a:rPr>
              <a:t>Inserting a Node at the End  </a:t>
            </a:r>
            <a:br>
              <a:rPr lang="en-US" sz="2400" b="1" dirty="0">
                <a:solidFill>
                  <a:srgbClr val="FF0000"/>
                </a:solidFill>
                <a:latin typeface="Times New Roman" pitchFamily="18" charset="0"/>
                <a:cs typeface="Times New Roman" pitchFamily="18" charset="0"/>
              </a:rPr>
            </a:br>
            <a:endParaRPr lang="en-US" sz="2400" dirty="0">
              <a:solidFill>
                <a:srgbClr val="FF0000"/>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81000"/>
            <a:ext cx="87630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600200" y="3623370"/>
            <a:ext cx="7467600" cy="3108543"/>
          </a:xfrm>
          <a:prstGeom prst="rect">
            <a:avLst/>
          </a:prstGeom>
        </p:spPr>
        <p:txBody>
          <a:bodyPr wrap="square">
            <a:spAutoFit/>
          </a:bodyPr>
          <a:lstStyle/>
          <a:p>
            <a:r>
              <a:rPr lang="en-US" sz="2800" b="1" dirty="0"/>
              <a:t>node *temp=new node;</a:t>
            </a:r>
          </a:p>
          <a:p>
            <a:r>
              <a:rPr lang="en-US" sz="2800" b="1" dirty="0"/>
              <a:t>               temp-&gt;info=</a:t>
            </a:r>
            <a:r>
              <a:rPr lang="en-US" sz="2800" b="1" dirty="0" err="1"/>
              <a:t>val</a:t>
            </a:r>
            <a:r>
              <a:rPr lang="en-US" sz="2800" b="1" dirty="0"/>
              <a:t>;  temp-&gt;next=NULL;</a:t>
            </a:r>
            <a:endParaRPr lang="en-US" sz="2800" b="1" dirty="0">
              <a:latin typeface="Times New Roman" pitchFamily="18" charset="0"/>
              <a:cs typeface="Times New Roman" pitchFamily="18" charset="0"/>
            </a:endParaRPr>
          </a:p>
          <a:p>
            <a:r>
              <a:rPr lang="en-US" sz="2800" b="1" dirty="0">
                <a:latin typeface="Times New Roman" pitchFamily="18" charset="0"/>
                <a:cs typeface="Times New Roman" pitchFamily="18" charset="0"/>
              </a:rPr>
              <a:t>Node *</a:t>
            </a:r>
            <a:r>
              <a:rPr lang="en-US" sz="2800" b="1" dirty="0" err="1">
                <a:latin typeface="Times New Roman" pitchFamily="18" charset="0"/>
                <a:cs typeface="Times New Roman" pitchFamily="18" charset="0"/>
              </a:rPr>
              <a:t>ptr</a:t>
            </a:r>
            <a:r>
              <a:rPr lang="en-US" sz="2800" b="1" dirty="0">
                <a:latin typeface="Times New Roman" pitchFamily="18" charset="0"/>
                <a:cs typeface="Times New Roman" pitchFamily="18" charset="0"/>
              </a:rPr>
              <a:t> = start;</a:t>
            </a:r>
          </a:p>
          <a:p>
            <a:r>
              <a:rPr lang="en-US" sz="2800" b="1" dirty="0">
                <a:latin typeface="Times New Roman" pitchFamily="18" charset="0"/>
                <a:cs typeface="Times New Roman" pitchFamily="18" charset="0"/>
              </a:rPr>
              <a:t> while(</a:t>
            </a:r>
            <a:r>
              <a:rPr lang="en-US" sz="2800" b="1" dirty="0" err="1">
                <a:latin typeface="Times New Roman" pitchFamily="18" charset="0"/>
                <a:cs typeface="Times New Roman" pitchFamily="18" charset="0"/>
              </a:rPr>
              <a:t>ptr</a:t>
            </a:r>
            <a:r>
              <a:rPr lang="en-US" sz="2800" b="1" dirty="0">
                <a:latin typeface="Times New Roman" pitchFamily="18" charset="0"/>
                <a:cs typeface="Times New Roman" pitchFamily="18" charset="0"/>
              </a:rPr>
              <a:t>-&gt;next!=NULL)</a:t>
            </a:r>
          </a:p>
          <a:p>
            <a:r>
              <a:rPr lang="en-US" sz="2800" b="1" dirty="0">
                <a:latin typeface="Times New Roman" pitchFamily="18" charset="0"/>
                <a:cs typeface="Times New Roman" pitchFamily="18" charset="0"/>
              </a:rPr>
              <a:t>          { </a:t>
            </a:r>
            <a:r>
              <a:rPr lang="en-US" sz="2800" b="1" dirty="0" err="1">
                <a:latin typeface="Times New Roman" pitchFamily="18" charset="0"/>
                <a:cs typeface="Times New Roman" pitchFamily="18" charset="0"/>
              </a:rPr>
              <a:t>ptr</a:t>
            </a:r>
            <a:r>
              <a:rPr lang="en-US" sz="2800" b="1" dirty="0">
                <a:latin typeface="Times New Roman" pitchFamily="18" charset="0"/>
                <a:cs typeface="Times New Roman" pitchFamily="18" charset="0"/>
              </a:rPr>
              <a:t>=</a:t>
            </a:r>
            <a:r>
              <a:rPr lang="en-US" sz="2800" b="1" dirty="0" err="1">
                <a:latin typeface="Times New Roman" pitchFamily="18" charset="0"/>
                <a:cs typeface="Times New Roman" pitchFamily="18" charset="0"/>
              </a:rPr>
              <a:t>ptr</a:t>
            </a:r>
            <a:r>
              <a:rPr lang="en-US" sz="2800" b="1" dirty="0">
                <a:latin typeface="Times New Roman" pitchFamily="18" charset="0"/>
                <a:cs typeface="Times New Roman" pitchFamily="18" charset="0"/>
              </a:rPr>
              <a:t>-&gt;next; } </a:t>
            </a:r>
          </a:p>
          <a:p>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ptr</a:t>
            </a:r>
            <a:r>
              <a:rPr lang="en-US" sz="2800" b="1" dirty="0">
                <a:latin typeface="Times New Roman" pitchFamily="18" charset="0"/>
                <a:cs typeface="Times New Roman" pitchFamily="18" charset="0"/>
              </a:rPr>
              <a:t>-&gt;next=temp;</a:t>
            </a:r>
          </a:p>
          <a:p>
            <a:r>
              <a:rPr lang="en-US" sz="2800" b="1" dirty="0">
                <a:latin typeface="Times New Roman" pitchFamily="18" charset="0"/>
                <a:cs typeface="Times New Roman" pitchFamily="18" charset="0"/>
              </a:rPr>
              <a:t>      temp-&gt;</a:t>
            </a:r>
            <a:r>
              <a:rPr lang="en-US" sz="2800" b="1" dirty="0" err="1">
                <a:latin typeface="Times New Roman" pitchFamily="18" charset="0"/>
                <a:cs typeface="Times New Roman" pitchFamily="18" charset="0"/>
              </a:rPr>
              <a:t>prev</a:t>
            </a:r>
            <a:r>
              <a:rPr lang="en-US" sz="2800" b="1" dirty="0">
                <a:latin typeface="Times New Roman" pitchFamily="18" charset="0"/>
                <a:cs typeface="Times New Roman" pitchFamily="18" charset="0"/>
              </a:rPr>
              <a:t>=</a:t>
            </a:r>
            <a:r>
              <a:rPr lang="en-US" sz="2800" b="1" dirty="0" err="1">
                <a:latin typeface="Times New Roman" pitchFamily="18" charset="0"/>
                <a:cs typeface="Times New Roman" pitchFamily="18" charset="0"/>
              </a:rPr>
              <a:t>ptr</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3283470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noAutofit/>
          </a:bodyPr>
          <a:lstStyle/>
          <a:p>
            <a:r>
              <a:rPr lang="en-US" sz="2400" b="1" dirty="0">
                <a:solidFill>
                  <a:srgbClr val="FF0000"/>
                </a:solidFill>
                <a:latin typeface="Times New Roman" pitchFamily="18" charset="0"/>
                <a:cs typeface="Times New Roman" pitchFamily="18" charset="0"/>
              </a:rPr>
              <a:t>Inserting a Node After a Given Node </a:t>
            </a:r>
            <a:endParaRPr lang="en-US" sz="2400" dirty="0">
              <a:solidFill>
                <a:srgbClr val="FF00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A38E69B7-AE22-F672-AC91-FC1E05EA44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998009"/>
            <a:ext cx="6629399" cy="5632710"/>
          </a:xfrm>
          <a:prstGeom prst="rect">
            <a:avLst/>
          </a:prstGeom>
        </p:spPr>
      </p:pic>
      <p:sp>
        <p:nvSpPr>
          <p:cNvPr id="3" name="TextBox 2">
            <a:extLst>
              <a:ext uri="{FF2B5EF4-FFF2-40B4-BE49-F238E27FC236}">
                <a16:creationId xmlns:a16="http://schemas.microsoft.com/office/drawing/2014/main" id="{6E693757-508F-F0CF-666E-FBAE2CDEEB88}"/>
              </a:ext>
            </a:extLst>
          </p:cNvPr>
          <p:cNvSpPr txBox="1"/>
          <p:nvPr/>
        </p:nvSpPr>
        <p:spPr>
          <a:xfrm flipH="1">
            <a:off x="3581400" y="487362"/>
            <a:ext cx="3307081" cy="369332"/>
          </a:xfrm>
          <a:prstGeom prst="rect">
            <a:avLst/>
          </a:prstGeom>
          <a:noFill/>
        </p:spPr>
        <p:txBody>
          <a:bodyPr wrap="square" rtlCol="0">
            <a:spAutoFit/>
          </a:bodyPr>
          <a:lstStyle/>
          <a:p>
            <a:r>
              <a:rPr lang="en-IN" b="1" i="1" dirty="0"/>
              <a:t>(say after third node</a:t>
            </a:r>
            <a:r>
              <a:rPr lang="en-IN" b="1" dirty="0"/>
              <a:t>)</a:t>
            </a:r>
          </a:p>
        </p:txBody>
      </p:sp>
    </p:spTree>
    <p:extLst>
      <p:ext uri="{BB962C8B-B14F-4D97-AF65-F5344CB8AC3E}">
        <p14:creationId xmlns:p14="http://schemas.microsoft.com/office/powerpoint/2010/main" val="79678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noAutofit/>
          </a:bodyPr>
          <a:lstStyle/>
          <a:p>
            <a:r>
              <a:rPr lang="en-US" sz="2400" b="1" dirty="0">
                <a:solidFill>
                  <a:srgbClr val="FF0000"/>
                </a:solidFill>
                <a:latin typeface="Times New Roman" pitchFamily="18" charset="0"/>
                <a:cs typeface="Times New Roman" pitchFamily="18" charset="0"/>
              </a:rPr>
              <a:t>Inserting a Node After a Given Node </a:t>
            </a:r>
            <a:endParaRPr lang="en-US" sz="2400" dirty="0">
              <a:solidFill>
                <a:srgbClr val="FF0000"/>
              </a:solidFill>
              <a:latin typeface="Times New Roman" pitchFamily="18" charset="0"/>
              <a:cs typeface="Times New Roman" pitchFamily="18" charset="0"/>
            </a:endParaRPr>
          </a:p>
        </p:txBody>
      </p:sp>
      <p:sp>
        <p:nvSpPr>
          <p:cNvPr id="3" name="Rectangle 2"/>
          <p:cNvSpPr/>
          <p:nvPr/>
        </p:nvSpPr>
        <p:spPr>
          <a:xfrm>
            <a:off x="4724400" y="1447800"/>
            <a:ext cx="4114800" cy="4199611"/>
          </a:xfrm>
          <a:prstGeom prst="rect">
            <a:avLst/>
          </a:prstGeom>
        </p:spPr>
        <p:txBody>
          <a:bodyPr wrap="square">
            <a:spAutoFit/>
          </a:bodyPr>
          <a:lstStyle/>
          <a:p>
            <a:pPr>
              <a:lnSpc>
                <a:spcPct val="150000"/>
              </a:lnSpc>
            </a:pPr>
            <a:r>
              <a:rPr lang="en-US" sz="2000" b="1" dirty="0"/>
              <a:t> node *temp=new node; </a:t>
            </a:r>
          </a:p>
          <a:p>
            <a:pPr>
              <a:lnSpc>
                <a:spcPct val="150000"/>
              </a:lnSpc>
            </a:pPr>
            <a:r>
              <a:rPr lang="en-US" sz="2000" b="1" dirty="0"/>
              <a:t> temp-&gt;data=data; </a:t>
            </a:r>
          </a:p>
          <a:p>
            <a:pPr>
              <a:lnSpc>
                <a:spcPct val="150000"/>
              </a:lnSpc>
            </a:pPr>
            <a:r>
              <a:rPr lang="en-US" sz="2000" b="1" dirty="0"/>
              <a:t>pre= start  </a:t>
            </a:r>
          </a:p>
          <a:p>
            <a:pPr>
              <a:lnSpc>
                <a:spcPct val="150000"/>
              </a:lnSpc>
            </a:pPr>
            <a:r>
              <a:rPr lang="en-US" sz="2000" b="1" dirty="0"/>
              <a:t>cur=start-&gt;next</a:t>
            </a:r>
          </a:p>
          <a:p>
            <a:pPr>
              <a:lnSpc>
                <a:spcPct val="150000"/>
              </a:lnSpc>
            </a:pPr>
            <a:r>
              <a:rPr lang="en-US" sz="2000" b="1" dirty="0"/>
              <a:t>      while (pre-&gt;data!= </a:t>
            </a:r>
            <a:r>
              <a:rPr lang="en-US" sz="2000" b="1" dirty="0" err="1"/>
              <a:t>sp_val</a:t>
            </a:r>
            <a:r>
              <a:rPr lang="en-US" sz="2000" b="1" dirty="0"/>
              <a:t>) </a:t>
            </a:r>
          </a:p>
          <a:p>
            <a:pPr>
              <a:lnSpc>
                <a:spcPct val="150000"/>
              </a:lnSpc>
            </a:pPr>
            <a:r>
              <a:rPr lang="en-US" sz="2000" b="1" dirty="0"/>
              <a:t>           { pre=cur; cur=cur-&gt;next; } </a:t>
            </a:r>
          </a:p>
          <a:p>
            <a:pPr>
              <a:lnSpc>
                <a:spcPct val="150000"/>
              </a:lnSpc>
            </a:pPr>
            <a:r>
              <a:rPr lang="en-US" sz="2000" b="1" dirty="0"/>
              <a:t>  temp-&gt;next=cur;   temp-&gt;</a:t>
            </a:r>
            <a:r>
              <a:rPr lang="en-US" sz="2000" b="1" dirty="0" err="1"/>
              <a:t>prev</a:t>
            </a:r>
            <a:r>
              <a:rPr lang="en-US" sz="2000" b="1" dirty="0"/>
              <a:t>=pre;</a:t>
            </a:r>
          </a:p>
          <a:p>
            <a:pPr>
              <a:lnSpc>
                <a:spcPct val="150000"/>
              </a:lnSpc>
            </a:pPr>
            <a:r>
              <a:rPr lang="en-US" sz="2000" b="1" dirty="0"/>
              <a:t>  pre-&gt;next=temp;</a:t>
            </a:r>
          </a:p>
          <a:p>
            <a:pPr>
              <a:lnSpc>
                <a:spcPct val="150000"/>
              </a:lnSpc>
            </a:pPr>
            <a:r>
              <a:rPr lang="en-US" sz="2000" b="1" dirty="0"/>
              <a:t>  cur-&gt;</a:t>
            </a:r>
            <a:r>
              <a:rPr lang="en-US" sz="2000" b="1" dirty="0" err="1"/>
              <a:t>prev</a:t>
            </a:r>
            <a:r>
              <a:rPr lang="en-US" sz="2000" b="1" dirty="0"/>
              <a:t>==temp;   </a:t>
            </a:r>
          </a:p>
        </p:txBody>
      </p:sp>
      <p:pic>
        <p:nvPicPr>
          <p:cNvPr id="9" name="Picture 8">
            <a:extLst>
              <a:ext uri="{FF2B5EF4-FFF2-40B4-BE49-F238E27FC236}">
                <a16:creationId xmlns:a16="http://schemas.microsoft.com/office/drawing/2014/main" id="{4D050294-8976-626B-375C-DED2C643F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703" y="685800"/>
            <a:ext cx="4397121" cy="5867400"/>
          </a:xfrm>
          <a:prstGeom prst="rect">
            <a:avLst/>
          </a:prstGeom>
        </p:spPr>
      </p:pic>
    </p:spTree>
    <p:extLst>
      <p:ext uri="{BB962C8B-B14F-4D97-AF65-F5344CB8AC3E}">
        <p14:creationId xmlns:p14="http://schemas.microsoft.com/office/powerpoint/2010/main" val="297415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1143000"/>
          </a:xfrm>
        </p:spPr>
        <p:txBody>
          <a:bodyPr>
            <a:normAutofit/>
          </a:bodyPr>
          <a:lstStyle/>
          <a:p>
            <a:r>
              <a:rPr lang="en-US" sz="2400" b="1" dirty="0">
                <a:solidFill>
                  <a:srgbClr val="FF0000"/>
                </a:solidFill>
                <a:latin typeface="Times New Roman" pitchFamily="18" charset="0"/>
                <a:cs typeface="Times New Roman" pitchFamily="18" charset="0"/>
              </a:rPr>
              <a:t>Inserting a Node Before a Given Node </a:t>
            </a:r>
            <a:br>
              <a:rPr lang="en-US" sz="2400" b="1" dirty="0">
                <a:solidFill>
                  <a:srgbClr val="FF0000"/>
                </a:solidFill>
                <a:latin typeface="Times New Roman" pitchFamily="18" charset="0"/>
                <a:cs typeface="Times New Roman" pitchFamily="18" charset="0"/>
              </a:rPr>
            </a:br>
            <a:r>
              <a:rPr lang="en-US" sz="2400" b="1" dirty="0">
                <a:solidFill>
                  <a:srgbClr val="FF0000"/>
                </a:solidFill>
                <a:latin typeface="Times New Roman" pitchFamily="18" charset="0"/>
                <a:cs typeface="Times New Roman" pitchFamily="18" charset="0"/>
              </a:rPr>
              <a:t>in a Doubly Linked List</a:t>
            </a:r>
            <a:endParaRPr lang="en-US" sz="2400" dirty="0">
              <a:solidFill>
                <a:srgbClr val="FF0000"/>
              </a:solidFill>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3" y="1252538"/>
            <a:ext cx="8372475" cy="522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0798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itchFamily="18" charset="0"/>
                <a:cs typeface="Times New Roman" pitchFamily="18" charset="0"/>
              </a:rPr>
              <a:t>Deleting a Node </a:t>
            </a:r>
            <a:br>
              <a:rPr lang="en-US" b="1" dirty="0">
                <a:solidFill>
                  <a:srgbClr val="FF0000"/>
                </a:solidFill>
                <a:latin typeface="Times New Roman" pitchFamily="18" charset="0"/>
                <a:cs typeface="Times New Roman" pitchFamily="18" charset="0"/>
              </a:rPr>
            </a:br>
            <a:r>
              <a:rPr lang="en-US" b="1" dirty="0">
                <a:solidFill>
                  <a:srgbClr val="FF0000"/>
                </a:solidFill>
                <a:latin typeface="Times New Roman" pitchFamily="18" charset="0"/>
                <a:cs typeface="Times New Roman" pitchFamily="18" charset="0"/>
              </a:rPr>
              <a:t>from a Doubly Linked List</a:t>
            </a:r>
            <a:endParaRPr lang="en-IN" dirty="0"/>
          </a:p>
        </p:txBody>
      </p:sp>
      <p:pic>
        <p:nvPicPr>
          <p:cNvPr id="1026" name="Picture 2" descr="In a doubly linked list if a node is to be deleted between two nodes, how  many links of the existing list have to be modified? - Quora">
            <a:extLst>
              <a:ext uri="{FF2B5EF4-FFF2-40B4-BE49-F238E27FC236}">
                <a16:creationId xmlns:a16="http://schemas.microsoft.com/office/drawing/2014/main" id="{BAC36C8C-63CE-703F-2117-7797BD10B3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857500"/>
            <a:ext cx="8401050"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365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839200" cy="381000"/>
          </a:xfrm>
        </p:spPr>
        <p:txBody>
          <a:bodyPr>
            <a:normAutofit fontScale="90000"/>
          </a:bodyPr>
          <a:lstStyle/>
          <a:p>
            <a:r>
              <a:rPr lang="en-US" sz="2800" b="1" dirty="0">
                <a:solidFill>
                  <a:srgbClr val="FF0000"/>
                </a:solidFill>
                <a:latin typeface="Times New Roman" pitchFamily="18" charset="0"/>
                <a:cs typeface="Times New Roman" pitchFamily="18" charset="0"/>
              </a:rPr>
              <a:t>CIRCULAR LINKED LIST</a:t>
            </a:r>
            <a:endParaRPr lang="en-US" sz="28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304800"/>
            <a:ext cx="8763000" cy="5486400"/>
          </a:xfrm>
        </p:spPr>
        <p:txBody>
          <a:bodyPr>
            <a:normAutofit/>
          </a:bodyPr>
          <a:lstStyle/>
          <a:p>
            <a:pPr marL="0" indent="0" algn="just">
              <a:buNone/>
            </a:pPr>
            <a:endParaRPr lang="en-US" sz="2400" dirty="0">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In a circular linked list, the </a:t>
            </a:r>
            <a:r>
              <a:rPr lang="en-US" sz="2400" b="1" dirty="0">
                <a:latin typeface="Times New Roman" pitchFamily="18" charset="0"/>
                <a:cs typeface="Times New Roman" pitchFamily="18" charset="0"/>
              </a:rPr>
              <a:t>last node contains a pointer to the first node </a:t>
            </a:r>
            <a:r>
              <a:rPr lang="en-US" sz="2400" dirty="0">
                <a:latin typeface="Times New Roman" pitchFamily="18" charset="0"/>
                <a:cs typeface="Times New Roman" pitchFamily="18" charset="0"/>
              </a:rPr>
              <a:t>of the list. </a:t>
            </a:r>
          </a:p>
          <a:p>
            <a:pPr marL="0" indent="0" algn="just">
              <a:buNone/>
            </a:pPr>
            <a:endParaRPr lang="en-US" sz="2400" dirty="0">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While traversing a circular linked list, we can begin and traverse the list in forward  direction </a:t>
            </a:r>
            <a:r>
              <a:rPr lang="en-US" sz="2400" u="sng" dirty="0">
                <a:latin typeface="Times New Roman" pitchFamily="18" charset="0"/>
                <a:cs typeface="Times New Roman" pitchFamily="18" charset="0"/>
              </a:rPr>
              <a:t>until we reach the same node  where we started</a:t>
            </a:r>
            <a:r>
              <a:rPr lang="en-US" sz="2400" dirty="0">
                <a:latin typeface="Times New Roman" pitchFamily="18" charset="0"/>
                <a:cs typeface="Times New Roman" pitchFamily="18" charset="0"/>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114800"/>
            <a:ext cx="8332033"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7581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792162"/>
          </a:xfrm>
        </p:spPr>
        <p:txBody>
          <a:bodyPr>
            <a:noAutofit/>
          </a:bodyPr>
          <a:lstStyle/>
          <a:p>
            <a:r>
              <a:rPr lang="en-US" sz="2800" b="1" dirty="0">
                <a:solidFill>
                  <a:srgbClr val="FF0000"/>
                </a:solidFill>
                <a:latin typeface="Times New Roman" pitchFamily="18" charset="0"/>
                <a:cs typeface="Times New Roman" pitchFamily="18" charset="0"/>
              </a:rPr>
              <a:t>Deleting a Node </a:t>
            </a:r>
            <a:br>
              <a:rPr lang="en-US" sz="2800" b="1" dirty="0">
                <a:solidFill>
                  <a:srgbClr val="FF0000"/>
                </a:solidFill>
                <a:latin typeface="Times New Roman" pitchFamily="18" charset="0"/>
                <a:cs typeface="Times New Roman" pitchFamily="18" charset="0"/>
              </a:rPr>
            </a:br>
            <a:r>
              <a:rPr lang="en-US" sz="2800" b="1" dirty="0">
                <a:solidFill>
                  <a:srgbClr val="FF0000"/>
                </a:solidFill>
                <a:latin typeface="Times New Roman" pitchFamily="18" charset="0"/>
                <a:cs typeface="Times New Roman" pitchFamily="18" charset="0"/>
              </a:rPr>
              <a:t>from a Doubly Linked List</a:t>
            </a:r>
            <a:endParaRPr lang="en-US" sz="28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219200"/>
            <a:ext cx="8686800" cy="5181600"/>
          </a:xfrm>
        </p:spPr>
        <p:txBody>
          <a:bodyPr/>
          <a:lstStyle/>
          <a:p>
            <a:r>
              <a:rPr lang="en-US" dirty="0"/>
              <a:t>Case 1: The first node is deleted.</a:t>
            </a:r>
          </a:p>
          <a:p>
            <a:endParaRPr lang="en-US" dirty="0"/>
          </a:p>
          <a:p>
            <a:r>
              <a:rPr lang="en-US" dirty="0"/>
              <a:t>Case 2: The last node is deleted.</a:t>
            </a:r>
          </a:p>
          <a:p>
            <a:endParaRPr lang="en-US" dirty="0"/>
          </a:p>
          <a:p>
            <a:r>
              <a:rPr lang="en-US" dirty="0"/>
              <a:t>Case 3: The node after a given node is deleted.</a:t>
            </a:r>
          </a:p>
          <a:p>
            <a:endParaRPr lang="en-US" dirty="0"/>
          </a:p>
          <a:p>
            <a:r>
              <a:rPr lang="en-US" dirty="0"/>
              <a:t>Case 4: The node before a given node is deleted</a:t>
            </a:r>
          </a:p>
        </p:txBody>
      </p:sp>
    </p:spTree>
    <p:extLst>
      <p:ext uri="{BB962C8B-B14F-4D97-AF65-F5344CB8AC3E}">
        <p14:creationId xmlns:p14="http://schemas.microsoft.com/office/powerpoint/2010/main" val="22107735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22238"/>
            <a:ext cx="8763000" cy="563562"/>
          </a:xfrm>
        </p:spPr>
        <p:txBody>
          <a:bodyPr>
            <a:noAutofit/>
          </a:bodyPr>
          <a:lstStyle/>
          <a:p>
            <a:r>
              <a:rPr lang="en-US" sz="3200" b="1" dirty="0">
                <a:solidFill>
                  <a:srgbClr val="FF0000"/>
                </a:solidFill>
                <a:latin typeface="Times New Roman" pitchFamily="18" charset="0"/>
                <a:cs typeface="Times New Roman" pitchFamily="18" charset="0"/>
              </a:rPr>
              <a:t>Deleting the First Node </a:t>
            </a:r>
            <a:endParaRPr lang="en-US" sz="3200" dirty="0">
              <a:solidFill>
                <a:srgbClr val="FF0000"/>
              </a:solidFill>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90600"/>
            <a:ext cx="81534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724399" y="3657601"/>
            <a:ext cx="4419601" cy="318565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Times New Roman" pitchFamily="18" charset="0"/>
                <a:cs typeface="Times New Roman" pitchFamily="18" charset="0"/>
              </a:rPr>
              <a:t> </a:t>
            </a:r>
            <a:r>
              <a:rPr lang="en-US" sz="2400" b="1" dirty="0">
                <a:solidFill>
                  <a:schemeClr val="tx1"/>
                </a:solidFill>
                <a:latin typeface="Times New Roman" pitchFamily="18" charset="0"/>
                <a:cs typeface="Times New Roman" pitchFamily="18" charset="0"/>
              </a:rPr>
              <a:t>if (start= =NULL)</a:t>
            </a:r>
          </a:p>
          <a:p>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cout</a:t>
            </a:r>
            <a:r>
              <a:rPr lang="en-US" sz="2400" b="1" dirty="0">
                <a:solidFill>
                  <a:schemeClr val="tx1"/>
                </a:solidFill>
                <a:latin typeface="Times New Roman" pitchFamily="18" charset="0"/>
                <a:cs typeface="Times New Roman" pitchFamily="18" charset="0"/>
              </a:rPr>
              <a:t>&lt;&lt;“Underflow&lt;&lt;</a:t>
            </a:r>
            <a:r>
              <a:rPr lang="en-US" sz="2400" b="1" dirty="0" err="1">
                <a:solidFill>
                  <a:schemeClr val="tx1"/>
                </a:solidFill>
                <a:latin typeface="Times New Roman" pitchFamily="18" charset="0"/>
                <a:cs typeface="Times New Roman" pitchFamily="18" charset="0"/>
              </a:rPr>
              <a:t>endl</a:t>
            </a:r>
            <a:r>
              <a:rPr lang="en-US" sz="2400" b="1" dirty="0">
                <a:solidFill>
                  <a:schemeClr val="tx1"/>
                </a:solidFill>
                <a:latin typeface="Times New Roman" pitchFamily="18" charset="0"/>
                <a:cs typeface="Times New Roman" pitchFamily="18" charset="0"/>
              </a:rPr>
              <a:t>;</a:t>
            </a:r>
          </a:p>
          <a:p>
            <a:r>
              <a:rPr lang="en-US" sz="2400" b="1" dirty="0">
                <a:solidFill>
                  <a:schemeClr val="tx1"/>
                </a:solidFill>
                <a:latin typeface="Times New Roman" pitchFamily="18" charset="0"/>
                <a:cs typeface="Times New Roman" pitchFamily="18" charset="0"/>
              </a:rPr>
              <a:t>else</a:t>
            </a:r>
          </a:p>
          <a:p>
            <a:r>
              <a:rPr lang="en-US" sz="2400" b="1" dirty="0">
                <a:solidFill>
                  <a:schemeClr val="tx1"/>
                </a:solidFill>
                <a:latin typeface="Times New Roman" pitchFamily="18" charset="0"/>
                <a:cs typeface="Times New Roman" pitchFamily="18" charset="0"/>
              </a:rPr>
              <a:t>      node *</a:t>
            </a:r>
            <a:r>
              <a:rPr lang="en-US" sz="2400" b="1" dirty="0" err="1">
                <a:solidFill>
                  <a:schemeClr val="tx1"/>
                </a:solidFill>
                <a:latin typeface="Times New Roman" pitchFamily="18" charset="0"/>
                <a:cs typeface="Times New Roman" pitchFamily="18" charset="0"/>
              </a:rPr>
              <a:t>ptr</a:t>
            </a:r>
            <a:r>
              <a:rPr lang="en-US" sz="2400" b="1" dirty="0">
                <a:solidFill>
                  <a:schemeClr val="tx1"/>
                </a:solidFill>
                <a:latin typeface="Times New Roman" pitchFamily="18" charset="0"/>
                <a:cs typeface="Times New Roman" pitchFamily="18" charset="0"/>
              </a:rPr>
              <a:t>;</a:t>
            </a:r>
          </a:p>
          <a:p>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ptr</a:t>
            </a:r>
            <a:r>
              <a:rPr lang="en-US" sz="2400" b="1" dirty="0">
                <a:solidFill>
                  <a:schemeClr val="tx1"/>
                </a:solidFill>
                <a:latin typeface="Times New Roman" pitchFamily="18" charset="0"/>
                <a:cs typeface="Times New Roman" pitchFamily="18" charset="0"/>
              </a:rPr>
              <a:t> = head;</a:t>
            </a:r>
          </a:p>
          <a:p>
            <a:r>
              <a:rPr lang="en-US" sz="2400" b="1" dirty="0">
                <a:solidFill>
                  <a:schemeClr val="tx1"/>
                </a:solidFill>
                <a:latin typeface="Times New Roman" pitchFamily="18" charset="0"/>
                <a:cs typeface="Times New Roman" pitchFamily="18" charset="0"/>
              </a:rPr>
              <a:t>      head=</a:t>
            </a:r>
            <a:r>
              <a:rPr lang="en-US" sz="2400" b="1" dirty="0" err="1">
                <a:solidFill>
                  <a:schemeClr val="tx1"/>
                </a:solidFill>
                <a:latin typeface="Times New Roman" pitchFamily="18" charset="0"/>
                <a:cs typeface="Times New Roman" pitchFamily="18" charset="0"/>
              </a:rPr>
              <a:t>head</a:t>
            </a:r>
            <a:r>
              <a:rPr lang="en-US" sz="2400" b="1" dirty="0" err="1">
                <a:solidFill>
                  <a:schemeClr val="tx1"/>
                </a:solidFill>
                <a:latin typeface="Times New Roman" pitchFamily="18" charset="0"/>
                <a:cs typeface="Times New Roman" pitchFamily="18" charset="0"/>
                <a:sym typeface="Wingdings" pitchFamily="2" charset="2"/>
              </a:rPr>
              <a:t></a:t>
            </a:r>
            <a:r>
              <a:rPr lang="en-US" sz="2400" b="1" dirty="0" err="1">
                <a:solidFill>
                  <a:schemeClr val="tx1"/>
                </a:solidFill>
                <a:latin typeface="Times New Roman" pitchFamily="18" charset="0"/>
                <a:cs typeface="Times New Roman" pitchFamily="18" charset="0"/>
              </a:rPr>
              <a:t>next</a:t>
            </a:r>
            <a:r>
              <a:rPr lang="en-US" sz="2400" b="1" dirty="0">
                <a:solidFill>
                  <a:schemeClr val="tx1"/>
                </a:solidFill>
                <a:latin typeface="Times New Roman" pitchFamily="18" charset="0"/>
                <a:cs typeface="Times New Roman" pitchFamily="18" charset="0"/>
              </a:rPr>
              <a:t>;</a:t>
            </a:r>
          </a:p>
          <a:p>
            <a:r>
              <a:rPr lang="en-US" sz="2400" b="1" dirty="0">
                <a:solidFill>
                  <a:schemeClr val="tx1"/>
                </a:solidFill>
                <a:latin typeface="Times New Roman" pitchFamily="18" charset="0"/>
                <a:cs typeface="Times New Roman" pitchFamily="18" charset="0"/>
              </a:rPr>
              <a:t>      head-&gt;</a:t>
            </a:r>
            <a:r>
              <a:rPr lang="en-US" sz="2400" b="1" dirty="0" err="1">
                <a:solidFill>
                  <a:schemeClr val="tx1"/>
                </a:solidFill>
                <a:latin typeface="Times New Roman" pitchFamily="18" charset="0"/>
                <a:cs typeface="Times New Roman" pitchFamily="18" charset="0"/>
              </a:rPr>
              <a:t>prev</a:t>
            </a:r>
            <a:r>
              <a:rPr lang="en-US" sz="2400" b="1" dirty="0">
                <a:solidFill>
                  <a:schemeClr val="tx1"/>
                </a:solidFill>
                <a:latin typeface="Times New Roman" pitchFamily="18" charset="0"/>
                <a:cs typeface="Times New Roman" pitchFamily="18" charset="0"/>
              </a:rPr>
              <a:t>=NULL</a:t>
            </a:r>
          </a:p>
          <a:p>
            <a:r>
              <a:rPr lang="en-US" sz="2400" b="1" dirty="0">
                <a:solidFill>
                  <a:schemeClr val="tx1"/>
                </a:solidFill>
                <a:latin typeface="Times New Roman" pitchFamily="18" charset="0"/>
                <a:cs typeface="Times New Roman" pitchFamily="18" charset="0"/>
              </a:rPr>
              <a:t>      delete </a:t>
            </a:r>
            <a:r>
              <a:rPr lang="en-US" sz="2400" b="1" dirty="0" err="1">
                <a:solidFill>
                  <a:schemeClr val="tx1"/>
                </a:solidFill>
                <a:latin typeface="Times New Roman" pitchFamily="18" charset="0"/>
                <a:cs typeface="Times New Roman" pitchFamily="18" charset="0"/>
              </a:rPr>
              <a:t>ptr</a:t>
            </a:r>
            <a:r>
              <a:rPr lang="en-US" sz="2400" b="1"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1050609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11162"/>
          </a:xfrm>
        </p:spPr>
        <p:txBody>
          <a:bodyPr>
            <a:noAutofit/>
          </a:bodyPr>
          <a:lstStyle/>
          <a:p>
            <a:r>
              <a:rPr lang="en-US" sz="2800" b="1" dirty="0">
                <a:solidFill>
                  <a:srgbClr val="FF0000"/>
                </a:solidFill>
                <a:latin typeface="Times New Roman" pitchFamily="18" charset="0"/>
                <a:cs typeface="Times New Roman" pitchFamily="18" charset="0"/>
              </a:rPr>
              <a:t>Deleting the Last Node </a:t>
            </a:r>
            <a:endParaRPr lang="en-US" sz="2800" dirty="0">
              <a:solidFill>
                <a:srgbClr val="FF0000"/>
              </a:solidFill>
              <a:latin typeface="Times New Roman" pitchFamily="18" charset="0"/>
              <a:cs typeface="Times New Roman" pitchFamily="18" charset="0"/>
            </a:endParaRPr>
          </a:p>
        </p:txBody>
      </p:sp>
      <p:sp>
        <p:nvSpPr>
          <p:cNvPr id="4" name="Rectangle 34"/>
          <p:cNvSpPr>
            <a:spLocks noChangeArrowheads="1"/>
          </p:cNvSpPr>
          <p:nvPr/>
        </p:nvSpPr>
        <p:spPr bwMode="auto">
          <a:xfrm>
            <a:off x="2971800" y="4395787"/>
            <a:ext cx="6172200" cy="2462213"/>
          </a:xfrm>
          <a:prstGeom prst="rect">
            <a:avLst/>
          </a:prstGeom>
          <a:solidFill>
            <a:schemeClr val="accent1">
              <a:lumMod val="40000"/>
              <a:lumOff val="60000"/>
            </a:schemeClr>
          </a:solidFill>
          <a:ln>
            <a:noFill/>
          </a:ln>
          <a:effectLst/>
        </p:spPr>
        <p:txBody>
          <a:bodyPr wrap="square">
            <a:spAutoFit/>
          </a:bodyPr>
          <a:lstStyle/>
          <a:p>
            <a:pPr marL="342900" indent="-342900">
              <a:spcBef>
                <a:spcPct val="50000"/>
              </a:spcBef>
            </a:pPr>
            <a:r>
              <a:rPr lang="en-US" altLang="zh-TW" sz="2800" b="1" dirty="0">
                <a:latin typeface="Courier New" pitchFamily="49" charset="0"/>
                <a:ea typeface="新細明體" pitchFamily="18" charset="-120"/>
              </a:rPr>
              <a:t>while(CUR-&gt;next!=NULL)</a:t>
            </a:r>
          </a:p>
          <a:p>
            <a:pPr marL="342900" indent="-342900">
              <a:spcBef>
                <a:spcPct val="50000"/>
              </a:spcBef>
            </a:pPr>
            <a:r>
              <a:rPr lang="en-US" altLang="zh-TW" sz="2800" b="1" dirty="0">
                <a:latin typeface="Courier New" pitchFamily="49" charset="0"/>
                <a:ea typeface="新細明體" pitchFamily="18" charset="-120"/>
              </a:rPr>
              <a:t>{ PRE =CUR; CUR=CUR-&gt;next;}</a:t>
            </a:r>
          </a:p>
          <a:p>
            <a:pPr marL="342900" indent="-342900" algn="l">
              <a:spcBef>
                <a:spcPct val="50000"/>
              </a:spcBef>
              <a:buFont typeface="Monotype Sorts" pitchFamily="2" charset="2"/>
              <a:buNone/>
            </a:pPr>
            <a:r>
              <a:rPr lang="en-US" altLang="zh-TW" sz="2800" b="1" dirty="0">
                <a:latin typeface="Courier New" pitchFamily="49" charset="0"/>
                <a:ea typeface="新細明體" pitchFamily="18" charset="-120"/>
              </a:rPr>
              <a:t>PRE-&gt;next = NULL;   </a:t>
            </a:r>
          </a:p>
          <a:p>
            <a:pPr marL="342900" indent="-342900" algn="l">
              <a:spcBef>
                <a:spcPct val="50000"/>
              </a:spcBef>
              <a:buFont typeface="Monotype Sorts" pitchFamily="2" charset="2"/>
              <a:buNone/>
            </a:pPr>
            <a:r>
              <a:rPr lang="en-US" altLang="zh-TW" sz="2800" b="1" dirty="0">
                <a:latin typeface="Courier New" pitchFamily="49" charset="0"/>
                <a:ea typeface="新細明體" pitchFamily="18" charset="-120"/>
              </a:rPr>
              <a:t>delete CUR;</a:t>
            </a:r>
          </a:p>
        </p:txBody>
      </p:sp>
      <p:pic>
        <p:nvPicPr>
          <p:cNvPr id="5" name="Picture 4">
            <a:extLst>
              <a:ext uri="{FF2B5EF4-FFF2-40B4-BE49-F238E27FC236}">
                <a16:creationId xmlns:a16="http://schemas.microsoft.com/office/drawing/2014/main" id="{6DE858C9-21B0-D769-ED9B-B0F8937BCCD3}"/>
              </a:ext>
            </a:extLst>
          </p:cNvPr>
          <p:cNvPicPr>
            <a:picLocks noChangeAspect="1"/>
          </p:cNvPicPr>
          <p:nvPr/>
        </p:nvPicPr>
        <p:blipFill>
          <a:blip r:embed="rId2"/>
          <a:stretch>
            <a:fillRect/>
          </a:stretch>
        </p:blipFill>
        <p:spPr>
          <a:xfrm>
            <a:off x="304800" y="533400"/>
            <a:ext cx="8458200" cy="3905250"/>
          </a:xfrm>
          <a:prstGeom prst="rect">
            <a:avLst/>
          </a:prstGeom>
        </p:spPr>
      </p:pic>
    </p:spTree>
    <p:extLst>
      <p:ext uri="{BB962C8B-B14F-4D97-AF65-F5344CB8AC3E}">
        <p14:creationId xmlns:p14="http://schemas.microsoft.com/office/powerpoint/2010/main" val="35064727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30FA0E-D438-DF7B-0274-895CF0A3A4A6}"/>
              </a:ext>
            </a:extLst>
          </p:cNvPr>
          <p:cNvPicPr>
            <a:picLocks noChangeAspect="1"/>
          </p:cNvPicPr>
          <p:nvPr/>
        </p:nvPicPr>
        <p:blipFill>
          <a:blip r:embed="rId2"/>
          <a:stretch>
            <a:fillRect/>
          </a:stretch>
        </p:blipFill>
        <p:spPr>
          <a:xfrm>
            <a:off x="155449" y="762000"/>
            <a:ext cx="8607551" cy="3843337"/>
          </a:xfrm>
          <a:prstGeom prst="rect">
            <a:avLst/>
          </a:prstGeom>
        </p:spPr>
      </p:pic>
      <p:sp>
        <p:nvSpPr>
          <p:cNvPr id="5" name="Rectangle 4"/>
          <p:cNvSpPr/>
          <p:nvPr/>
        </p:nvSpPr>
        <p:spPr>
          <a:xfrm>
            <a:off x="3962400" y="4419600"/>
            <a:ext cx="4800600" cy="2308324"/>
          </a:xfrm>
          <a:prstGeom prst="rect">
            <a:avLst/>
          </a:prstGeom>
          <a:solidFill>
            <a:schemeClr val="tx2">
              <a:lumMod val="20000"/>
              <a:lumOff val="80000"/>
            </a:schemeClr>
          </a:solidFill>
        </p:spPr>
        <p:txBody>
          <a:bodyPr wrap="square">
            <a:spAutoFit/>
          </a:bodyPr>
          <a:lstStyle/>
          <a:p>
            <a:r>
              <a:rPr lang="en-US" sz="2400" dirty="0"/>
              <a:t>   cur=start; </a:t>
            </a:r>
          </a:p>
          <a:p>
            <a:r>
              <a:rPr lang="en-US" sz="2400" b="1" dirty="0"/>
              <a:t>      while (CUR-&gt;data!= </a:t>
            </a:r>
            <a:r>
              <a:rPr lang="en-US" sz="2400" b="1" dirty="0" err="1"/>
              <a:t>sp_val</a:t>
            </a:r>
            <a:r>
              <a:rPr lang="en-US" sz="2400" b="1" dirty="0"/>
              <a:t>) </a:t>
            </a:r>
          </a:p>
          <a:p>
            <a:r>
              <a:rPr lang="en-US" sz="2400" b="1" dirty="0"/>
              <a:t>           { PRE=CUR; CUR=CUR-&gt;next; } </a:t>
            </a:r>
          </a:p>
          <a:p>
            <a:r>
              <a:rPr lang="en-US" sz="2400" b="1" dirty="0"/>
              <a:t>   PRE-&gt;next=CUR-&gt;next;</a:t>
            </a:r>
          </a:p>
          <a:p>
            <a:r>
              <a:rPr lang="en-US" sz="2400" b="1" dirty="0"/>
              <a:t>   (CUR-&gt;next)-&gt;pre=PRE;   </a:t>
            </a:r>
          </a:p>
          <a:p>
            <a:r>
              <a:rPr lang="en-US" sz="2400" b="1" dirty="0"/>
              <a:t>   delete  CUR;</a:t>
            </a:r>
          </a:p>
        </p:txBody>
      </p:sp>
      <p:sp>
        <p:nvSpPr>
          <p:cNvPr id="2" name="Title 1"/>
          <p:cNvSpPr>
            <a:spLocks noGrp="1"/>
          </p:cNvSpPr>
          <p:nvPr>
            <p:ph type="title"/>
          </p:nvPr>
        </p:nvSpPr>
        <p:spPr>
          <a:xfrm>
            <a:off x="123825" y="152400"/>
            <a:ext cx="8763000" cy="411162"/>
          </a:xfrm>
        </p:spPr>
        <p:txBody>
          <a:bodyPr>
            <a:noAutofit/>
          </a:bodyPr>
          <a:lstStyle/>
          <a:p>
            <a:r>
              <a:rPr lang="en-US" sz="3200" b="1" dirty="0">
                <a:solidFill>
                  <a:srgbClr val="FF0000"/>
                </a:solidFill>
                <a:latin typeface="Times New Roman" pitchFamily="18" charset="0"/>
                <a:cs typeface="Times New Roman" pitchFamily="18" charset="0"/>
              </a:rPr>
              <a:t>Deleting the Node After a Given Node </a:t>
            </a:r>
            <a:endParaRPr lang="en-US" sz="32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5754315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868362"/>
          </a:xfrm>
        </p:spPr>
        <p:txBody>
          <a:bodyPr>
            <a:noAutofit/>
          </a:bodyPr>
          <a:lstStyle/>
          <a:p>
            <a:r>
              <a:rPr lang="en-US" sz="2800" b="1" dirty="0">
                <a:solidFill>
                  <a:srgbClr val="FF0000"/>
                </a:solidFill>
                <a:latin typeface="Times New Roman" pitchFamily="18" charset="0"/>
                <a:cs typeface="Times New Roman" pitchFamily="18" charset="0"/>
              </a:rPr>
              <a:t>Deleting the Node Before a Given Node </a:t>
            </a:r>
            <a:br>
              <a:rPr lang="en-US" sz="2800" b="1" dirty="0">
                <a:solidFill>
                  <a:srgbClr val="FF0000"/>
                </a:solidFill>
                <a:latin typeface="Times New Roman" pitchFamily="18" charset="0"/>
                <a:cs typeface="Times New Roman" pitchFamily="18" charset="0"/>
              </a:rPr>
            </a:br>
            <a:r>
              <a:rPr lang="en-US" sz="2800" b="1" dirty="0">
                <a:solidFill>
                  <a:srgbClr val="FF0000"/>
                </a:solidFill>
                <a:latin typeface="Times New Roman" pitchFamily="18" charset="0"/>
                <a:cs typeface="Times New Roman" pitchFamily="18" charset="0"/>
              </a:rPr>
              <a:t>in a Doubly Linked List</a:t>
            </a:r>
            <a:endParaRPr lang="en-US" sz="2800" dirty="0">
              <a:solidFill>
                <a:srgbClr val="FF0000"/>
              </a:solidFill>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3" y="1371600"/>
            <a:ext cx="8943975"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831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229600" cy="4525963"/>
          </a:xfrm>
        </p:spPr>
        <p:txBody>
          <a:bodyPr/>
          <a:lstStyle/>
          <a:p>
            <a:pPr marL="0" indent="0" algn="ctr">
              <a:buNone/>
            </a:pPr>
            <a:r>
              <a:rPr lang="en-US" dirty="0"/>
              <a:t>Practice Activity</a:t>
            </a:r>
          </a:p>
          <a:p>
            <a:pPr marL="0" indent="0">
              <a:buNone/>
            </a:pPr>
            <a:endParaRPr lang="en-US" dirty="0"/>
          </a:p>
          <a:p>
            <a:pPr algn="just"/>
            <a:r>
              <a:rPr lang="en-US" dirty="0"/>
              <a:t>Implement Doubly Linked list by writing functions for all possible operations in doubly  linked list.</a:t>
            </a:r>
          </a:p>
          <a:p>
            <a:pPr algn="just"/>
            <a:endParaRPr lang="en-US" dirty="0"/>
          </a:p>
          <a:p>
            <a:pPr algn="just"/>
            <a:r>
              <a:rPr lang="en-US" dirty="0"/>
              <a:t>Reverse a singly Linked List</a:t>
            </a:r>
          </a:p>
        </p:txBody>
      </p:sp>
    </p:spTree>
    <p:extLst>
      <p:ext uri="{BB962C8B-B14F-4D97-AF65-F5344CB8AC3E}">
        <p14:creationId xmlns:p14="http://schemas.microsoft.com/office/powerpoint/2010/main" val="28985919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686800" cy="6324600"/>
          </a:xfrm>
        </p:spPr>
        <p:txBody>
          <a:bodyPr>
            <a:normAutofit fontScale="55000" lnSpcReduction="20000"/>
          </a:bodyPr>
          <a:lstStyle/>
          <a:p>
            <a:pPr marL="0" indent="0" algn="just">
              <a:buNone/>
            </a:pPr>
            <a:r>
              <a:rPr lang="en-IN" b="1" dirty="0"/>
              <a:t>Applications of Linked List</a:t>
            </a:r>
          </a:p>
          <a:p>
            <a:pPr marL="0" indent="0" algn="just">
              <a:buNone/>
            </a:pPr>
            <a:endParaRPr lang="en-IN" dirty="0"/>
          </a:p>
          <a:p>
            <a:pPr algn="just"/>
            <a:r>
              <a:rPr lang="en-IN" sz="3800" dirty="0"/>
              <a:t>To implement many data structure for dynamic allocation like Stacks, Queues etc.</a:t>
            </a:r>
          </a:p>
          <a:p>
            <a:pPr algn="just"/>
            <a:endParaRPr lang="en-IN" sz="3800" dirty="0"/>
          </a:p>
          <a:p>
            <a:pPr algn="just"/>
            <a:r>
              <a:rPr lang="en-IN" sz="3800" dirty="0"/>
              <a:t>To implement the Adjacency list representation of Graph.</a:t>
            </a:r>
          </a:p>
          <a:p>
            <a:pPr algn="just"/>
            <a:endParaRPr lang="en-IN" sz="3800" dirty="0"/>
          </a:p>
          <a:p>
            <a:pPr algn="just"/>
            <a:r>
              <a:rPr lang="en-IN" sz="3800" dirty="0"/>
              <a:t>To implement Hash Tables – Ex. Open Chain Hashing (Each Bucket of the hash table can itself be a linked list.</a:t>
            </a:r>
          </a:p>
          <a:p>
            <a:pPr algn="just"/>
            <a:endParaRPr lang="en-IN" sz="3800" dirty="0"/>
          </a:p>
          <a:p>
            <a:pPr algn="just"/>
            <a:r>
              <a:rPr lang="en-IN" sz="3800" dirty="0"/>
              <a:t>To represent a polynomial by simply storing the coefficient and exponent of each term.</a:t>
            </a:r>
          </a:p>
          <a:p>
            <a:pPr algn="just"/>
            <a:endParaRPr lang="en-IN" sz="3800" dirty="0"/>
          </a:p>
          <a:p>
            <a:pPr algn="just"/>
            <a:r>
              <a:rPr lang="en-IN" sz="3800" dirty="0"/>
              <a:t>To implement “Undo” functionality in many software such as Photoshop or Word by storing Linked list of states.</a:t>
            </a:r>
          </a:p>
          <a:p>
            <a:pPr algn="just"/>
            <a:endParaRPr lang="en-IN" sz="3800" dirty="0"/>
          </a:p>
          <a:p>
            <a:pPr algn="just"/>
            <a:r>
              <a:rPr lang="en-IN" sz="3800" dirty="0"/>
              <a:t>Operating System maintains and control all the running applications by creating circular linked list</a:t>
            </a:r>
          </a:p>
          <a:p>
            <a:pPr algn="just"/>
            <a:endParaRPr lang="en-IN" sz="3800" dirty="0"/>
          </a:p>
          <a:p>
            <a:pPr algn="just"/>
            <a:r>
              <a:rPr lang="en-IN" sz="3800" dirty="0"/>
              <a:t>Representing Sparse Matrix</a:t>
            </a:r>
          </a:p>
          <a:p>
            <a:pPr algn="just"/>
            <a:endParaRPr lang="en-IN" dirty="0"/>
          </a:p>
        </p:txBody>
      </p:sp>
    </p:spTree>
    <p:extLst>
      <p:ext uri="{BB962C8B-B14F-4D97-AF65-F5344CB8AC3E}">
        <p14:creationId xmlns:p14="http://schemas.microsoft.com/office/powerpoint/2010/main" val="25039554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descr="C:\WINNT\Profiles\nab007\DESKTOP\chapter7\fig 7.11.jpg"/>
          <p:cNvPicPr>
            <a:picLocks noChangeAspect="1" noChangeArrowheads="1"/>
          </p:cNvPicPr>
          <p:nvPr/>
        </p:nvPicPr>
        <p:blipFill>
          <a:blip r:embed="rId2">
            <a:extLst>
              <a:ext uri="{28A0092B-C50C-407E-A947-70E740481C1C}">
                <a14:useLocalDpi xmlns:a14="http://schemas.microsoft.com/office/drawing/2010/main" val="0"/>
              </a:ext>
            </a:extLst>
          </a:blip>
          <a:srcRect l="1869" t="1280" r="5608" b="1389"/>
          <a:stretch>
            <a:fillRect/>
          </a:stretch>
        </p:blipFill>
        <p:spPr bwMode="auto">
          <a:xfrm>
            <a:off x="228600" y="762000"/>
            <a:ext cx="86868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2"/>
          <p:cNvSpPr>
            <a:spLocks noGrp="1" noChangeArrowheads="1"/>
          </p:cNvSpPr>
          <p:nvPr>
            <p:ph type="title"/>
          </p:nvPr>
        </p:nvSpPr>
        <p:spPr>
          <a:xfrm>
            <a:off x="457200" y="76200"/>
            <a:ext cx="8229600" cy="487362"/>
          </a:xfrm>
        </p:spPr>
        <p:txBody>
          <a:bodyPr>
            <a:normAutofit fontScale="90000"/>
          </a:bodyPr>
          <a:lstStyle/>
          <a:p>
            <a:r>
              <a:rPr lang="en-US" dirty="0"/>
              <a:t>Adjacency Lists Representation</a:t>
            </a:r>
          </a:p>
        </p:txBody>
      </p:sp>
      <p:sp>
        <p:nvSpPr>
          <p:cNvPr id="11268" name="Rectangle 3"/>
          <p:cNvSpPr>
            <a:spLocks noGrp="1" noChangeArrowheads="1"/>
          </p:cNvSpPr>
          <p:nvPr>
            <p:ph type="body" idx="1"/>
          </p:nvPr>
        </p:nvSpPr>
        <p:spPr/>
        <p:txBody>
          <a:bodyPr/>
          <a:lstStyle/>
          <a:p>
            <a:r>
              <a:rPr lang="en-US"/>
              <a:t>From</a:t>
            </a:r>
          </a:p>
          <a:p>
            <a:pPr lvl="1"/>
            <a:r>
              <a:rPr lang="en-US"/>
              <a:t>to</a:t>
            </a:r>
          </a:p>
        </p:txBody>
      </p:sp>
    </p:spTree>
    <p:extLst>
      <p:ext uri="{BB962C8B-B14F-4D97-AF65-F5344CB8AC3E}">
        <p14:creationId xmlns:p14="http://schemas.microsoft.com/office/powerpoint/2010/main" val="1021894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397407863"/>
              </p:ext>
            </p:extLst>
          </p:nvPr>
        </p:nvGraphicFramePr>
        <p:xfrm>
          <a:off x="381000" y="1066800"/>
          <a:ext cx="8610600" cy="4905587"/>
        </p:xfrm>
        <a:graphic>
          <a:graphicData uri="http://schemas.openxmlformats.org/drawingml/2006/table">
            <a:tbl>
              <a:tblPr/>
              <a:tblGrid>
                <a:gridCol w="2590800">
                  <a:extLst>
                    <a:ext uri="{9D8B030D-6E8A-4147-A177-3AD203B41FA5}">
                      <a16:colId xmlns:a16="http://schemas.microsoft.com/office/drawing/2014/main" val="20000"/>
                    </a:ext>
                  </a:extLst>
                </a:gridCol>
                <a:gridCol w="1714500">
                  <a:extLst>
                    <a:ext uri="{9D8B030D-6E8A-4147-A177-3AD203B41FA5}">
                      <a16:colId xmlns:a16="http://schemas.microsoft.com/office/drawing/2014/main" val="20001"/>
                    </a:ext>
                  </a:extLst>
                </a:gridCol>
                <a:gridCol w="2152650">
                  <a:extLst>
                    <a:ext uri="{9D8B030D-6E8A-4147-A177-3AD203B41FA5}">
                      <a16:colId xmlns:a16="http://schemas.microsoft.com/office/drawing/2014/main" val="20002"/>
                    </a:ext>
                  </a:extLst>
                </a:gridCol>
                <a:gridCol w="2152650">
                  <a:extLst>
                    <a:ext uri="{9D8B030D-6E8A-4147-A177-3AD203B41FA5}">
                      <a16:colId xmlns:a16="http://schemas.microsoft.com/office/drawing/2014/main" val="20003"/>
                    </a:ext>
                  </a:extLst>
                </a:gridCol>
              </a:tblGrid>
              <a:tr h="661359">
                <a:tc>
                  <a:txBody>
                    <a:bodyPr/>
                    <a:lstStyle/>
                    <a:p>
                      <a:pPr algn="ctr"/>
                      <a:r>
                        <a:rPr lang="en-IN" sz="3600" b="0" dirty="0">
                          <a:effectLst/>
                        </a:rPr>
                        <a:t>List</a:t>
                      </a:r>
                      <a:r>
                        <a:rPr lang="en-IN" sz="3600" b="0" baseline="0" dirty="0">
                          <a:effectLst/>
                        </a:rPr>
                        <a:t> Type</a:t>
                      </a:r>
                      <a:endParaRPr lang="en-IN" sz="3600" b="0" dirty="0">
                        <a:effectLst/>
                      </a:endParaRPr>
                    </a:p>
                  </a:txBody>
                  <a:tcPr marL="11148" marR="11148" marT="11148" marB="1114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gridSpan="3">
                  <a:txBody>
                    <a:bodyPr/>
                    <a:lstStyle/>
                    <a:p>
                      <a:pPr algn="ctr"/>
                      <a:r>
                        <a:rPr lang="en-IN" sz="3600" b="0" dirty="0">
                          <a:effectLst/>
                        </a:rPr>
                        <a:t>Time Complexity</a:t>
                      </a:r>
                    </a:p>
                  </a:txBody>
                  <a:tcPr marL="11148" marR="11148" marT="11148" marB="1114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249083">
                <a:tc>
                  <a:txBody>
                    <a:bodyPr/>
                    <a:lstStyle/>
                    <a:p>
                      <a:pPr algn="ctr"/>
                      <a:endParaRPr lang="en-IN" sz="3600" b="0">
                        <a:effectLst/>
                      </a:endParaRPr>
                    </a:p>
                  </a:txBody>
                  <a:tcPr marL="11148" marR="11148" marT="11148" marB="1114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gridSpan="3">
                  <a:txBody>
                    <a:bodyPr/>
                    <a:lstStyle/>
                    <a:p>
                      <a:pPr algn="ctr"/>
                      <a:r>
                        <a:rPr lang="en-IN" sz="3600" b="0" dirty="0">
                          <a:effectLst/>
                        </a:rPr>
                        <a:t>Worst</a:t>
                      </a:r>
                    </a:p>
                  </a:txBody>
                  <a:tcPr marL="11148" marR="11148" marT="11148" marB="1114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1"/>
                  </a:ext>
                </a:extLst>
              </a:tr>
              <a:tr h="502106">
                <a:tc>
                  <a:txBody>
                    <a:bodyPr/>
                    <a:lstStyle/>
                    <a:p>
                      <a:pPr algn="ctr"/>
                      <a:endParaRPr lang="en-IN" sz="700" b="0">
                        <a:effectLst/>
                      </a:endParaRPr>
                    </a:p>
                  </a:txBody>
                  <a:tcPr marL="11148" marR="11148" marT="11148" marB="1114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a:r>
                        <a:rPr lang="en-IN" sz="2400" b="0" dirty="0">
                          <a:effectLst/>
                        </a:rPr>
                        <a:t>Search</a:t>
                      </a:r>
                    </a:p>
                    <a:p>
                      <a:pPr marL="0" marR="0" indent="0" algn="ctr" defTabSz="914400" rtl="0" eaLnBrk="1" fontAlgn="auto" latinLnBrk="0" hangingPunct="1">
                        <a:lnSpc>
                          <a:spcPct val="100000"/>
                        </a:lnSpc>
                        <a:spcBef>
                          <a:spcPts val="0"/>
                        </a:spcBef>
                        <a:spcAft>
                          <a:spcPts val="0"/>
                        </a:spcAft>
                        <a:buClrTx/>
                        <a:buSzTx/>
                        <a:buFontTx/>
                        <a:buNone/>
                        <a:tabLst/>
                        <a:defRPr/>
                      </a:pPr>
                      <a:endParaRPr lang="en-IN" sz="2400" dirty="0">
                        <a:effectLst/>
                      </a:endParaRPr>
                    </a:p>
                    <a:p>
                      <a:pPr algn="ctr"/>
                      <a:endParaRPr lang="en-IN" sz="2400" b="0" dirty="0">
                        <a:effectLst/>
                      </a:endParaRPr>
                    </a:p>
                  </a:txBody>
                  <a:tcPr marL="11148" marR="11148" marT="11148" marB="1114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a:r>
                        <a:rPr lang="en-IN" sz="2400" b="0" dirty="0">
                          <a:effectLst/>
                        </a:rPr>
                        <a:t>Insertion</a:t>
                      </a:r>
                    </a:p>
                    <a:p>
                      <a:pPr marL="0" marR="0" indent="0" algn="ctr" defTabSz="914400" rtl="0" eaLnBrk="1" fontAlgn="auto" latinLnBrk="0" hangingPunct="1">
                        <a:lnSpc>
                          <a:spcPct val="100000"/>
                        </a:lnSpc>
                        <a:spcBef>
                          <a:spcPts val="0"/>
                        </a:spcBef>
                        <a:spcAft>
                          <a:spcPts val="0"/>
                        </a:spcAft>
                        <a:buClrTx/>
                        <a:buSzTx/>
                        <a:buFontTx/>
                        <a:buNone/>
                        <a:tabLst/>
                        <a:defRPr/>
                      </a:pPr>
                      <a:endParaRPr lang="en-IN" sz="2400" dirty="0">
                        <a:effectLst/>
                      </a:endParaRPr>
                    </a:p>
                    <a:p>
                      <a:pPr algn="ctr"/>
                      <a:endParaRPr lang="en-IN" sz="2400" b="0" dirty="0">
                        <a:effectLst/>
                      </a:endParaRPr>
                    </a:p>
                  </a:txBody>
                  <a:tcPr marL="11148" marR="11148" marT="11148" marB="1114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a:r>
                        <a:rPr lang="en-IN" sz="2400" b="0" dirty="0">
                          <a:effectLst/>
                        </a:rPr>
                        <a:t>Deletion</a:t>
                      </a:r>
                    </a:p>
                    <a:p>
                      <a:pPr marL="0" marR="0" indent="0" algn="ctr" defTabSz="914400" rtl="0" eaLnBrk="1" fontAlgn="auto" latinLnBrk="0" hangingPunct="1">
                        <a:lnSpc>
                          <a:spcPct val="100000"/>
                        </a:lnSpc>
                        <a:spcBef>
                          <a:spcPts val="0"/>
                        </a:spcBef>
                        <a:spcAft>
                          <a:spcPts val="0"/>
                        </a:spcAft>
                        <a:buClrTx/>
                        <a:buSzTx/>
                        <a:buFontTx/>
                        <a:buNone/>
                        <a:tabLst/>
                        <a:defRPr/>
                      </a:pPr>
                      <a:endParaRPr lang="en-IN" sz="2400" dirty="0">
                        <a:effectLst/>
                      </a:endParaRPr>
                    </a:p>
                    <a:p>
                      <a:pPr algn="ctr"/>
                      <a:endParaRPr lang="en-IN" sz="2400" b="0" dirty="0">
                        <a:effectLst/>
                      </a:endParaRPr>
                    </a:p>
                  </a:txBody>
                  <a:tcPr marL="11148" marR="11148" marT="11148" marB="1114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extLst>
                  <a:ext uri="{0D108BD9-81ED-4DB2-BD59-A6C34878D82A}">
                    <a16:rowId xmlns:a16="http://schemas.microsoft.com/office/drawing/2014/main" val="10002"/>
                  </a:ext>
                </a:extLst>
              </a:tr>
              <a:tr h="687125">
                <a:tc>
                  <a:txBody>
                    <a:bodyPr/>
                    <a:lstStyle/>
                    <a:p>
                      <a:pPr algn="l"/>
                      <a:r>
                        <a:rPr lang="en-IN" sz="2400" dirty="0">
                          <a:solidFill>
                            <a:srgbClr val="444444"/>
                          </a:solidFill>
                          <a:effectLst/>
                        </a:rPr>
                        <a:t>Singly-Linked List</a:t>
                      </a:r>
                      <a:endParaRPr lang="en-IN" sz="2400" dirty="0">
                        <a:effectLst/>
                      </a:endParaRPr>
                    </a:p>
                  </a:txBody>
                  <a:tcPr marL="35673" marR="35673" marT="17836" marB="17836" anchor="ctr">
                    <a:lnL>
                      <a:noFill/>
                    </a:lnL>
                    <a:lnR>
                      <a:noFill/>
                    </a:lnR>
                    <a:lnT w="9525" cap="flat" cmpd="sng" algn="ctr">
                      <a:solidFill>
                        <a:srgbClr val="DDDDDD"/>
                      </a:solidFill>
                      <a:prstDash val="solid"/>
                      <a:round/>
                      <a:headEnd type="none" w="med" len="med"/>
                      <a:tailEnd type="none" w="med" len="med"/>
                    </a:lnT>
                    <a:lnB>
                      <a:noFill/>
                    </a:lnB>
                  </a:tcPr>
                </a:tc>
                <a:tc>
                  <a:txBody>
                    <a:bodyPr/>
                    <a:lstStyle/>
                    <a:p>
                      <a:pPr algn="ctr"/>
                      <a:endParaRPr lang="en-IN" sz="2400" dirty="0">
                        <a:effectLst/>
                      </a:endParaRPr>
                    </a:p>
                    <a:p>
                      <a:pPr algn="ctr"/>
                      <a:endParaRPr lang="en-IN" sz="2400" dirty="0">
                        <a:effectLst/>
                      </a:endParaRPr>
                    </a:p>
                  </a:txBody>
                  <a:tcPr marL="35673" marR="35673" marT="17836" marB="17836" anchor="ctr">
                    <a:lnL>
                      <a:noFill/>
                    </a:lnL>
                    <a:lnR>
                      <a:noFill/>
                    </a:lnR>
                    <a:lnT w="9525" cap="flat" cmpd="sng" algn="ctr">
                      <a:solidFill>
                        <a:srgbClr val="DDDDDD"/>
                      </a:solidFill>
                      <a:prstDash val="solid"/>
                      <a:round/>
                      <a:headEnd type="none" w="med" len="med"/>
                      <a:tailEnd type="none" w="med" len="med"/>
                    </a:lnT>
                    <a:lnB>
                      <a:noFill/>
                    </a:lnB>
                  </a:tcPr>
                </a:tc>
                <a:tc>
                  <a:txBody>
                    <a:bodyPr/>
                    <a:lstStyle/>
                    <a:p>
                      <a:pPr algn="ctr"/>
                      <a:endParaRPr lang="en-IN" sz="2400" dirty="0">
                        <a:effectLst/>
                      </a:endParaRPr>
                    </a:p>
                    <a:p>
                      <a:pPr algn="ctr"/>
                      <a:endParaRPr lang="en-IN" sz="2400" dirty="0">
                        <a:effectLst/>
                      </a:endParaRPr>
                    </a:p>
                  </a:txBody>
                  <a:tcPr marL="35673" marR="35673" marT="17836" marB="17836" anchor="ctr">
                    <a:lnL>
                      <a:noFill/>
                    </a:lnL>
                    <a:lnR>
                      <a:noFill/>
                    </a:lnR>
                    <a:lnT w="9525" cap="flat" cmpd="sng" algn="ctr">
                      <a:solidFill>
                        <a:srgbClr val="DDDDDD"/>
                      </a:solidFill>
                      <a:prstDash val="solid"/>
                      <a:round/>
                      <a:headEnd type="none" w="med" len="med"/>
                      <a:tailEnd type="none" w="med" len="med"/>
                    </a:lnT>
                    <a:lnB>
                      <a:noFill/>
                    </a:lnB>
                  </a:tcPr>
                </a:tc>
                <a:tc>
                  <a:txBody>
                    <a:bodyPr/>
                    <a:lstStyle/>
                    <a:p>
                      <a:pPr algn="ctr"/>
                      <a:endParaRPr lang="en-IN" sz="2400" dirty="0">
                        <a:effectLst/>
                      </a:endParaRPr>
                    </a:p>
                    <a:p>
                      <a:pPr algn="ctr"/>
                      <a:endParaRPr lang="en-IN" sz="2400" dirty="0">
                        <a:effectLst/>
                      </a:endParaRPr>
                    </a:p>
                  </a:txBody>
                  <a:tcPr marL="35673" marR="35673" marT="17836" marB="17836" anchor="ctr">
                    <a:lnL>
                      <a:noFill/>
                    </a:lnL>
                    <a:lnR>
                      <a:noFill/>
                    </a:lnR>
                    <a:lnT w="9525" cap="flat" cmpd="sng" algn="ctr">
                      <a:solidFill>
                        <a:srgbClr val="DDDDDD"/>
                      </a:solidFill>
                      <a:prstDash val="solid"/>
                      <a:round/>
                      <a:headEnd type="none" w="med" len="med"/>
                      <a:tailEnd type="none" w="med" len="med"/>
                    </a:lnT>
                    <a:lnB>
                      <a:noFill/>
                    </a:lnB>
                  </a:tcPr>
                </a:tc>
                <a:extLst>
                  <a:ext uri="{0D108BD9-81ED-4DB2-BD59-A6C34878D82A}">
                    <a16:rowId xmlns:a16="http://schemas.microsoft.com/office/drawing/2014/main" val="10003"/>
                  </a:ext>
                </a:extLst>
              </a:tr>
              <a:tr h="893262">
                <a:tc>
                  <a:txBody>
                    <a:bodyPr/>
                    <a:lstStyle/>
                    <a:p>
                      <a:pPr algn="l"/>
                      <a:r>
                        <a:rPr lang="en-IN" sz="2400" dirty="0">
                          <a:solidFill>
                            <a:srgbClr val="444444"/>
                          </a:solidFill>
                          <a:effectLst/>
                        </a:rPr>
                        <a:t>Doubly-Linked List</a:t>
                      </a:r>
                      <a:endParaRPr lang="en-IN" sz="2400" dirty="0">
                        <a:effectLst/>
                      </a:endParaRPr>
                    </a:p>
                  </a:txBody>
                  <a:tcPr marL="35673" marR="35673" marT="17836" marB="17836" anchor="ctr">
                    <a:lnL>
                      <a:noFill/>
                    </a:lnL>
                    <a:lnR>
                      <a:noFill/>
                    </a:lnR>
                    <a:lnT>
                      <a:noFill/>
                    </a:lnT>
                    <a:lnB>
                      <a:noFill/>
                    </a:lnB>
                  </a:tcPr>
                </a:tc>
                <a:tc>
                  <a:txBody>
                    <a:bodyPr/>
                    <a:lstStyle/>
                    <a:p>
                      <a:pPr algn="ctr"/>
                      <a:endParaRPr lang="en-IN" sz="2400" dirty="0">
                        <a:effectLst/>
                      </a:endParaRPr>
                    </a:p>
                  </a:txBody>
                  <a:tcPr marL="35673" marR="35673" marT="17836" marB="17836" anchor="ctr">
                    <a:lnL>
                      <a:noFill/>
                    </a:lnL>
                    <a:lnR>
                      <a:noFill/>
                    </a:lnR>
                    <a:lnT>
                      <a:noFill/>
                    </a:lnT>
                    <a:lnB>
                      <a:noFill/>
                    </a:lnB>
                  </a:tcPr>
                </a:tc>
                <a:tc>
                  <a:txBody>
                    <a:bodyPr/>
                    <a:lstStyle/>
                    <a:p>
                      <a:pPr algn="ctr"/>
                      <a:endParaRPr lang="en-IN" sz="2400" dirty="0">
                        <a:effectLst/>
                      </a:endParaRPr>
                    </a:p>
                  </a:txBody>
                  <a:tcPr marL="35673" marR="35673" marT="17836" marB="17836" anchor="ctr">
                    <a:lnL>
                      <a:noFill/>
                    </a:lnL>
                    <a:lnR>
                      <a:noFill/>
                    </a:lnR>
                    <a:lnT>
                      <a:noFill/>
                    </a:lnT>
                    <a:lnB>
                      <a:noFill/>
                    </a:lnB>
                  </a:tcPr>
                </a:tc>
                <a:tc>
                  <a:txBody>
                    <a:bodyPr/>
                    <a:lstStyle/>
                    <a:p>
                      <a:pPr algn="ctr"/>
                      <a:endParaRPr lang="en-IN" sz="2400" dirty="0">
                        <a:effectLst/>
                      </a:endParaRPr>
                    </a:p>
                  </a:txBody>
                  <a:tcPr marL="35673" marR="35673" marT="17836" marB="17836" anchor="ctr">
                    <a:lnL>
                      <a:noFill/>
                    </a:lnL>
                    <a:lnR>
                      <a:noFill/>
                    </a:lnR>
                    <a:lnT>
                      <a:noFill/>
                    </a:lnT>
                    <a:lnB>
                      <a:noFill/>
                    </a:lnB>
                  </a:tcPr>
                </a:tc>
                <a:extLst>
                  <a:ext uri="{0D108BD9-81ED-4DB2-BD59-A6C34878D82A}">
                    <a16:rowId xmlns:a16="http://schemas.microsoft.com/office/drawing/2014/main" val="10004"/>
                  </a:ext>
                </a:extLst>
              </a:tr>
              <a:tr h="893262">
                <a:tc>
                  <a:txBody>
                    <a:bodyPr/>
                    <a:lstStyle/>
                    <a:p>
                      <a:pPr algn="l"/>
                      <a:r>
                        <a:rPr lang="en-IN" sz="2400" dirty="0">
                          <a:effectLst/>
                        </a:rPr>
                        <a:t>Circular Linked List</a:t>
                      </a:r>
                    </a:p>
                  </a:txBody>
                  <a:tcPr marL="35673" marR="35673" marT="17836" marB="17836" anchor="ctr">
                    <a:lnL>
                      <a:noFill/>
                    </a:lnL>
                    <a:lnR>
                      <a:noFill/>
                    </a:lnR>
                    <a:lnT>
                      <a:noFill/>
                    </a:lnT>
                    <a:lnB>
                      <a:noFill/>
                    </a:lnB>
                  </a:tcPr>
                </a:tc>
                <a:tc>
                  <a:txBody>
                    <a:bodyPr/>
                    <a:lstStyle/>
                    <a:p>
                      <a:pPr algn="ctr"/>
                      <a:endParaRPr lang="en-IN" sz="2400" dirty="0">
                        <a:effectLst/>
                      </a:endParaRPr>
                    </a:p>
                  </a:txBody>
                  <a:tcPr marL="35673" marR="35673" marT="17836" marB="17836" anchor="ctr">
                    <a:lnL>
                      <a:noFill/>
                    </a:lnL>
                    <a:lnR>
                      <a:noFill/>
                    </a:lnR>
                    <a:lnT>
                      <a:noFill/>
                    </a:lnT>
                    <a:lnB>
                      <a:noFill/>
                    </a:lnB>
                  </a:tcPr>
                </a:tc>
                <a:tc>
                  <a:txBody>
                    <a:bodyPr/>
                    <a:lstStyle/>
                    <a:p>
                      <a:pPr algn="ctr"/>
                      <a:endParaRPr lang="en-IN" sz="2400" dirty="0">
                        <a:effectLst/>
                      </a:endParaRPr>
                    </a:p>
                  </a:txBody>
                  <a:tcPr marL="35673" marR="35673" marT="17836" marB="17836" anchor="ctr">
                    <a:lnL>
                      <a:noFill/>
                    </a:lnL>
                    <a:lnR>
                      <a:noFill/>
                    </a:lnR>
                    <a:lnT>
                      <a:noFill/>
                    </a:lnT>
                    <a:lnB>
                      <a:noFill/>
                    </a:lnB>
                  </a:tcPr>
                </a:tc>
                <a:tc>
                  <a:txBody>
                    <a:bodyPr/>
                    <a:lstStyle/>
                    <a:p>
                      <a:pPr algn="ctr"/>
                      <a:endParaRPr lang="en-IN" sz="2400" dirty="0">
                        <a:effectLst/>
                      </a:endParaRPr>
                    </a:p>
                  </a:txBody>
                  <a:tcPr marL="35673" marR="35673" marT="17836" marB="17836" anchor="ctr">
                    <a:lnL>
                      <a:noFill/>
                    </a:lnL>
                    <a:lnR>
                      <a:noFill/>
                    </a:lnR>
                    <a:lnT>
                      <a:noFill/>
                    </a:lnT>
                    <a:lnB>
                      <a:noFill/>
                    </a:lnB>
                  </a:tcPr>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1524000" y="152400"/>
            <a:ext cx="6248400" cy="593988"/>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68203"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444444"/>
                </a:solidFill>
                <a:effectLst/>
                <a:latin typeface="Helvetica Neue"/>
                <a:cs typeface="Arial" pitchFamily="34" charset="0"/>
              </a:rPr>
              <a:t>Complexity</a:t>
            </a:r>
            <a:r>
              <a:rPr kumimoji="0" lang="en-US" sz="1800" b="1" i="0" u="none" strike="noStrike" cap="none" normalizeH="0" dirty="0">
                <a:ln>
                  <a:noFill/>
                </a:ln>
                <a:solidFill>
                  <a:srgbClr val="444444"/>
                </a:solidFill>
                <a:effectLst/>
                <a:latin typeface="Helvetica Neue"/>
                <a:cs typeface="Arial" pitchFamily="34" charset="0"/>
              </a:rPr>
              <a:t> Analysis of Linked List Operations </a:t>
            </a:r>
            <a:endParaRPr kumimoji="0" lang="en-US" sz="1800" b="1" i="0" u="none" strike="noStrike" cap="none" normalizeH="0" baseline="0" dirty="0">
              <a:ln>
                <a:noFill/>
              </a:ln>
              <a:solidFill>
                <a:srgbClr val="444444"/>
              </a:solidFill>
              <a:effectLst/>
              <a:latin typeface="Helvetica Neue"/>
              <a:cs typeface="Arial" pitchFamily="34" charset="0"/>
            </a:endParaRPr>
          </a:p>
        </p:txBody>
      </p:sp>
    </p:spTree>
    <p:extLst>
      <p:ext uri="{BB962C8B-B14F-4D97-AF65-F5344CB8AC3E}">
        <p14:creationId xmlns:p14="http://schemas.microsoft.com/office/powerpoint/2010/main" val="39457861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62130448"/>
              </p:ext>
            </p:extLst>
          </p:nvPr>
        </p:nvGraphicFramePr>
        <p:xfrm>
          <a:off x="457200" y="1066800"/>
          <a:ext cx="8229600" cy="3911120"/>
        </p:xfrm>
        <a:graphic>
          <a:graphicData uri="http://schemas.openxmlformats.org/drawingml/2006/table">
            <a:tbl>
              <a:tblPr/>
              <a:tblGrid>
                <a:gridCol w="20574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14400">
                  <a:extLst>
                    <a:ext uri="{9D8B030D-6E8A-4147-A177-3AD203B41FA5}">
                      <a16:colId xmlns:a16="http://schemas.microsoft.com/office/drawing/2014/main" val="385355931"/>
                    </a:ext>
                  </a:extLst>
                </a:gridCol>
                <a:gridCol w="685800">
                  <a:extLst>
                    <a:ext uri="{9D8B030D-6E8A-4147-A177-3AD203B41FA5}">
                      <a16:colId xmlns:a16="http://schemas.microsoft.com/office/drawing/2014/main" val="2599759050"/>
                    </a:ext>
                  </a:extLst>
                </a:gridCol>
                <a:gridCol w="838200">
                  <a:extLst>
                    <a:ext uri="{9D8B030D-6E8A-4147-A177-3AD203B41FA5}">
                      <a16:colId xmlns:a16="http://schemas.microsoft.com/office/drawing/2014/main" val="20003"/>
                    </a:ext>
                  </a:extLst>
                </a:gridCol>
                <a:gridCol w="685800">
                  <a:extLst>
                    <a:ext uri="{9D8B030D-6E8A-4147-A177-3AD203B41FA5}">
                      <a16:colId xmlns:a16="http://schemas.microsoft.com/office/drawing/2014/main" val="3348610303"/>
                    </a:ext>
                  </a:extLst>
                </a:gridCol>
                <a:gridCol w="685800">
                  <a:extLst>
                    <a:ext uri="{9D8B030D-6E8A-4147-A177-3AD203B41FA5}">
                      <a16:colId xmlns:a16="http://schemas.microsoft.com/office/drawing/2014/main" val="2591717481"/>
                    </a:ext>
                  </a:extLst>
                </a:gridCol>
              </a:tblGrid>
              <a:tr h="661359">
                <a:tc gridSpan="8">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3600" b="0" dirty="0">
                          <a:effectLst/>
                        </a:rPr>
                        <a:t>Worst Time Complexity</a:t>
                      </a:r>
                    </a:p>
                  </a:txBody>
                  <a:tcPr marL="11148" marR="11148" marT="11148" marB="11148" anchor="ctr">
                    <a:lnL w="9525" cap="flat" cmpd="sng" algn="ctr">
                      <a:solidFill>
                        <a:srgbClr val="DDDDDD"/>
                      </a:solidFill>
                      <a:prstDash val="solid"/>
                      <a:round/>
                      <a:headEnd type="none" w="med" len="med"/>
                      <a:tailEnd type="none" w="med" len="med"/>
                    </a:lnL>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hMerge="1">
                  <a:txBody>
                    <a:bodyPr/>
                    <a:lstStyle/>
                    <a:p>
                      <a:pPr algn="ctr"/>
                      <a:r>
                        <a:rPr lang="en-IN" sz="3600" b="0" dirty="0">
                          <a:effectLst/>
                        </a:rPr>
                        <a:t>Time Complexity</a:t>
                      </a:r>
                    </a:p>
                  </a:txBody>
                  <a:tcPr marL="11148" marR="11148" marT="11148" marB="1114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376908">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1" dirty="0">
                          <a:effectLst/>
                        </a:rPr>
                        <a:t>List</a:t>
                      </a:r>
                      <a:r>
                        <a:rPr lang="en-IN" sz="2000" b="1" baseline="0" dirty="0">
                          <a:effectLst/>
                        </a:rPr>
                        <a:t> Type</a:t>
                      </a:r>
                      <a:endParaRPr lang="en-IN" sz="2000" b="1" dirty="0">
                        <a:effectLst/>
                      </a:endParaRPr>
                    </a:p>
                    <a:p>
                      <a:pPr algn="ctr"/>
                      <a:endParaRPr lang="en-IN" sz="700" b="0" dirty="0">
                        <a:effectLst/>
                      </a:endParaRPr>
                    </a:p>
                  </a:txBody>
                  <a:tcPr marL="11148" marR="11148" marT="11148" marB="1114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rowSpan="2">
                  <a:txBody>
                    <a:bodyPr/>
                    <a:lstStyle/>
                    <a:p>
                      <a:pPr algn="ctr"/>
                      <a:r>
                        <a:rPr lang="en-IN" sz="2400" b="1" dirty="0">
                          <a:solidFill>
                            <a:srgbClr val="C00000"/>
                          </a:solidFill>
                          <a:effectLst/>
                        </a:rPr>
                        <a:t>Search</a:t>
                      </a:r>
                    </a:p>
                  </a:txBody>
                  <a:tcPr marL="11148" marR="11148" marT="11148" marB="1114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gridSpan="3">
                  <a:txBody>
                    <a:bodyPr/>
                    <a:lstStyle/>
                    <a:p>
                      <a:pPr algn="ctr"/>
                      <a:r>
                        <a:rPr lang="en-IN" sz="2400" b="1" dirty="0">
                          <a:solidFill>
                            <a:srgbClr val="C00000"/>
                          </a:solidFill>
                          <a:effectLst/>
                        </a:rPr>
                        <a:t>Insertion</a:t>
                      </a:r>
                    </a:p>
                  </a:txBody>
                  <a:tcPr marL="11148" marR="11148" marT="11148" marB="1114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hMerge="1">
                  <a:txBody>
                    <a:bodyPr/>
                    <a:lstStyle/>
                    <a:p>
                      <a:endParaRPr lang="en-IN"/>
                    </a:p>
                  </a:txBody>
                  <a:tcPr/>
                </a:tc>
                <a:tc hMerge="1">
                  <a:txBody>
                    <a:bodyPr/>
                    <a:lstStyle/>
                    <a:p>
                      <a:endParaRPr lang="en-IN"/>
                    </a:p>
                  </a:txBody>
                  <a:tcPr/>
                </a:tc>
                <a:tc gridSpan="3">
                  <a:txBody>
                    <a:bodyPr/>
                    <a:lstStyle/>
                    <a:p>
                      <a:pPr algn="ctr"/>
                      <a:r>
                        <a:rPr lang="en-IN" sz="2400" b="1" dirty="0">
                          <a:solidFill>
                            <a:srgbClr val="C00000"/>
                          </a:solidFill>
                          <a:effectLst/>
                        </a:rPr>
                        <a:t>Deletion</a:t>
                      </a:r>
                    </a:p>
                  </a:txBody>
                  <a:tcPr marL="11148" marR="11148" marT="11148" marB="1114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2"/>
                  </a:ext>
                </a:extLst>
              </a:tr>
              <a:tr h="376908">
                <a:tc vMerge="1">
                  <a:txBody>
                    <a:bodyPr/>
                    <a:lstStyle/>
                    <a:p>
                      <a:endParaRPr lang="en-IN"/>
                    </a:p>
                  </a:txBody>
                  <a:tcPr/>
                </a:tc>
                <a:tc vMerge="1">
                  <a:txBody>
                    <a:bodyPr/>
                    <a:lstStyle/>
                    <a:p>
                      <a:endParaRPr lang="en-IN"/>
                    </a:p>
                  </a:txBody>
                  <a:tcPr/>
                </a:tc>
                <a:tc>
                  <a:txBody>
                    <a:bodyPr/>
                    <a:lstStyle/>
                    <a:p>
                      <a:pPr algn="ctr"/>
                      <a:r>
                        <a:rPr lang="en-IN" sz="2400" b="0" dirty="0">
                          <a:effectLst/>
                        </a:rPr>
                        <a:t>Beg</a:t>
                      </a:r>
                    </a:p>
                  </a:txBody>
                  <a:tcPr marL="11148" marR="11148" marT="11148" marB="1114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a:r>
                        <a:rPr lang="en-IN" sz="2400" b="0" dirty="0">
                          <a:effectLst/>
                        </a:rPr>
                        <a:t>Btw</a:t>
                      </a:r>
                    </a:p>
                  </a:txBody>
                  <a:tcPr marL="11148" marR="11148" marT="11148" marB="1114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a:r>
                        <a:rPr lang="en-IN" sz="2400" b="0" dirty="0">
                          <a:effectLst/>
                        </a:rPr>
                        <a:t>End</a:t>
                      </a:r>
                    </a:p>
                  </a:txBody>
                  <a:tcPr marL="11148" marR="11148" marT="11148" marB="1114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a:r>
                        <a:rPr lang="en-IN" sz="2400" b="0" dirty="0">
                          <a:effectLst/>
                        </a:rPr>
                        <a:t>Beg</a:t>
                      </a:r>
                    </a:p>
                  </a:txBody>
                  <a:tcPr marL="11148" marR="11148" marT="11148" marB="1114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a:r>
                        <a:rPr lang="en-IN" sz="2400" b="0" dirty="0">
                          <a:effectLst/>
                        </a:rPr>
                        <a:t>Btw</a:t>
                      </a:r>
                    </a:p>
                  </a:txBody>
                  <a:tcPr marL="11148" marR="11148" marT="11148" marB="1114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a:r>
                        <a:rPr lang="en-IN" sz="2400" b="0" dirty="0">
                          <a:effectLst/>
                        </a:rPr>
                        <a:t>End</a:t>
                      </a:r>
                    </a:p>
                  </a:txBody>
                  <a:tcPr marL="11148" marR="11148" marT="11148" marB="1114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extLst>
                  <a:ext uri="{0D108BD9-81ED-4DB2-BD59-A6C34878D82A}">
                    <a16:rowId xmlns:a16="http://schemas.microsoft.com/office/drawing/2014/main" val="415045576"/>
                  </a:ext>
                </a:extLst>
              </a:tr>
              <a:tr h="687125">
                <a:tc>
                  <a:txBody>
                    <a:bodyPr/>
                    <a:lstStyle/>
                    <a:p>
                      <a:pPr algn="l"/>
                      <a:r>
                        <a:rPr lang="en-IN" sz="2000" b="1" i="1" dirty="0">
                          <a:solidFill>
                            <a:srgbClr val="444444"/>
                          </a:solidFill>
                          <a:effectLst/>
                        </a:rPr>
                        <a:t>Singly-Linked List</a:t>
                      </a:r>
                      <a:endParaRPr lang="en-IN" sz="2000" b="1" i="1" dirty="0">
                        <a:effectLst/>
                      </a:endParaRPr>
                    </a:p>
                  </a:txBody>
                  <a:tcPr marL="35673" marR="35673" marT="17836" marB="17836" anchor="ctr">
                    <a:lnL>
                      <a:noFill/>
                    </a:lnL>
                    <a:lnR>
                      <a:noFill/>
                    </a:lnR>
                    <a:lnT w="9525" cap="flat" cmpd="sng" algn="ctr">
                      <a:solidFill>
                        <a:srgbClr val="DDDDDD"/>
                      </a:solidFill>
                      <a:prstDash val="solid"/>
                      <a:round/>
                      <a:headEnd type="none" w="med" len="med"/>
                      <a:tailEnd type="none" w="med" len="med"/>
                    </a:lnT>
                    <a:lnB>
                      <a:noFill/>
                    </a:lnB>
                    <a:solidFill>
                      <a:schemeClr val="accent3">
                        <a:lumMod val="20000"/>
                        <a:lumOff val="80000"/>
                      </a:schemeClr>
                    </a:solidFill>
                  </a:tcPr>
                </a:tc>
                <a:tc>
                  <a:txBody>
                    <a:bodyPr/>
                    <a:lstStyle/>
                    <a:p>
                      <a:pPr algn="ctr"/>
                      <a:r>
                        <a:rPr lang="en-IN" sz="2400" dirty="0">
                          <a:effectLst/>
                        </a:rPr>
                        <a:t>O(n)</a:t>
                      </a:r>
                    </a:p>
                  </a:txBody>
                  <a:tcPr marL="35673" marR="35673" marT="17836" marB="17836" anchor="ctr">
                    <a:lnL>
                      <a:noFill/>
                    </a:lnL>
                    <a:lnR>
                      <a:noFill/>
                    </a:lnR>
                    <a:lnT w="9525" cap="flat" cmpd="sng" algn="ctr">
                      <a:solidFill>
                        <a:srgbClr val="DDDDDD"/>
                      </a:solidFill>
                      <a:prstDash val="solid"/>
                      <a:round/>
                      <a:headEnd type="none" w="med" len="med"/>
                      <a:tailEnd type="none" w="med" len="med"/>
                    </a:lnT>
                    <a:lnB>
                      <a:noFill/>
                    </a:lnB>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effectLst/>
                        </a:rPr>
                        <a:t>O(1)</a:t>
                      </a:r>
                    </a:p>
                  </a:txBody>
                  <a:tcPr marL="35673" marR="35673" marT="17836" marB="17836" anchor="ctr">
                    <a:lnL>
                      <a:noFill/>
                    </a:lnL>
                    <a:lnR>
                      <a:noFill/>
                    </a:lnR>
                    <a:lnT w="9525" cap="flat" cmpd="sng" algn="ctr">
                      <a:solidFill>
                        <a:srgbClr val="DDDDDD"/>
                      </a:solidFill>
                      <a:prstDash val="solid"/>
                      <a:round/>
                      <a:headEnd type="none" w="med" len="med"/>
                      <a:tailEnd type="none" w="med" len="med"/>
                    </a:lnT>
                    <a:lnB>
                      <a:noFill/>
                    </a:lnB>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effectLst/>
                        </a:rPr>
                        <a:t>O(n)</a:t>
                      </a:r>
                    </a:p>
                  </a:txBody>
                  <a:tcPr marL="35673" marR="35673" marT="17836" marB="17836" anchor="ctr">
                    <a:lnL>
                      <a:noFill/>
                    </a:lnL>
                    <a:lnR>
                      <a:noFill/>
                    </a:lnR>
                    <a:lnT w="9525" cap="flat" cmpd="sng" algn="ctr">
                      <a:solidFill>
                        <a:srgbClr val="DDDDDD"/>
                      </a:solidFill>
                      <a:prstDash val="solid"/>
                      <a:round/>
                      <a:headEnd type="none" w="med" len="med"/>
                      <a:tailEnd type="none" w="med" len="med"/>
                    </a:lnT>
                    <a:lnB>
                      <a:noFill/>
                    </a:lnB>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effectLst/>
                        </a:rPr>
                        <a:t>O(n)</a:t>
                      </a:r>
                    </a:p>
                  </a:txBody>
                  <a:tcPr marL="35673" marR="35673" marT="17836" marB="17836" anchor="ctr">
                    <a:lnL>
                      <a:noFill/>
                    </a:lnL>
                    <a:lnR>
                      <a:noFill/>
                    </a:lnR>
                    <a:lnT w="9525" cap="flat" cmpd="sng" algn="ctr">
                      <a:solidFill>
                        <a:srgbClr val="DDDDDD"/>
                      </a:solidFill>
                      <a:prstDash val="solid"/>
                      <a:round/>
                      <a:headEnd type="none" w="med" len="med"/>
                      <a:tailEnd type="none" w="med" len="med"/>
                    </a:lnT>
                    <a:lnB>
                      <a:noFill/>
                    </a:lnB>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effectLst/>
                        </a:rPr>
                        <a:t>O(1)</a:t>
                      </a:r>
                    </a:p>
                  </a:txBody>
                  <a:tcPr marL="35673" marR="35673" marT="17836" marB="17836" anchor="ctr">
                    <a:lnL>
                      <a:noFill/>
                    </a:lnL>
                    <a:lnR>
                      <a:noFill/>
                    </a:lnR>
                    <a:lnT w="9525" cap="flat" cmpd="sng" algn="ctr">
                      <a:solidFill>
                        <a:srgbClr val="DDDDDD"/>
                      </a:solidFill>
                      <a:prstDash val="solid"/>
                      <a:round/>
                      <a:headEnd type="none" w="med" len="med"/>
                      <a:tailEnd type="none" w="med" len="med"/>
                    </a:lnT>
                    <a:lnB>
                      <a:noFill/>
                    </a:lnB>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effectLst/>
                        </a:rPr>
                        <a:t>O(n)</a:t>
                      </a:r>
                    </a:p>
                  </a:txBody>
                  <a:tcPr marL="35673" marR="35673" marT="17836" marB="17836" anchor="ctr">
                    <a:lnL>
                      <a:noFill/>
                    </a:lnL>
                    <a:lnR>
                      <a:noFill/>
                    </a:lnR>
                    <a:lnT w="9525" cap="flat" cmpd="sng" algn="ctr">
                      <a:solidFill>
                        <a:srgbClr val="DDDDDD"/>
                      </a:solidFill>
                      <a:prstDash val="solid"/>
                      <a:round/>
                      <a:headEnd type="none" w="med" len="med"/>
                      <a:tailEnd type="none" w="med" len="med"/>
                    </a:lnT>
                    <a:lnB>
                      <a:noFill/>
                    </a:lnB>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effectLst/>
                        </a:rPr>
                        <a:t>O(n)</a:t>
                      </a:r>
                    </a:p>
                  </a:txBody>
                  <a:tcPr marL="35673" marR="35673" marT="17836" marB="17836" anchor="ctr">
                    <a:lnL>
                      <a:noFill/>
                    </a:lnL>
                    <a:lnR>
                      <a:noFill/>
                    </a:lnR>
                    <a:lnT w="9525" cap="flat" cmpd="sng" algn="ctr">
                      <a:solidFill>
                        <a:srgbClr val="DDDDDD"/>
                      </a:solidFill>
                      <a:prstDash val="solid"/>
                      <a:round/>
                      <a:headEnd type="none" w="med" len="med"/>
                      <a:tailEnd type="none" w="med" len="med"/>
                    </a:lnT>
                    <a:lnB>
                      <a:noFill/>
                    </a:lnB>
                    <a:solidFill>
                      <a:schemeClr val="accent3">
                        <a:lumMod val="20000"/>
                        <a:lumOff val="80000"/>
                      </a:schemeClr>
                    </a:solidFill>
                  </a:tcPr>
                </a:tc>
                <a:extLst>
                  <a:ext uri="{0D108BD9-81ED-4DB2-BD59-A6C34878D82A}">
                    <a16:rowId xmlns:a16="http://schemas.microsoft.com/office/drawing/2014/main" val="10003"/>
                  </a:ext>
                </a:extLst>
              </a:tr>
              <a:tr h="893262">
                <a:tc>
                  <a:txBody>
                    <a:bodyPr/>
                    <a:lstStyle/>
                    <a:p>
                      <a:pPr algn="l"/>
                      <a:r>
                        <a:rPr lang="en-IN" sz="2000" b="1" i="1" dirty="0">
                          <a:solidFill>
                            <a:srgbClr val="444444"/>
                          </a:solidFill>
                          <a:effectLst/>
                        </a:rPr>
                        <a:t>Doubly-Linked List</a:t>
                      </a:r>
                      <a:endParaRPr lang="en-IN" sz="2000" b="1" i="1" dirty="0">
                        <a:effectLst/>
                      </a:endParaRPr>
                    </a:p>
                  </a:txBody>
                  <a:tcPr marL="35673" marR="35673" marT="17836" marB="17836" anchor="ctr">
                    <a:lnL>
                      <a:noFill/>
                    </a:lnL>
                    <a:lnR>
                      <a:noFill/>
                    </a:lnR>
                    <a:lnT>
                      <a:noFill/>
                    </a:lnT>
                    <a:lnB>
                      <a:noFill/>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effectLst/>
                        </a:rPr>
                        <a:t>O(n)</a:t>
                      </a:r>
                    </a:p>
                    <a:p>
                      <a:pPr algn="ctr"/>
                      <a:endParaRPr lang="en-IN" sz="2400" dirty="0">
                        <a:effectLst/>
                      </a:endParaRPr>
                    </a:p>
                  </a:txBody>
                  <a:tcPr marL="35673" marR="35673" marT="17836" marB="17836" anchor="ctr">
                    <a:lnL>
                      <a:noFill/>
                    </a:lnL>
                    <a:lnR>
                      <a:noFill/>
                    </a:lnR>
                    <a:lnT>
                      <a:noFill/>
                    </a:lnT>
                    <a:lnB>
                      <a:noFill/>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effectLst/>
                        </a:rPr>
                        <a:t>O(1)</a:t>
                      </a:r>
                    </a:p>
                  </a:txBody>
                  <a:tcPr marL="35673" marR="35673" marT="17836" marB="17836" anchor="ctr">
                    <a:lnL>
                      <a:noFill/>
                    </a:lnL>
                    <a:lnR>
                      <a:noFill/>
                    </a:lnR>
                    <a:lnT>
                      <a:noFill/>
                    </a:lnT>
                    <a:lnB>
                      <a:noFill/>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effectLst/>
                        </a:rPr>
                        <a:t>O(n)</a:t>
                      </a:r>
                    </a:p>
                  </a:txBody>
                  <a:tcPr marL="35673" marR="35673" marT="17836" marB="17836" anchor="ctr">
                    <a:lnL>
                      <a:noFill/>
                    </a:lnL>
                    <a:lnR>
                      <a:noFill/>
                    </a:lnR>
                    <a:lnT>
                      <a:noFill/>
                    </a:lnT>
                    <a:lnB>
                      <a:noFill/>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effectLst/>
                        </a:rPr>
                        <a:t>O(n)</a:t>
                      </a:r>
                    </a:p>
                  </a:txBody>
                  <a:tcPr marL="35673" marR="35673" marT="17836" marB="17836" anchor="ctr">
                    <a:lnL>
                      <a:noFill/>
                    </a:lnL>
                    <a:lnR>
                      <a:noFill/>
                    </a:lnR>
                    <a:lnT>
                      <a:noFill/>
                    </a:lnT>
                    <a:lnB>
                      <a:noFill/>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effectLst/>
                        </a:rPr>
                        <a:t>O(1)</a:t>
                      </a:r>
                    </a:p>
                  </a:txBody>
                  <a:tcPr marL="35673" marR="35673" marT="17836" marB="17836" anchor="ctr">
                    <a:lnL>
                      <a:noFill/>
                    </a:lnL>
                    <a:lnR>
                      <a:noFill/>
                    </a:lnR>
                    <a:lnT>
                      <a:noFill/>
                    </a:lnT>
                    <a:lnB>
                      <a:noFill/>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effectLst/>
                        </a:rPr>
                        <a:t>O(n)</a:t>
                      </a:r>
                    </a:p>
                  </a:txBody>
                  <a:tcPr marL="35673" marR="35673" marT="17836" marB="17836" anchor="ctr">
                    <a:lnL>
                      <a:noFill/>
                    </a:lnL>
                    <a:lnR>
                      <a:noFill/>
                    </a:lnR>
                    <a:lnT>
                      <a:noFill/>
                    </a:lnT>
                    <a:lnB>
                      <a:noFill/>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effectLst/>
                        </a:rPr>
                        <a:t>O(n)</a:t>
                      </a:r>
                    </a:p>
                  </a:txBody>
                  <a:tcPr marL="35673" marR="35673" marT="17836" marB="17836" anchor="ctr">
                    <a:lnL>
                      <a:noFill/>
                    </a:lnL>
                    <a:lnR>
                      <a:noFill/>
                    </a:lnR>
                    <a:lnT>
                      <a:noFill/>
                    </a:lnT>
                    <a:lnB>
                      <a:noFill/>
                    </a:lnB>
                    <a:solidFill>
                      <a:schemeClr val="accent5">
                        <a:lumMod val="20000"/>
                        <a:lumOff val="80000"/>
                      </a:schemeClr>
                    </a:solidFill>
                  </a:tcPr>
                </a:tc>
                <a:extLst>
                  <a:ext uri="{0D108BD9-81ED-4DB2-BD59-A6C34878D82A}">
                    <a16:rowId xmlns:a16="http://schemas.microsoft.com/office/drawing/2014/main" val="10004"/>
                  </a:ext>
                </a:extLst>
              </a:tr>
              <a:tr h="893262">
                <a:tc>
                  <a:txBody>
                    <a:bodyPr/>
                    <a:lstStyle/>
                    <a:p>
                      <a:pPr algn="l"/>
                      <a:r>
                        <a:rPr lang="en-IN" sz="2000" b="1" i="1" dirty="0">
                          <a:effectLst/>
                        </a:rPr>
                        <a:t>Circular Linked List</a:t>
                      </a:r>
                    </a:p>
                  </a:txBody>
                  <a:tcPr marL="35673" marR="35673" marT="17836" marB="17836" anchor="ctr">
                    <a:lnL>
                      <a:noFill/>
                    </a:lnL>
                    <a:lnR>
                      <a:noFill/>
                    </a:lnR>
                    <a:lnT>
                      <a:noFill/>
                    </a:lnT>
                    <a:lnB>
                      <a:noFill/>
                    </a:lnB>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effectLst/>
                        </a:rPr>
                        <a:t>O(n)</a:t>
                      </a:r>
                    </a:p>
                    <a:p>
                      <a:pPr algn="ctr"/>
                      <a:endParaRPr lang="en-IN" sz="2400" dirty="0">
                        <a:effectLst/>
                      </a:endParaRPr>
                    </a:p>
                  </a:txBody>
                  <a:tcPr marL="35673" marR="35673" marT="17836" marB="17836" anchor="ctr">
                    <a:lnL>
                      <a:noFill/>
                    </a:lnL>
                    <a:lnR>
                      <a:noFill/>
                    </a:lnR>
                    <a:lnT>
                      <a:noFill/>
                    </a:lnT>
                    <a:lnB>
                      <a:noFill/>
                    </a:lnB>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effectLst/>
                        </a:rPr>
                        <a:t>O(1)</a:t>
                      </a:r>
                    </a:p>
                  </a:txBody>
                  <a:tcPr marL="35673" marR="35673" marT="17836" marB="17836" anchor="ctr">
                    <a:lnL>
                      <a:noFill/>
                    </a:lnL>
                    <a:lnR>
                      <a:noFill/>
                    </a:lnR>
                    <a:lnT>
                      <a:noFill/>
                    </a:lnT>
                    <a:lnB>
                      <a:noFill/>
                    </a:lnB>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a:effectLst/>
                        </a:rPr>
                        <a:t>O(n)</a:t>
                      </a:r>
                      <a:endParaRPr lang="en-IN" sz="2400" dirty="0">
                        <a:effectLst/>
                      </a:endParaRPr>
                    </a:p>
                  </a:txBody>
                  <a:tcPr marL="35673" marR="35673" marT="17836" marB="17836" anchor="ctr">
                    <a:lnL>
                      <a:noFill/>
                    </a:lnL>
                    <a:lnR>
                      <a:noFill/>
                    </a:lnR>
                    <a:lnT>
                      <a:noFill/>
                    </a:lnT>
                    <a:lnB>
                      <a:noFill/>
                    </a:lnB>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effectLst/>
                        </a:rPr>
                        <a:t>O(1)</a:t>
                      </a:r>
                    </a:p>
                  </a:txBody>
                  <a:tcPr marL="35673" marR="35673" marT="17836" marB="17836" anchor="ctr">
                    <a:lnL>
                      <a:noFill/>
                    </a:lnL>
                    <a:lnR>
                      <a:noFill/>
                    </a:lnR>
                    <a:lnT>
                      <a:noFill/>
                    </a:lnT>
                    <a:lnB>
                      <a:noFill/>
                    </a:lnB>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effectLst/>
                        </a:rPr>
                        <a:t>O(1)</a:t>
                      </a:r>
                    </a:p>
                  </a:txBody>
                  <a:tcPr marL="35673" marR="35673" marT="17836" marB="17836" anchor="ctr">
                    <a:lnL>
                      <a:noFill/>
                    </a:lnL>
                    <a:lnR>
                      <a:noFill/>
                    </a:lnR>
                    <a:lnT>
                      <a:noFill/>
                    </a:lnT>
                    <a:lnB>
                      <a:noFill/>
                    </a:lnB>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effectLst/>
                        </a:rPr>
                        <a:t>O(n)</a:t>
                      </a:r>
                    </a:p>
                  </a:txBody>
                  <a:tcPr marL="35673" marR="35673" marT="17836" marB="17836" anchor="ctr">
                    <a:lnL>
                      <a:noFill/>
                    </a:lnL>
                    <a:lnR>
                      <a:noFill/>
                    </a:lnR>
                    <a:lnT>
                      <a:noFill/>
                    </a:lnT>
                    <a:lnB>
                      <a:noFill/>
                    </a:lnB>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smtClean="0">
                          <a:effectLst/>
                        </a:rPr>
                        <a:t>O(n)</a:t>
                      </a:r>
                      <a:endParaRPr lang="en-IN" sz="2400" dirty="0">
                        <a:effectLst/>
                      </a:endParaRPr>
                    </a:p>
                  </a:txBody>
                  <a:tcPr marL="35673" marR="35673" marT="17836" marB="17836"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1524000" y="152400"/>
            <a:ext cx="6248400" cy="593988"/>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68203"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444444"/>
                </a:solidFill>
                <a:effectLst/>
                <a:latin typeface="Helvetica Neue"/>
                <a:cs typeface="Arial" pitchFamily="34" charset="0"/>
              </a:rPr>
              <a:t>Complexity</a:t>
            </a:r>
            <a:r>
              <a:rPr kumimoji="0" lang="en-US" sz="1800" b="1" i="0" u="none" strike="noStrike" cap="none" normalizeH="0" dirty="0">
                <a:ln>
                  <a:noFill/>
                </a:ln>
                <a:solidFill>
                  <a:srgbClr val="444444"/>
                </a:solidFill>
                <a:effectLst/>
                <a:latin typeface="Helvetica Neue"/>
                <a:cs typeface="Arial" pitchFamily="34" charset="0"/>
              </a:rPr>
              <a:t> Analysis of Linked List Operations </a:t>
            </a:r>
            <a:endParaRPr kumimoji="0" lang="en-US" sz="1800" b="1" i="0" u="none" strike="noStrike" cap="none" normalizeH="0" baseline="0" dirty="0">
              <a:ln>
                <a:noFill/>
              </a:ln>
              <a:solidFill>
                <a:srgbClr val="444444"/>
              </a:solidFill>
              <a:effectLst/>
              <a:latin typeface="Helvetica Neue"/>
              <a:cs typeface="Arial" pitchFamily="34" charset="0"/>
            </a:endParaRPr>
          </a:p>
        </p:txBody>
      </p:sp>
    </p:spTree>
    <p:extLst>
      <p:ext uri="{BB962C8B-B14F-4D97-AF65-F5344CB8AC3E}">
        <p14:creationId xmlns:p14="http://schemas.microsoft.com/office/powerpoint/2010/main" val="327071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457200"/>
          </a:xfrm>
        </p:spPr>
        <p:txBody>
          <a:bodyPr>
            <a:noAutofit/>
          </a:bodyPr>
          <a:lstStyle/>
          <a:p>
            <a:r>
              <a:rPr lang="en-US" sz="3200" b="1" dirty="0">
                <a:solidFill>
                  <a:srgbClr val="FF0000"/>
                </a:solidFill>
                <a:latin typeface="Times New Roman" pitchFamily="18" charset="0"/>
                <a:cs typeface="Times New Roman" pitchFamily="18" charset="0"/>
              </a:rPr>
              <a:t>Inserting a New Node in a Circular Linked List</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990600"/>
            <a:ext cx="8686800" cy="5638800"/>
          </a:xfrm>
        </p:spPr>
        <p:txBody>
          <a:bodyPr>
            <a:normAutofit/>
          </a:bodyPr>
          <a:lstStyle/>
          <a:p>
            <a:pPr marL="0" indent="0" algn="just">
              <a:buNone/>
            </a:pPr>
            <a:endParaRPr lang="en-US" sz="2800" dirty="0">
              <a:latin typeface="Times New Roman" pitchFamily="18" charset="0"/>
              <a:cs typeface="Times New Roman" pitchFamily="18" charset="0"/>
            </a:endParaRPr>
          </a:p>
          <a:p>
            <a:pPr marL="0" indent="0" algn="just">
              <a:buNone/>
            </a:pPr>
            <a:r>
              <a:rPr lang="en-US" sz="2800" b="1" dirty="0">
                <a:latin typeface="Times New Roman" pitchFamily="18" charset="0"/>
                <a:cs typeface="Times New Roman" pitchFamily="18" charset="0"/>
              </a:rPr>
              <a:t>Case 1</a:t>
            </a:r>
            <a:r>
              <a:rPr lang="en-US" sz="2800" dirty="0">
                <a:latin typeface="Times New Roman" pitchFamily="18" charset="0"/>
                <a:cs typeface="Times New Roman" pitchFamily="18" charset="0"/>
              </a:rPr>
              <a:t>: The new node is inserted at the beginning of the circular linked list.</a:t>
            </a:r>
          </a:p>
          <a:p>
            <a:pPr marL="0" indent="0" algn="just">
              <a:buNone/>
            </a:pPr>
            <a:endParaRPr lang="en-US" sz="2800" dirty="0">
              <a:latin typeface="Times New Roman" pitchFamily="18" charset="0"/>
              <a:cs typeface="Times New Roman" pitchFamily="18" charset="0"/>
            </a:endParaRPr>
          </a:p>
          <a:p>
            <a:pPr marL="0" indent="0" algn="just">
              <a:buNone/>
            </a:pPr>
            <a:r>
              <a:rPr lang="en-US" sz="2800" b="1" dirty="0">
                <a:latin typeface="Times New Roman" pitchFamily="18" charset="0"/>
                <a:cs typeface="Times New Roman" pitchFamily="18" charset="0"/>
              </a:rPr>
              <a:t>Case 2</a:t>
            </a:r>
            <a:r>
              <a:rPr lang="en-US" sz="2800" dirty="0">
                <a:latin typeface="Times New Roman" pitchFamily="18" charset="0"/>
                <a:cs typeface="Times New Roman" pitchFamily="18" charset="0"/>
              </a:rPr>
              <a:t>: The new node is inserted at the end of the circular linked list.</a:t>
            </a:r>
          </a:p>
          <a:p>
            <a:pPr marL="0" indent="0" algn="just">
              <a:buNone/>
            </a:pPr>
            <a:endParaRPr lang="en-US" sz="2800" dirty="0">
              <a:latin typeface="Times New Roman" pitchFamily="18" charset="0"/>
              <a:cs typeface="Times New Roman" pitchFamily="18" charset="0"/>
            </a:endParaRPr>
          </a:p>
          <a:p>
            <a:pPr marL="0" indent="0" algn="just">
              <a:buNone/>
            </a:pPr>
            <a:r>
              <a:rPr lang="en-US" sz="2800" b="1" dirty="0">
                <a:latin typeface="Times New Roman" pitchFamily="18" charset="0"/>
                <a:cs typeface="Times New Roman" pitchFamily="18" charset="0"/>
              </a:rPr>
              <a:t>Case 3</a:t>
            </a:r>
            <a:r>
              <a:rPr lang="en-US" sz="2800" dirty="0">
                <a:latin typeface="Times New Roman" pitchFamily="18" charset="0"/>
                <a:cs typeface="Times New Roman" pitchFamily="18" charset="0"/>
              </a:rPr>
              <a:t>: insertion somewhere in between the two nodes.</a:t>
            </a:r>
          </a:p>
        </p:txBody>
      </p:sp>
    </p:spTree>
    <p:extLst>
      <p:ext uri="{BB962C8B-B14F-4D97-AF65-F5344CB8AC3E}">
        <p14:creationId xmlns:p14="http://schemas.microsoft.com/office/powerpoint/2010/main" val="25643627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C4883C-2495-D4EF-C91E-1D75F1E2313D}"/>
              </a:ext>
            </a:extLst>
          </p:cNvPr>
          <p:cNvSpPr>
            <a:spLocks noGrp="1"/>
          </p:cNvSpPr>
          <p:nvPr>
            <p:ph idx="1"/>
          </p:nvPr>
        </p:nvSpPr>
        <p:spPr>
          <a:xfrm>
            <a:off x="457200" y="838200"/>
            <a:ext cx="8229600" cy="5791200"/>
          </a:xfrm>
        </p:spPr>
        <p:txBody>
          <a:bodyPr>
            <a:noAutofit/>
          </a:bodyPr>
          <a:lstStyle/>
          <a:p>
            <a:pPr>
              <a:spcBef>
                <a:spcPts val="0"/>
              </a:spcBef>
            </a:pPr>
            <a:r>
              <a:rPr lang="en-IN" sz="1600" dirty="0">
                <a:solidFill>
                  <a:srgbClr val="000000"/>
                </a:solidFill>
                <a:effectLst/>
                <a:latin typeface="Rockwell" panose="02060603020205020403" pitchFamily="18" charset="0"/>
                <a:ea typeface="Calibri" panose="020F0502020204030204" pitchFamily="34" charset="0"/>
                <a:cs typeface="Arial" panose="020B0604020202020204" pitchFamily="34" charset="0"/>
              </a:rPr>
              <a:t>Basics of Linked List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0" indent="0">
              <a:spcBef>
                <a:spcPts val="0"/>
              </a:spcBef>
              <a:buNone/>
            </a:pPr>
            <a:r>
              <a:rPr lang="en-IN" sz="1600" u="sng" dirty="0">
                <a:solidFill>
                  <a:srgbClr val="0000FF"/>
                </a:solidFill>
                <a:effectLst/>
                <a:latin typeface="Rockwell" panose="02060603020205020403" pitchFamily="18" charset="0"/>
                <a:ea typeface="Calibri" panose="020F0502020204030204" pitchFamily="34" charset="0"/>
                <a:cs typeface="Mangal" panose="02040503050203030202" pitchFamily="18" charset="0"/>
                <a:hlinkClick r:id="rId2"/>
              </a:rPr>
              <a:t>https://youtu.be/5c6dNBc5qcM</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0" indent="0">
              <a:spcBef>
                <a:spcPts val="0"/>
              </a:spcBef>
              <a:buNone/>
            </a:pPr>
            <a:r>
              <a:rPr lang="en-IN" sz="1600" dirty="0">
                <a:effectLst/>
                <a:latin typeface="Rockwell" panose="02060603020205020403"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spcBef>
                <a:spcPts val="0"/>
              </a:spcBef>
            </a:pPr>
            <a:r>
              <a:rPr lang="en-IN" sz="1600" dirty="0">
                <a:solidFill>
                  <a:srgbClr val="000000"/>
                </a:solidFill>
                <a:effectLst/>
                <a:latin typeface="Rockwell" panose="02060603020205020403" pitchFamily="18" charset="0"/>
                <a:ea typeface="Calibri" panose="020F0502020204030204" pitchFamily="34" charset="0"/>
                <a:cs typeface="Arial" panose="020B0604020202020204" pitchFamily="34" charset="0"/>
              </a:rPr>
              <a:t>How to Add Nodes to Linked List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0" indent="0">
              <a:spcBef>
                <a:spcPts val="0"/>
              </a:spcBef>
              <a:buNone/>
            </a:pPr>
            <a:r>
              <a:rPr lang="en-IN" sz="1600" u="sng" dirty="0">
                <a:solidFill>
                  <a:srgbClr val="0000FF"/>
                </a:solidFill>
                <a:effectLst/>
                <a:latin typeface="Rockwell" panose="02060603020205020403" pitchFamily="18" charset="0"/>
                <a:ea typeface="Calibri" panose="020F0502020204030204" pitchFamily="34" charset="0"/>
                <a:cs typeface="Mangal" panose="02040503050203030202" pitchFamily="18" charset="0"/>
                <a:hlinkClick r:id="rId3"/>
              </a:rPr>
              <a:t>https://youtu.be/7R49RIDJPNM</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0" indent="0">
              <a:spcBef>
                <a:spcPts val="0"/>
              </a:spcBef>
              <a:buNone/>
            </a:pPr>
            <a:r>
              <a:rPr lang="en-IN" sz="1600" dirty="0">
                <a:effectLst/>
                <a:latin typeface="Rockwell" panose="02060603020205020403"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spcBef>
                <a:spcPts val="0"/>
              </a:spcBef>
            </a:pPr>
            <a:r>
              <a:rPr lang="en-IN" sz="1600" dirty="0">
                <a:solidFill>
                  <a:srgbClr val="000000"/>
                </a:solidFill>
                <a:effectLst/>
                <a:latin typeface="Rockwell" panose="02060603020205020403" pitchFamily="18" charset="0"/>
                <a:ea typeface="Calibri" panose="020F0502020204030204" pitchFamily="34" charset="0"/>
                <a:cs typeface="Arial" panose="020B0604020202020204" pitchFamily="34" charset="0"/>
              </a:rPr>
              <a:t>How to delete node from Linked List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0" indent="0">
              <a:spcBef>
                <a:spcPts val="0"/>
              </a:spcBef>
              <a:buNone/>
            </a:pPr>
            <a:r>
              <a:rPr lang="en-IN" sz="1600" dirty="0">
                <a:effectLst/>
                <a:latin typeface="Rockwell" panose="02060603020205020403" pitchFamily="18" charset="0"/>
                <a:ea typeface="Calibri" panose="020F0502020204030204" pitchFamily="34" charset="0"/>
                <a:cs typeface="Mangal" panose="02040503050203030202" pitchFamily="18" charset="0"/>
              </a:rPr>
              <a:t>https://youtu.be/3vcY0A0OfX4</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0" indent="0">
              <a:spcBef>
                <a:spcPts val="0"/>
              </a:spcBef>
              <a:buNone/>
            </a:pPr>
            <a:r>
              <a:rPr lang="en-IN" sz="1600" dirty="0">
                <a:effectLst/>
                <a:latin typeface="Rockwell" panose="02060603020205020403"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spcBef>
                <a:spcPts val="0"/>
              </a:spcBef>
            </a:pPr>
            <a:r>
              <a:rPr lang="en-IN" sz="1600" dirty="0">
                <a:effectLst/>
                <a:latin typeface="Rockwell" panose="02060603020205020403" pitchFamily="18" charset="0"/>
                <a:ea typeface="Calibri" panose="020F0502020204030204" pitchFamily="34" charset="0"/>
                <a:cs typeface="Arial" panose="020B0604020202020204" pitchFamily="34" charset="0"/>
              </a:rPr>
              <a:t>How to Insert Node in Circular Linked List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0" indent="0">
              <a:spcBef>
                <a:spcPts val="0"/>
              </a:spcBef>
              <a:buNone/>
            </a:pPr>
            <a:r>
              <a:rPr lang="en-IN" sz="1600" dirty="0">
                <a:solidFill>
                  <a:srgbClr val="000000"/>
                </a:solidFill>
                <a:effectLst/>
                <a:latin typeface="Rockwell" panose="02060603020205020403" pitchFamily="18" charset="0"/>
                <a:ea typeface="Calibri" panose="020F0502020204030204" pitchFamily="34" charset="0"/>
                <a:cs typeface="Arial" panose="020B0604020202020204" pitchFamily="34" charset="0"/>
              </a:rPr>
              <a:t>https://youtu.be/4Xx6_NkimR4</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0" indent="0">
              <a:spcBef>
                <a:spcPts val="0"/>
              </a:spcBef>
              <a:buNone/>
            </a:pPr>
            <a:r>
              <a:rPr lang="en-IN" sz="1600" dirty="0">
                <a:effectLst/>
                <a:latin typeface="Rockwell" panose="02060603020205020403" pitchFamily="18" charset="0"/>
                <a:ea typeface="Calibri" panose="020F0502020204030204" pitchFamily="34" charset="0"/>
                <a:cs typeface="Arial" panose="020B0604020202020204" pitchFamily="34"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spcBef>
                <a:spcPts val="0"/>
              </a:spcBef>
            </a:pPr>
            <a:r>
              <a:rPr lang="en-IN" sz="1600" dirty="0">
                <a:solidFill>
                  <a:srgbClr val="000000"/>
                </a:solidFill>
                <a:effectLst/>
                <a:latin typeface="Rockwell" panose="02060603020205020403" pitchFamily="18" charset="0"/>
                <a:ea typeface="Calibri" panose="020F0502020204030204" pitchFamily="34" charset="0"/>
                <a:cs typeface="Arial" panose="020B0604020202020204" pitchFamily="34" charset="0"/>
              </a:rPr>
              <a:t>How to Delete Node from a Circular Linked list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0" indent="0">
              <a:spcBef>
                <a:spcPts val="0"/>
              </a:spcBef>
              <a:buNone/>
            </a:pPr>
            <a:r>
              <a:rPr lang="en-IN" sz="1600" u="sng" dirty="0">
                <a:solidFill>
                  <a:srgbClr val="0000FF"/>
                </a:solidFill>
                <a:effectLst/>
                <a:latin typeface="Rockwell" panose="02060603020205020403" pitchFamily="18" charset="0"/>
                <a:ea typeface="Calibri" panose="020F0502020204030204" pitchFamily="34" charset="0"/>
                <a:cs typeface="Mangal" panose="02040503050203030202" pitchFamily="18" charset="0"/>
                <a:hlinkClick r:id="rId4"/>
              </a:rPr>
              <a:t>https://youtu.be/kvlPdTZxvD0</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0" indent="0">
              <a:spcBef>
                <a:spcPts val="0"/>
              </a:spcBef>
              <a:buNone/>
            </a:pPr>
            <a:r>
              <a:rPr lang="en-IN" sz="1600" dirty="0">
                <a:effectLst/>
                <a:latin typeface="Rockwell" panose="02060603020205020403"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spcBef>
                <a:spcPts val="0"/>
              </a:spcBef>
            </a:pPr>
            <a:r>
              <a:rPr lang="en-IN" sz="1600" dirty="0">
                <a:solidFill>
                  <a:srgbClr val="000000"/>
                </a:solidFill>
                <a:effectLst/>
                <a:latin typeface="Rockwell" panose="02060603020205020403" pitchFamily="18" charset="0"/>
                <a:ea typeface="Calibri" panose="020F0502020204030204" pitchFamily="34" charset="0"/>
                <a:cs typeface="Arial" panose="020B0604020202020204" pitchFamily="34" charset="0"/>
              </a:rPr>
              <a:t>How to Add Node to Doubly Linked List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0" indent="0">
              <a:spcBef>
                <a:spcPts val="0"/>
              </a:spcBef>
              <a:buNone/>
            </a:pPr>
            <a:r>
              <a:rPr lang="en-IN" sz="1600" u="sng" dirty="0">
                <a:solidFill>
                  <a:srgbClr val="0000FF"/>
                </a:solidFill>
                <a:effectLst/>
                <a:latin typeface="Rockwell" panose="02060603020205020403" pitchFamily="18" charset="0"/>
                <a:ea typeface="Calibri" panose="020F0502020204030204" pitchFamily="34" charset="0"/>
                <a:cs typeface="Mangal" panose="02040503050203030202" pitchFamily="18" charset="0"/>
                <a:hlinkClick r:id="rId5"/>
              </a:rPr>
              <a:t>https://youtu.be/U83OzP6wgQ0</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0" indent="0">
              <a:spcBef>
                <a:spcPts val="0"/>
              </a:spcBef>
              <a:buNone/>
            </a:pPr>
            <a:r>
              <a:rPr lang="en-IN" sz="1600" dirty="0">
                <a:effectLst/>
                <a:latin typeface="Rockwell" panose="02060603020205020403"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spcBef>
                <a:spcPts val="0"/>
              </a:spcBef>
            </a:pPr>
            <a:r>
              <a:rPr lang="en-IN" sz="1600" dirty="0">
                <a:solidFill>
                  <a:srgbClr val="000000"/>
                </a:solidFill>
                <a:effectLst/>
                <a:latin typeface="Rockwell" panose="02060603020205020403" pitchFamily="18" charset="0"/>
                <a:ea typeface="Calibri" panose="020F0502020204030204" pitchFamily="34" charset="0"/>
                <a:cs typeface="Arial" panose="020B0604020202020204" pitchFamily="34" charset="0"/>
              </a:rPr>
              <a:t>How to Delete Node From a Double Linked List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0" indent="0">
              <a:spcBef>
                <a:spcPts val="0"/>
              </a:spcBef>
              <a:buNone/>
            </a:pPr>
            <a:r>
              <a:rPr lang="en-IN" sz="1600" u="sng" dirty="0">
                <a:solidFill>
                  <a:srgbClr val="0000FF"/>
                </a:solidFill>
                <a:effectLst/>
                <a:latin typeface="Rockwell" panose="02060603020205020403" pitchFamily="18" charset="0"/>
                <a:ea typeface="Calibri" panose="020F0502020204030204" pitchFamily="34" charset="0"/>
                <a:cs typeface="Mangal" panose="02040503050203030202" pitchFamily="18" charset="0"/>
                <a:hlinkClick r:id="rId6"/>
              </a:rPr>
              <a:t>https://youtu.be/c4cDosriVMs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0" indent="0">
              <a:spcBef>
                <a:spcPts val="0"/>
              </a:spcBef>
              <a:buNone/>
            </a:pPr>
            <a:r>
              <a:rPr lang="en-IN" sz="1600" dirty="0">
                <a:effectLst/>
                <a:latin typeface="Rockwell" panose="02060603020205020403"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spcBef>
                <a:spcPts val="0"/>
              </a:spcBef>
            </a:pPr>
            <a:r>
              <a:rPr lang="en-IN" sz="1600" dirty="0">
                <a:solidFill>
                  <a:srgbClr val="000000"/>
                </a:solidFill>
                <a:effectLst/>
                <a:latin typeface="Rockwell" panose="02060603020205020403" pitchFamily="18" charset="0"/>
                <a:ea typeface="Calibri" panose="020F0502020204030204" pitchFamily="34" charset="0"/>
                <a:cs typeface="Arial" panose="020B0604020202020204" pitchFamily="34" charset="0"/>
              </a:rPr>
              <a:t>Analysis of Linked List Operations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0" indent="0">
              <a:spcBef>
                <a:spcPts val="0"/>
              </a:spcBef>
              <a:buNone/>
            </a:pPr>
            <a:r>
              <a:rPr lang="en-IN" sz="1600" dirty="0">
                <a:effectLst/>
                <a:latin typeface="Rockwell" panose="02060603020205020403" pitchFamily="18" charset="0"/>
                <a:ea typeface="Calibri" panose="020F0502020204030204" pitchFamily="34" charset="0"/>
                <a:cs typeface="Mangal" panose="02040503050203030202" pitchFamily="18" charset="0"/>
              </a:rPr>
              <a:t>https://youtu.be/NPsutdKrKNw</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spcBef>
                <a:spcPts val="0"/>
              </a:spcBef>
            </a:pPr>
            <a:endParaRPr lang="en-IN" sz="2400" dirty="0"/>
          </a:p>
        </p:txBody>
      </p:sp>
      <p:sp>
        <p:nvSpPr>
          <p:cNvPr id="4" name="TextBox 3">
            <a:extLst>
              <a:ext uri="{FF2B5EF4-FFF2-40B4-BE49-F238E27FC236}">
                <a16:creationId xmlns:a16="http://schemas.microsoft.com/office/drawing/2014/main" id="{7CA4E871-9C95-71B2-BDEA-D54651317319}"/>
              </a:ext>
            </a:extLst>
          </p:cNvPr>
          <p:cNvSpPr txBox="1"/>
          <p:nvPr/>
        </p:nvSpPr>
        <p:spPr>
          <a:xfrm>
            <a:off x="494071" y="228600"/>
            <a:ext cx="6400800" cy="369332"/>
          </a:xfrm>
          <a:prstGeom prst="rect">
            <a:avLst/>
          </a:prstGeom>
          <a:noFill/>
        </p:spPr>
        <p:txBody>
          <a:bodyPr wrap="square">
            <a:spAutoFit/>
          </a:bodyPr>
          <a:lstStyle/>
          <a:p>
            <a:r>
              <a:rPr lang="en-US" sz="1800" b="1" dirty="0"/>
              <a:t>Video Lecture of the topic can be found at</a:t>
            </a:r>
            <a:endParaRPr lang="en-IN" sz="1800" b="1" dirty="0"/>
          </a:p>
        </p:txBody>
      </p:sp>
    </p:spTree>
    <p:extLst>
      <p:ext uri="{BB962C8B-B14F-4D97-AF65-F5344CB8AC3E}">
        <p14:creationId xmlns:p14="http://schemas.microsoft.com/office/powerpoint/2010/main" val="14852884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610600" cy="457200"/>
          </a:xfrm>
        </p:spPr>
        <p:txBody>
          <a:bodyPr>
            <a:noAutofit/>
          </a:bodyPr>
          <a:lstStyle/>
          <a:p>
            <a:r>
              <a:rPr lang="en-US" sz="2800" b="1" dirty="0">
                <a:solidFill>
                  <a:srgbClr val="FF0000"/>
                </a:solidFill>
                <a:latin typeface="Times New Roman" pitchFamily="18" charset="0"/>
                <a:cs typeface="Times New Roman" pitchFamily="18" charset="0"/>
              </a:rPr>
              <a:t>Insertion at the Beginning</a:t>
            </a:r>
            <a:r>
              <a:rPr lang="en-US" sz="3200" b="1" dirty="0"/>
              <a:t/>
            </a:r>
            <a:br>
              <a:rPr lang="en-US" sz="3200" b="1" dirty="0"/>
            </a:br>
            <a:endParaRPr lang="en-US" sz="3200" dirty="0"/>
          </a:p>
        </p:txBody>
      </p:sp>
      <p:sp>
        <p:nvSpPr>
          <p:cNvPr id="3" name="Content Placeholder 2"/>
          <p:cNvSpPr>
            <a:spLocks noGrp="1"/>
          </p:cNvSpPr>
          <p:nvPr>
            <p:ph idx="1"/>
          </p:nvPr>
        </p:nvSpPr>
        <p:spPr>
          <a:xfrm>
            <a:off x="152400" y="609600"/>
            <a:ext cx="8839200" cy="6096000"/>
          </a:xfrm>
        </p:spPr>
        <p:txBody>
          <a:bodyPr>
            <a:normAutofit fontScale="92500" lnSpcReduction="10000"/>
          </a:bodyPr>
          <a:lstStyle/>
          <a:p>
            <a:pPr marL="0" indent="0" algn="just">
              <a:buNone/>
            </a:pPr>
            <a:r>
              <a:rPr lang="en-US" sz="2400" dirty="0">
                <a:latin typeface="Times New Roman" pitchFamily="18" charset="0"/>
                <a:cs typeface="Times New Roman" pitchFamily="18" charset="0"/>
              </a:rPr>
              <a:t>Steps to insert a Node at beginning :</a:t>
            </a:r>
          </a:p>
          <a:p>
            <a:pPr marL="0" indent="0" algn="just">
              <a:buNone/>
            </a:pPr>
            <a:endParaRPr lang="en-US" sz="2400" dirty="0">
              <a:latin typeface="Times New Roman" pitchFamily="18" charset="0"/>
              <a:cs typeface="Times New Roman" pitchFamily="18" charset="0"/>
            </a:endParaRPr>
          </a:p>
          <a:p>
            <a:pPr marL="457200" indent="-457200" algn="just">
              <a:buFont typeface="+mj-lt"/>
              <a:buAutoNum type="arabicPeriod"/>
            </a:pPr>
            <a:r>
              <a:rPr lang="en-US" sz="2400" dirty="0">
                <a:latin typeface="Times New Roman" pitchFamily="18" charset="0"/>
                <a:cs typeface="Times New Roman" pitchFamily="18" charset="0"/>
              </a:rPr>
              <a:t>The first Node is the Head for any Linked List.</a:t>
            </a:r>
          </a:p>
          <a:p>
            <a:pPr marL="457200" indent="-457200" algn="just">
              <a:buFont typeface="+mj-lt"/>
              <a:buAutoNum type="arabicPeriod"/>
            </a:pPr>
            <a:endParaRPr lang="en-US" sz="2400" dirty="0">
              <a:latin typeface="Times New Roman" pitchFamily="18" charset="0"/>
              <a:cs typeface="Times New Roman" pitchFamily="18" charset="0"/>
            </a:endParaRPr>
          </a:p>
          <a:p>
            <a:pPr marL="457200" indent="-457200" algn="just">
              <a:buFont typeface="+mj-lt"/>
              <a:buAutoNum type="arabicPeriod"/>
            </a:pPr>
            <a:r>
              <a:rPr lang="en-US" sz="2400" dirty="0">
                <a:latin typeface="Times New Roman" pitchFamily="18" charset="0"/>
                <a:cs typeface="Times New Roman" pitchFamily="18" charset="0"/>
              </a:rPr>
              <a:t>When a new Linked List is instantiated, it just has the Head, which is Null.</a:t>
            </a:r>
          </a:p>
          <a:p>
            <a:pPr marL="457200" indent="-457200" algn="just">
              <a:buFont typeface="+mj-lt"/>
              <a:buAutoNum type="arabicPeriod"/>
            </a:pPr>
            <a:endParaRPr lang="en-US" sz="2400" dirty="0">
              <a:latin typeface="Times New Roman" pitchFamily="18" charset="0"/>
              <a:cs typeface="Times New Roman" pitchFamily="18" charset="0"/>
            </a:endParaRPr>
          </a:p>
          <a:p>
            <a:pPr marL="457200" indent="-457200" algn="just">
              <a:buFont typeface="+mj-lt"/>
              <a:buAutoNum type="arabicPeriod"/>
            </a:pPr>
            <a:r>
              <a:rPr lang="en-US" sz="2400" dirty="0">
                <a:latin typeface="Times New Roman" pitchFamily="18" charset="0"/>
                <a:cs typeface="Times New Roman" pitchFamily="18" charset="0"/>
              </a:rPr>
              <a:t>Else, the Head holds the pointer to the first Node of the List.</a:t>
            </a:r>
          </a:p>
          <a:p>
            <a:pPr marL="457200" indent="-457200" algn="just">
              <a:buFont typeface="+mj-lt"/>
              <a:buAutoNum type="arabicPeriod"/>
            </a:pPr>
            <a:endParaRPr lang="en-US" sz="2400" dirty="0">
              <a:latin typeface="Times New Roman" pitchFamily="18" charset="0"/>
              <a:cs typeface="Times New Roman" pitchFamily="18" charset="0"/>
            </a:endParaRPr>
          </a:p>
          <a:p>
            <a:pPr marL="457200" indent="-457200" algn="just">
              <a:buFont typeface="+mj-lt"/>
              <a:buAutoNum type="arabicPeriod"/>
            </a:pPr>
            <a:r>
              <a:rPr lang="en-US" sz="2400" dirty="0">
                <a:latin typeface="Times New Roman" pitchFamily="18" charset="0"/>
                <a:cs typeface="Times New Roman" pitchFamily="18" charset="0"/>
              </a:rPr>
              <a:t>When we want to add any Node at the front, </a:t>
            </a:r>
          </a:p>
          <a:p>
            <a:pPr algn="just">
              <a:buFont typeface="Wingdings" panose="05000000000000000000" pitchFamily="2" charset="2"/>
              <a:buChar char="Ø"/>
            </a:pPr>
            <a:r>
              <a:rPr lang="en-US" sz="2400" dirty="0">
                <a:latin typeface="Times New Roman" pitchFamily="18" charset="0"/>
                <a:cs typeface="Times New Roman" pitchFamily="18" charset="0"/>
              </a:rPr>
              <a:t>we must make the </a:t>
            </a:r>
            <a:r>
              <a:rPr lang="en-US" sz="2400" b="1" dirty="0">
                <a:latin typeface="Times New Roman" pitchFamily="18" charset="0"/>
                <a:cs typeface="Times New Roman" pitchFamily="18" charset="0"/>
              </a:rPr>
              <a:t>head point to newly  added node</a:t>
            </a:r>
            <a:r>
              <a:rPr lang="en-US" sz="2400" dirty="0">
                <a:latin typeface="Times New Roman" pitchFamily="18" charset="0"/>
                <a:cs typeface="Times New Roman" pitchFamily="18" charset="0"/>
              </a:rPr>
              <a:t>. </a:t>
            </a:r>
          </a:p>
          <a:p>
            <a:pPr algn="just">
              <a:buFont typeface="Wingdings" panose="05000000000000000000" pitchFamily="2" charset="2"/>
              <a:buChar char="Ø"/>
            </a:pPr>
            <a:r>
              <a:rPr lang="en-US" sz="2400" b="1" dirty="0">
                <a:latin typeface="Times New Roman" pitchFamily="18" charset="0"/>
                <a:cs typeface="Times New Roman" pitchFamily="18" charset="0"/>
              </a:rPr>
              <a:t>Next pointer of newly added Node, must point to previous Head</a:t>
            </a:r>
            <a:r>
              <a:rPr lang="en-US" sz="2400" dirty="0">
                <a:latin typeface="Times New Roman" pitchFamily="18" charset="0"/>
                <a:cs typeface="Times New Roman" pitchFamily="18" charset="0"/>
              </a:rPr>
              <a:t>, whether it be NULL(in case of new List) or the </a:t>
            </a:r>
            <a:r>
              <a:rPr lang="en-US" sz="2400" b="1" dirty="0">
                <a:latin typeface="Times New Roman" pitchFamily="18" charset="0"/>
                <a:cs typeface="Times New Roman" pitchFamily="18" charset="0"/>
              </a:rPr>
              <a:t>pointer to the first Node of the List</a:t>
            </a:r>
            <a:r>
              <a:rPr lang="en-US" sz="2400" dirty="0">
                <a:latin typeface="Times New Roman" pitchFamily="18" charset="0"/>
                <a:cs typeface="Times New Roman" pitchFamily="18" charset="0"/>
              </a:rPr>
              <a:t>.</a:t>
            </a:r>
          </a:p>
          <a:p>
            <a:pPr marL="457200" indent="-457200" algn="just">
              <a:buFont typeface="+mj-lt"/>
              <a:buAutoNum type="arabicPeriod"/>
            </a:pPr>
            <a:endParaRPr lang="en-US" sz="2400" dirty="0">
              <a:latin typeface="Times New Roman" pitchFamily="18" charset="0"/>
              <a:cs typeface="Times New Roman" pitchFamily="18" charset="0"/>
            </a:endParaRPr>
          </a:p>
          <a:p>
            <a:pPr algn="just">
              <a:buFont typeface="Wingdings" panose="05000000000000000000" pitchFamily="2" charset="2"/>
              <a:buChar char="Ø"/>
            </a:pPr>
            <a:r>
              <a:rPr lang="en-US" sz="2400" dirty="0">
                <a:latin typeface="Times New Roman" pitchFamily="18" charset="0"/>
                <a:cs typeface="Times New Roman" pitchFamily="18" charset="0"/>
              </a:rPr>
              <a:t>The previous  Node pointed by Head  is now the second Node of Linked List, because the new Node is added at the front.</a:t>
            </a:r>
          </a:p>
          <a:p>
            <a:pPr marL="0" indent="0">
              <a:buNone/>
            </a:pPr>
            <a:endParaRPr lang="en-US" dirty="0"/>
          </a:p>
        </p:txBody>
      </p:sp>
    </p:spTree>
    <p:extLst>
      <p:ext uri="{BB962C8B-B14F-4D97-AF65-F5344CB8AC3E}">
        <p14:creationId xmlns:p14="http://schemas.microsoft.com/office/powerpoint/2010/main" val="60802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1"/>
            <a:ext cx="2971800" cy="3200400"/>
          </a:xfrm>
          <a:ln>
            <a:solidFill>
              <a:schemeClr val="tx1"/>
            </a:solidFill>
          </a:ln>
        </p:spPr>
        <p:txBody>
          <a:bodyPr>
            <a:normAutofit/>
          </a:bodyPr>
          <a:lstStyle/>
          <a:p>
            <a:pPr marL="0" indent="0" fontAlgn="t">
              <a:buNone/>
            </a:pPr>
            <a:r>
              <a:rPr lang="en-US" dirty="0"/>
              <a:t>class  Node</a:t>
            </a:r>
          </a:p>
          <a:p>
            <a:pPr marL="0" indent="0" fontAlgn="t">
              <a:buNone/>
            </a:pPr>
            <a:r>
              <a:rPr lang="en-US" dirty="0"/>
              <a:t>{</a:t>
            </a:r>
          </a:p>
          <a:p>
            <a:pPr marL="0" indent="0" fontAlgn="t">
              <a:buNone/>
            </a:pPr>
            <a:r>
              <a:rPr lang="en-US" dirty="0"/>
              <a:t>     </a:t>
            </a:r>
            <a:r>
              <a:rPr lang="en-US" dirty="0" err="1"/>
              <a:t>int</a:t>
            </a:r>
            <a:r>
              <a:rPr lang="en-US" dirty="0"/>
              <a:t> info;</a:t>
            </a:r>
          </a:p>
          <a:p>
            <a:pPr marL="0" indent="0" fontAlgn="t">
              <a:buNone/>
            </a:pPr>
            <a:r>
              <a:rPr lang="en-US" dirty="0"/>
              <a:t>     Node *next;</a:t>
            </a:r>
          </a:p>
          <a:p>
            <a:pPr marL="0" indent="0" fontAlgn="t">
              <a:buNone/>
            </a:pPr>
            <a:r>
              <a:rPr lang="en-US" dirty="0"/>
              <a:t>};</a:t>
            </a:r>
          </a:p>
          <a:p>
            <a:pPr marL="0" indent="0">
              <a:buNone/>
            </a:pPr>
            <a:endParaRPr lang="en-US" dirty="0"/>
          </a:p>
        </p:txBody>
      </p:sp>
      <p:sp>
        <p:nvSpPr>
          <p:cNvPr id="4" name="Content Placeholder 2"/>
          <p:cNvSpPr txBox="1">
            <a:spLocks/>
          </p:cNvSpPr>
          <p:nvPr/>
        </p:nvSpPr>
        <p:spPr>
          <a:xfrm>
            <a:off x="4267200" y="457200"/>
            <a:ext cx="3733800" cy="5592763"/>
          </a:xfrm>
          <a:prstGeom prst="rect">
            <a:avLst/>
          </a:prstGeom>
          <a:ln>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t">
              <a:buFont typeface="Arial" pitchFamily="34" charset="0"/>
              <a:buNone/>
            </a:pPr>
            <a:r>
              <a:rPr lang="en-US" dirty="0"/>
              <a:t>class </a:t>
            </a:r>
            <a:r>
              <a:rPr lang="en-US" dirty="0" err="1"/>
              <a:t>circular_list</a:t>
            </a:r>
            <a:endParaRPr lang="en-US" dirty="0"/>
          </a:p>
          <a:p>
            <a:pPr marL="0" indent="0" fontAlgn="t">
              <a:buFont typeface="Arial" pitchFamily="34" charset="0"/>
              <a:buNone/>
            </a:pPr>
            <a:r>
              <a:rPr lang="en-US" dirty="0"/>
              <a:t>{</a:t>
            </a:r>
          </a:p>
          <a:p>
            <a:pPr marL="0" indent="0" fontAlgn="t">
              <a:buFont typeface="Arial" pitchFamily="34" charset="0"/>
              <a:buNone/>
            </a:pPr>
            <a:r>
              <a:rPr lang="en-US" dirty="0"/>
              <a:t>    public:</a:t>
            </a:r>
          </a:p>
          <a:p>
            <a:pPr marL="0" indent="0" fontAlgn="t">
              <a:buFont typeface="Arial" pitchFamily="34" charset="0"/>
              <a:buNone/>
            </a:pPr>
            <a:r>
              <a:rPr lang="en-US" dirty="0"/>
              <a:t>    Node *last;</a:t>
            </a:r>
          </a:p>
          <a:p>
            <a:pPr marL="0" indent="0" fontAlgn="t">
              <a:buFont typeface="Arial" pitchFamily="34" charset="0"/>
              <a:buNone/>
            </a:pPr>
            <a:r>
              <a:rPr lang="en-US" dirty="0"/>
              <a:t>    </a:t>
            </a:r>
            <a:r>
              <a:rPr lang="en-US" dirty="0" err="1"/>
              <a:t>circular_llist</a:t>
            </a:r>
            <a:r>
              <a:rPr lang="en-US" dirty="0"/>
              <a:t>()</a:t>
            </a:r>
          </a:p>
          <a:p>
            <a:pPr marL="0" indent="0" fontAlgn="t">
              <a:buFont typeface="Arial" pitchFamily="34" charset="0"/>
              <a:buNone/>
            </a:pPr>
            <a:r>
              <a:rPr lang="en-US" dirty="0"/>
              <a:t>      {last = NULL;}</a:t>
            </a:r>
          </a:p>
          <a:p>
            <a:pPr marL="0" indent="0" fontAlgn="t">
              <a:buFont typeface="Arial" pitchFamily="34" charset="0"/>
              <a:buNone/>
            </a:pPr>
            <a:r>
              <a:rPr lang="en-US" dirty="0"/>
              <a:t> };</a:t>
            </a:r>
          </a:p>
          <a:p>
            <a:pPr marL="0" indent="0">
              <a:buFont typeface="Arial" pitchFamily="34" charset="0"/>
              <a:buNone/>
            </a:pPr>
            <a:endParaRPr lang="en-US" dirty="0"/>
          </a:p>
        </p:txBody>
      </p:sp>
    </p:spTree>
    <p:extLst>
      <p:ext uri="{BB962C8B-B14F-4D97-AF65-F5344CB8AC3E}">
        <p14:creationId xmlns:p14="http://schemas.microsoft.com/office/powerpoint/2010/main" val="2310100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a:extLst>
              <a:ext uri="{FF2B5EF4-FFF2-40B4-BE49-F238E27FC236}">
                <a16:creationId xmlns:a16="http://schemas.microsoft.com/office/drawing/2014/main" id="{3CC45166-1C27-5DA2-EBEE-A888A7C535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71600"/>
            <a:ext cx="8229600" cy="20955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B575B94-6EB9-C7F3-1D77-97F079B3BFFF}"/>
              </a:ext>
            </a:extLst>
          </p:cNvPr>
          <p:cNvSpPr txBox="1"/>
          <p:nvPr/>
        </p:nvSpPr>
        <p:spPr>
          <a:xfrm>
            <a:off x="304800" y="152400"/>
            <a:ext cx="8382000" cy="1785104"/>
          </a:xfrm>
          <a:prstGeom prst="rect">
            <a:avLst/>
          </a:prstGeom>
          <a:noFill/>
        </p:spPr>
        <p:txBody>
          <a:bodyPr wrap="square">
            <a:spAutoFit/>
          </a:bodyPr>
          <a:lstStyle/>
          <a:p>
            <a:r>
              <a:rPr lang="en-US" sz="2400" b="1" i="0" dirty="0">
                <a:solidFill>
                  <a:srgbClr val="273239"/>
                </a:solidFill>
                <a:effectLst/>
                <a:latin typeface="urw-din"/>
              </a:rPr>
              <a:t>To implement a circular singly linked list </a:t>
            </a:r>
          </a:p>
          <a:p>
            <a:endParaRPr lang="en-US" dirty="0">
              <a:solidFill>
                <a:srgbClr val="273239"/>
              </a:solidFill>
              <a:latin typeface="urw-din"/>
            </a:endParaRPr>
          </a:p>
          <a:p>
            <a:r>
              <a:rPr lang="en-US" sz="2000" dirty="0">
                <a:solidFill>
                  <a:srgbClr val="273239"/>
                </a:solidFill>
                <a:latin typeface="urw-din"/>
              </a:rPr>
              <a:t>T</a:t>
            </a:r>
            <a:r>
              <a:rPr lang="en-US" sz="2000" b="0" i="0" dirty="0">
                <a:solidFill>
                  <a:srgbClr val="273239"/>
                </a:solidFill>
                <a:effectLst/>
                <a:latin typeface="urw-din"/>
              </a:rPr>
              <a:t>ake an external pointer  named “</a:t>
            </a:r>
            <a:r>
              <a:rPr lang="en-US" sz="2000" b="1" i="0" dirty="0">
                <a:solidFill>
                  <a:srgbClr val="273239"/>
                </a:solidFill>
                <a:effectLst/>
                <a:latin typeface="urw-din"/>
              </a:rPr>
              <a:t>last</a:t>
            </a:r>
            <a:r>
              <a:rPr lang="en-US" sz="2000" b="0" i="0" dirty="0">
                <a:solidFill>
                  <a:srgbClr val="273239"/>
                </a:solidFill>
                <a:effectLst/>
                <a:latin typeface="urw-din"/>
              </a:rPr>
              <a:t>” that points to the last node of the list. </a:t>
            </a:r>
          </a:p>
          <a:p>
            <a:endParaRPr lang="en-US" sz="2000" dirty="0">
              <a:solidFill>
                <a:srgbClr val="273239"/>
              </a:solidFill>
              <a:latin typeface="urw-din"/>
            </a:endParaRPr>
          </a:p>
          <a:p>
            <a:r>
              <a:rPr lang="en-US" sz="2400" b="1" i="0" dirty="0">
                <a:solidFill>
                  <a:srgbClr val="273239"/>
                </a:solidFill>
                <a:effectLst/>
                <a:latin typeface="urw-din"/>
              </a:rPr>
              <a:t>last -&gt; next </a:t>
            </a:r>
            <a:r>
              <a:rPr lang="en-US" sz="2000" b="0" i="0" dirty="0">
                <a:solidFill>
                  <a:srgbClr val="273239"/>
                </a:solidFill>
                <a:effectLst/>
                <a:latin typeface="urw-din"/>
              </a:rPr>
              <a:t>will point to the </a:t>
            </a:r>
            <a:r>
              <a:rPr lang="en-US" sz="2000" b="1" i="1" u="sng" dirty="0">
                <a:solidFill>
                  <a:srgbClr val="273239"/>
                </a:solidFill>
                <a:effectLst/>
                <a:latin typeface="urw-din"/>
              </a:rPr>
              <a:t>first node</a:t>
            </a:r>
            <a:r>
              <a:rPr lang="en-US" sz="2000" b="0" i="0" dirty="0">
                <a:solidFill>
                  <a:srgbClr val="273239"/>
                </a:solidFill>
                <a:effectLst/>
                <a:latin typeface="urw-din"/>
              </a:rPr>
              <a:t>. </a:t>
            </a:r>
            <a:endParaRPr lang="en-IN" sz="2000" dirty="0"/>
          </a:p>
        </p:txBody>
      </p:sp>
      <p:sp>
        <p:nvSpPr>
          <p:cNvPr id="10" name="TextBox 9">
            <a:extLst>
              <a:ext uri="{FF2B5EF4-FFF2-40B4-BE49-F238E27FC236}">
                <a16:creationId xmlns:a16="http://schemas.microsoft.com/office/drawing/2014/main" id="{442CC8CC-B925-3AF2-B11B-08C01B8342E1}"/>
              </a:ext>
            </a:extLst>
          </p:cNvPr>
          <p:cNvSpPr txBox="1"/>
          <p:nvPr/>
        </p:nvSpPr>
        <p:spPr>
          <a:xfrm>
            <a:off x="457200" y="3352800"/>
            <a:ext cx="7543800" cy="954107"/>
          </a:xfrm>
          <a:prstGeom prst="rect">
            <a:avLst/>
          </a:prstGeom>
          <a:noFill/>
        </p:spPr>
        <p:txBody>
          <a:bodyPr wrap="square">
            <a:spAutoFit/>
          </a:bodyPr>
          <a:lstStyle/>
          <a:p>
            <a:r>
              <a:rPr lang="en-US" sz="2800" b="0" i="0" dirty="0">
                <a:solidFill>
                  <a:srgbClr val="273239"/>
                </a:solidFill>
                <a:effectLst/>
                <a:latin typeface="urw-din"/>
              </a:rPr>
              <a:t>The pointer</a:t>
            </a:r>
            <a:r>
              <a:rPr lang="en-US" sz="2800" b="1" i="0" dirty="0">
                <a:solidFill>
                  <a:srgbClr val="273239"/>
                </a:solidFill>
                <a:effectLst/>
                <a:latin typeface="urw-din"/>
              </a:rPr>
              <a:t> last </a:t>
            </a:r>
            <a:r>
              <a:rPr lang="en-US" sz="2800" b="0" i="0" dirty="0">
                <a:solidFill>
                  <a:srgbClr val="273239"/>
                </a:solidFill>
                <a:effectLst/>
                <a:latin typeface="urw-din"/>
              </a:rPr>
              <a:t>points to node Z </a:t>
            </a:r>
          </a:p>
          <a:p>
            <a:r>
              <a:rPr lang="en-US" sz="2800" dirty="0">
                <a:solidFill>
                  <a:srgbClr val="273239"/>
                </a:solidFill>
                <a:latin typeface="urw-din"/>
              </a:rPr>
              <a:t>                      </a:t>
            </a:r>
            <a:r>
              <a:rPr lang="en-US" sz="2800" b="1" i="0" dirty="0">
                <a:solidFill>
                  <a:srgbClr val="273239"/>
                </a:solidFill>
                <a:effectLst/>
                <a:latin typeface="urw-din"/>
              </a:rPr>
              <a:t>last -&gt; next </a:t>
            </a:r>
            <a:r>
              <a:rPr lang="en-US" sz="2800" b="0" i="0" dirty="0">
                <a:solidFill>
                  <a:srgbClr val="273239"/>
                </a:solidFill>
                <a:effectLst/>
                <a:latin typeface="urw-din"/>
              </a:rPr>
              <a:t>points to node P.</a:t>
            </a:r>
            <a:endParaRPr lang="en-IN" sz="2800" dirty="0"/>
          </a:p>
        </p:txBody>
      </p:sp>
      <p:sp>
        <p:nvSpPr>
          <p:cNvPr id="14" name="TextBox 13">
            <a:extLst>
              <a:ext uri="{FF2B5EF4-FFF2-40B4-BE49-F238E27FC236}">
                <a16:creationId xmlns:a16="http://schemas.microsoft.com/office/drawing/2014/main" id="{AA4B594C-F346-F959-0AB7-7A4DA86B56A6}"/>
              </a:ext>
            </a:extLst>
          </p:cNvPr>
          <p:cNvSpPr txBox="1"/>
          <p:nvPr/>
        </p:nvSpPr>
        <p:spPr>
          <a:xfrm>
            <a:off x="76200" y="4570274"/>
            <a:ext cx="8915400" cy="2246769"/>
          </a:xfrm>
          <a:prstGeom prst="rect">
            <a:avLst/>
          </a:prstGeom>
          <a:noFill/>
        </p:spPr>
        <p:txBody>
          <a:bodyPr wrap="square">
            <a:spAutoFit/>
          </a:bodyPr>
          <a:lstStyle/>
          <a:p>
            <a:pPr algn="l" fontAlgn="base"/>
            <a:r>
              <a:rPr lang="en-US" sz="2000" b="1" i="0" u="sng" dirty="0">
                <a:solidFill>
                  <a:srgbClr val="273239"/>
                </a:solidFill>
                <a:effectLst/>
                <a:latin typeface="urw-din"/>
              </a:rPr>
              <a:t>The idea of pointer that points to the last node instead of the first node</a:t>
            </a:r>
          </a:p>
          <a:p>
            <a:pPr algn="l" fontAlgn="base"/>
            <a:r>
              <a:rPr lang="en-US" sz="2000" b="0" i="0" dirty="0">
                <a:solidFill>
                  <a:srgbClr val="273239"/>
                </a:solidFill>
                <a:effectLst/>
                <a:latin typeface="urw-din"/>
              </a:rPr>
              <a:t>In General, insertion of a node at the beginning or at the end, the whole list has to be traversed. </a:t>
            </a:r>
          </a:p>
          <a:p>
            <a:pPr algn="l" fontAlgn="base"/>
            <a:endParaRPr lang="en-US" sz="2000" dirty="0">
              <a:solidFill>
                <a:srgbClr val="273239"/>
              </a:solidFill>
              <a:latin typeface="urw-din"/>
            </a:endParaRPr>
          </a:p>
          <a:p>
            <a:pPr algn="l" fontAlgn="base"/>
            <a:r>
              <a:rPr lang="en-US" sz="2000" b="0" i="0" dirty="0">
                <a:solidFill>
                  <a:srgbClr val="273239"/>
                </a:solidFill>
                <a:effectLst/>
                <a:latin typeface="urw-din"/>
              </a:rPr>
              <a:t>If we take a pointer to the last node, then in both cases there won’t be any need to traverse the whole list. (i.e. it takes constant time, irrespective of the length of the list)</a:t>
            </a:r>
          </a:p>
        </p:txBody>
      </p:sp>
    </p:spTree>
    <p:extLst>
      <p:ext uri="{BB962C8B-B14F-4D97-AF65-F5344CB8AC3E}">
        <p14:creationId xmlns:p14="http://schemas.microsoft.com/office/powerpoint/2010/main" val="3253714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a:extLst>
              <a:ext uri="{FF2B5EF4-FFF2-40B4-BE49-F238E27FC236}">
                <a16:creationId xmlns:a16="http://schemas.microsoft.com/office/drawing/2014/main" id="{3CC45166-1C27-5DA2-EBEE-A888A7C535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032387"/>
            <a:ext cx="5463540" cy="262521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52400" y="152400"/>
            <a:ext cx="8686800" cy="381000"/>
          </a:xfrm>
        </p:spPr>
        <p:txBody>
          <a:bodyPr>
            <a:noAutofit/>
          </a:bodyPr>
          <a:lstStyle/>
          <a:p>
            <a:r>
              <a:rPr lang="en-US" sz="3200" b="1" dirty="0">
                <a:solidFill>
                  <a:srgbClr val="FF0000"/>
                </a:solidFill>
                <a:latin typeface="Times New Roman" pitchFamily="18" charset="0"/>
                <a:cs typeface="Times New Roman" pitchFamily="18" charset="0"/>
              </a:rPr>
              <a:t>Algorithm</a:t>
            </a:r>
          </a:p>
        </p:txBody>
      </p:sp>
      <p:sp>
        <p:nvSpPr>
          <p:cNvPr id="3" name="Content Placeholder 2"/>
          <p:cNvSpPr>
            <a:spLocks noGrp="1"/>
          </p:cNvSpPr>
          <p:nvPr>
            <p:ph idx="1"/>
          </p:nvPr>
        </p:nvSpPr>
        <p:spPr>
          <a:xfrm>
            <a:off x="304800" y="567813"/>
            <a:ext cx="6629400" cy="5257800"/>
          </a:xfrm>
        </p:spPr>
        <p:txBody>
          <a:bodyPr>
            <a:noAutofit/>
          </a:bodyPr>
          <a:lstStyle/>
          <a:p>
            <a:pPr marL="0" indent="0" fontAlgn="t">
              <a:buNone/>
            </a:pPr>
            <a:r>
              <a:rPr lang="en-US" sz="2400" dirty="0"/>
              <a:t>void </a:t>
            </a:r>
            <a:r>
              <a:rPr lang="en-US" sz="2400" dirty="0" err="1"/>
              <a:t>circular_llist</a:t>
            </a:r>
            <a:r>
              <a:rPr lang="en-US" sz="2400" dirty="0"/>
              <a:t>::</a:t>
            </a:r>
            <a:r>
              <a:rPr lang="en-US" sz="2400" dirty="0" err="1"/>
              <a:t>add_begin</a:t>
            </a:r>
            <a:r>
              <a:rPr lang="en-US" sz="2400" dirty="0"/>
              <a:t>(</a:t>
            </a:r>
            <a:r>
              <a:rPr lang="en-US" sz="2400" dirty="0" err="1"/>
              <a:t>int</a:t>
            </a:r>
            <a:r>
              <a:rPr lang="en-US" sz="2400" dirty="0"/>
              <a:t> </a:t>
            </a:r>
            <a:r>
              <a:rPr lang="en-US" sz="2400" dirty="0" err="1"/>
              <a:t>val</a:t>
            </a:r>
            <a:r>
              <a:rPr lang="en-US" sz="2400" dirty="0"/>
              <a:t>)</a:t>
            </a:r>
          </a:p>
          <a:p>
            <a:pPr marL="0" indent="0" fontAlgn="t">
              <a:buNone/>
            </a:pPr>
            <a:r>
              <a:rPr lang="en-US" sz="2400" dirty="0"/>
              <a:t>{</a:t>
            </a:r>
          </a:p>
          <a:p>
            <a:pPr marL="0" indent="0" fontAlgn="t">
              <a:buNone/>
            </a:pPr>
            <a:r>
              <a:rPr lang="en-US" sz="2400" dirty="0"/>
              <a:t>    node *temp = new Node();</a:t>
            </a:r>
          </a:p>
          <a:p>
            <a:pPr marL="0" indent="0" fontAlgn="t">
              <a:buNone/>
            </a:pPr>
            <a:r>
              <a:rPr lang="en-US" sz="2400" dirty="0"/>
              <a:t>    temp-&gt;info=</a:t>
            </a:r>
            <a:r>
              <a:rPr lang="en-US" sz="2400" dirty="0" err="1"/>
              <a:t>val</a:t>
            </a:r>
            <a:r>
              <a:rPr lang="en-US" sz="2400" dirty="0"/>
              <a:t>;</a:t>
            </a:r>
          </a:p>
          <a:p>
            <a:pPr marL="0" indent="0" fontAlgn="t">
              <a:buNone/>
            </a:pPr>
            <a:r>
              <a:rPr lang="en-US" sz="2400" dirty="0"/>
              <a:t>     if (last == NULL)</a:t>
            </a:r>
          </a:p>
          <a:p>
            <a:pPr marL="0" indent="0" fontAlgn="t">
              <a:buNone/>
            </a:pPr>
            <a:r>
              <a:rPr lang="en-US" sz="2400" dirty="0"/>
              <a:t>           {</a:t>
            </a:r>
          </a:p>
          <a:p>
            <a:pPr marL="0" indent="0" fontAlgn="t">
              <a:buNone/>
            </a:pPr>
            <a:r>
              <a:rPr lang="en-US" sz="2400" dirty="0"/>
              <a:t>               last=temp;</a:t>
            </a:r>
          </a:p>
          <a:p>
            <a:pPr marL="0" indent="0" fontAlgn="t">
              <a:buNone/>
            </a:pPr>
            <a:r>
              <a:rPr lang="en-US" sz="2400" dirty="0"/>
              <a:t>               temp-&gt;next=last;</a:t>
            </a:r>
          </a:p>
          <a:p>
            <a:pPr marL="0" indent="0" fontAlgn="t">
              <a:buNone/>
            </a:pPr>
            <a:r>
              <a:rPr lang="en-US" sz="2400" dirty="0"/>
              <a:t>           }</a:t>
            </a:r>
          </a:p>
          <a:p>
            <a:pPr marL="0" indent="0" fontAlgn="t">
              <a:buNone/>
            </a:pPr>
            <a:r>
              <a:rPr lang="en-US" sz="2400" dirty="0"/>
              <a:t>     else</a:t>
            </a:r>
          </a:p>
          <a:p>
            <a:pPr marL="0" indent="0" fontAlgn="t">
              <a:buNone/>
            </a:pPr>
            <a:r>
              <a:rPr lang="en-US" sz="2400" dirty="0"/>
              <a:t>          {</a:t>
            </a:r>
          </a:p>
          <a:p>
            <a:pPr marL="0" indent="0" fontAlgn="t">
              <a:buNone/>
            </a:pPr>
            <a:r>
              <a:rPr lang="en-US" sz="2400" dirty="0"/>
              <a:t>              temp-&gt;next = last-&gt;next;</a:t>
            </a:r>
          </a:p>
          <a:p>
            <a:pPr marL="0" indent="0" fontAlgn="t">
              <a:buNone/>
            </a:pPr>
            <a:r>
              <a:rPr lang="en-US" sz="2400" dirty="0"/>
              <a:t>              last-&gt;next = temp;</a:t>
            </a:r>
          </a:p>
          <a:p>
            <a:pPr marL="0" indent="0" fontAlgn="t">
              <a:buNone/>
            </a:pPr>
            <a:r>
              <a:rPr lang="en-US" sz="2400" dirty="0"/>
              <a:t>          }</a:t>
            </a:r>
          </a:p>
          <a:p>
            <a:pPr marL="0" indent="0" fontAlgn="t">
              <a:buNone/>
            </a:pPr>
            <a:r>
              <a:rPr lang="en-US" sz="2400" dirty="0"/>
              <a:t> </a:t>
            </a:r>
          </a:p>
        </p:txBody>
      </p:sp>
    </p:spTree>
    <p:extLst>
      <p:ext uri="{BB962C8B-B14F-4D97-AF65-F5344CB8AC3E}">
        <p14:creationId xmlns:p14="http://schemas.microsoft.com/office/powerpoint/2010/main" val="408094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66700"/>
            <a:ext cx="6324600" cy="381000"/>
          </a:xfrm>
        </p:spPr>
        <p:txBody>
          <a:bodyPr>
            <a:noAutofit/>
          </a:bodyPr>
          <a:lstStyle/>
          <a:p>
            <a:r>
              <a:rPr lang="en-US" sz="2400" b="1" dirty="0">
                <a:solidFill>
                  <a:srgbClr val="FF0000"/>
                </a:solidFill>
                <a:latin typeface="Times New Roman" pitchFamily="18" charset="0"/>
                <a:cs typeface="Times New Roman" pitchFamily="18" charset="0"/>
              </a:rPr>
              <a:t>Algorithm Comparison</a:t>
            </a:r>
            <a:br>
              <a:rPr lang="en-US" sz="2400" b="1" dirty="0">
                <a:solidFill>
                  <a:srgbClr val="FF0000"/>
                </a:solidFill>
                <a:latin typeface="Times New Roman" pitchFamily="18" charset="0"/>
                <a:cs typeface="Times New Roman" pitchFamily="18" charset="0"/>
              </a:rPr>
            </a:br>
            <a:r>
              <a:rPr lang="en-US" sz="2400" b="1" dirty="0">
                <a:solidFill>
                  <a:srgbClr val="FF0000"/>
                </a:solidFill>
                <a:latin typeface="Times New Roman" pitchFamily="18" charset="0"/>
                <a:cs typeface="Times New Roman" pitchFamily="18" charset="0"/>
              </a:rPr>
              <a:t>Insert at Beginning</a:t>
            </a:r>
          </a:p>
        </p:txBody>
      </p:sp>
      <p:sp>
        <p:nvSpPr>
          <p:cNvPr id="4" name="Content Placeholder 2"/>
          <p:cNvSpPr txBox="1">
            <a:spLocks/>
          </p:cNvSpPr>
          <p:nvPr/>
        </p:nvSpPr>
        <p:spPr>
          <a:xfrm>
            <a:off x="5761703" y="1981200"/>
            <a:ext cx="3352800" cy="36576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b="1" dirty="0"/>
              <a:t>void</a:t>
            </a:r>
            <a:r>
              <a:rPr lang="en-US" sz="1800" dirty="0"/>
              <a:t> </a:t>
            </a:r>
            <a:r>
              <a:rPr lang="en-US" sz="1800" b="1" dirty="0" err="1"/>
              <a:t>insert_beg</a:t>
            </a:r>
            <a:r>
              <a:rPr lang="en-US" sz="1800" dirty="0"/>
              <a:t>(</a:t>
            </a:r>
            <a:r>
              <a:rPr lang="en-US" sz="1800" b="1" dirty="0" err="1"/>
              <a:t>int</a:t>
            </a:r>
            <a:r>
              <a:rPr lang="en-US" sz="1800" dirty="0"/>
              <a:t> </a:t>
            </a:r>
            <a:r>
              <a:rPr lang="en-US" sz="1800" dirty="0" err="1"/>
              <a:t>val</a:t>
            </a:r>
            <a:r>
              <a:rPr lang="en-US" sz="1800" dirty="0"/>
              <a:t>)</a:t>
            </a:r>
          </a:p>
          <a:p>
            <a:pPr marL="0" indent="0">
              <a:buFont typeface="Arial" pitchFamily="34" charset="0"/>
              <a:buNone/>
            </a:pPr>
            <a:r>
              <a:rPr lang="en-US" sz="1800" dirty="0"/>
              <a:t> { node *temp=</a:t>
            </a:r>
            <a:r>
              <a:rPr lang="en-US" sz="1800" b="1" dirty="0"/>
              <a:t>new</a:t>
            </a:r>
            <a:r>
              <a:rPr lang="en-US" sz="1800" dirty="0"/>
              <a:t> node;</a:t>
            </a:r>
          </a:p>
          <a:p>
            <a:pPr marL="0" indent="0">
              <a:buFont typeface="Arial" pitchFamily="34" charset="0"/>
              <a:buNone/>
            </a:pPr>
            <a:r>
              <a:rPr lang="en-US" sz="1800" dirty="0"/>
              <a:t>               temp-&gt;info=</a:t>
            </a:r>
            <a:r>
              <a:rPr lang="en-US" sz="1800" dirty="0" err="1"/>
              <a:t>val</a:t>
            </a:r>
            <a:r>
              <a:rPr lang="en-US" sz="1800" dirty="0"/>
              <a:t>; </a:t>
            </a:r>
          </a:p>
          <a:p>
            <a:pPr marL="0" indent="0">
              <a:buFont typeface="Arial" pitchFamily="34" charset="0"/>
              <a:buNone/>
            </a:pPr>
            <a:r>
              <a:rPr lang="en-US" sz="1800" dirty="0"/>
              <a:t>    If(head==NULL)</a:t>
            </a:r>
          </a:p>
          <a:p>
            <a:pPr marL="0" indent="0">
              <a:buFont typeface="Arial" pitchFamily="34" charset="0"/>
              <a:buNone/>
            </a:pPr>
            <a:r>
              <a:rPr lang="en-US" sz="1800" dirty="0"/>
              <a:t>           {  </a:t>
            </a:r>
          </a:p>
          <a:p>
            <a:pPr marL="0" indent="0">
              <a:buFont typeface="Arial" pitchFamily="34" charset="0"/>
              <a:buNone/>
            </a:pPr>
            <a:r>
              <a:rPr lang="en-US" sz="1800" dirty="0"/>
              <a:t>              head=temp;</a:t>
            </a:r>
          </a:p>
          <a:p>
            <a:pPr marL="0" indent="0">
              <a:buFont typeface="Arial" pitchFamily="34" charset="0"/>
              <a:buNone/>
            </a:pPr>
            <a:r>
              <a:rPr lang="en-US" sz="1800" dirty="0"/>
              <a:t>               temp-&gt;next=NULL</a:t>
            </a:r>
          </a:p>
          <a:p>
            <a:pPr marL="0" indent="0">
              <a:buFont typeface="Arial" pitchFamily="34" charset="0"/>
              <a:buNone/>
            </a:pPr>
            <a:r>
              <a:rPr lang="en-US" sz="1800" dirty="0"/>
              <a:t>             }</a:t>
            </a:r>
          </a:p>
          <a:p>
            <a:pPr marL="0" indent="0">
              <a:buFont typeface="Arial" pitchFamily="34" charset="0"/>
              <a:buNone/>
            </a:pPr>
            <a:r>
              <a:rPr lang="en-US" sz="1800" dirty="0"/>
              <a:t>    else{</a:t>
            </a:r>
          </a:p>
          <a:p>
            <a:pPr marL="0" indent="0">
              <a:buFont typeface="Arial" pitchFamily="34" charset="0"/>
              <a:buNone/>
            </a:pPr>
            <a:r>
              <a:rPr lang="en-US" sz="1800" dirty="0"/>
              <a:t>               temp-&gt;next=head; </a:t>
            </a:r>
          </a:p>
          <a:p>
            <a:pPr marL="0" indent="0">
              <a:buFont typeface="Arial" pitchFamily="34" charset="0"/>
              <a:buNone/>
            </a:pPr>
            <a:r>
              <a:rPr lang="en-US" sz="1800" dirty="0"/>
              <a:t>               head=temp; }</a:t>
            </a:r>
          </a:p>
          <a:p>
            <a:pPr marL="0" indent="0">
              <a:buFont typeface="Arial" pitchFamily="34" charset="0"/>
              <a:buNone/>
            </a:pPr>
            <a:r>
              <a:rPr lang="en-US" sz="1800" dirty="0"/>
              <a:t>   }</a:t>
            </a:r>
          </a:p>
        </p:txBody>
      </p:sp>
      <p:sp>
        <p:nvSpPr>
          <p:cNvPr id="5" name="Title 1"/>
          <p:cNvSpPr txBox="1">
            <a:spLocks/>
          </p:cNvSpPr>
          <p:nvPr/>
        </p:nvSpPr>
        <p:spPr>
          <a:xfrm>
            <a:off x="6096000" y="1295400"/>
            <a:ext cx="1981200" cy="381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solidFill>
                  <a:srgbClr val="FF0000"/>
                </a:solidFill>
                <a:latin typeface="Times New Roman" pitchFamily="18" charset="0"/>
                <a:cs typeface="Times New Roman" pitchFamily="18" charset="0"/>
              </a:rPr>
              <a:t>Single</a:t>
            </a:r>
          </a:p>
        </p:txBody>
      </p:sp>
      <p:sp>
        <p:nvSpPr>
          <p:cNvPr id="6" name="Title 1"/>
          <p:cNvSpPr txBox="1">
            <a:spLocks/>
          </p:cNvSpPr>
          <p:nvPr/>
        </p:nvSpPr>
        <p:spPr>
          <a:xfrm>
            <a:off x="762000" y="914400"/>
            <a:ext cx="1981200" cy="381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solidFill>
                  <a:srgbClr val="FF0000"/>
                </a:solidFill>
                <a:latin typeface="Times New Roman" pitchFamily="18" charset="0"/>
                <a:cs typeface="Times New Roman" pitchFamily="18" charset="0"/>
              </a:rPr>
              <a:t>Circular</a:t>
            </a:r>
          </a:p>
        </p:txBody>
      </p:sp>
      <p:sp>
        <p:nvSpPr>
          <p:cNvPr id="9" name="Content Placeholder 2">
            <a:extLst>
              <a:ext uri="{FF2B5EF4-FFF2-40B4-BE49-F238E27FC236}">
                <a16:creationId xmlns:a16="http://schemas.microsoft.com/office/drawing/2014/main" id="{C61E169A-9F94-78CC-ED0D-E473226A0BF8}"/>
              </a:ext>
            </a:extLst>
          </p:cNvPr>
          <p:cNvSpPr>
            <a:spLocks noGrp="1"/>
          </p:cNvSpPr>
          <p:nvPr>
            <p:ph idx="1"/>
          </p:nvPr>
        </p:nvSpPr>
        <p:spPr>
          <a:xfrm>
            <a:off x="76200" y="1447800"/>
            <a:ext cx="5334000" cy="5257800"/>
          </a:xfrm>
        </p:spPr>
        <p:txBody>
          <a:bodyPr>
            <a:noAutofit/>
          </a:bodyPr>
          <a:lstStyle/>
          <a:p>
            <a:pPr marL="0" indent="0" fontAlgn="t">
              <a:buNone/>
            </a:pPr>
            <a:r>
              <a:rPr lang="en-US" sz="1800" dirty="0"/>
              <a:t>void </a:t>
            </a:r>
            <a:r>
              <a:rPr lang="en-US" sz="1800" dirty="0" err="1"/>
              <a:t>circular_llist</a:t>
            </a:r>
            <a:r>
              <a:rPr lang="en-US" sz="1800" dirty="0"/>
              <a:t>::</a:t>
            </a:r>
            <a:r>
              <a:rPr lang="en-US" sz="1800" dirty="0" err="1"/>
              <a:t>add_begin</a:t>
            </a:r>
            <a:r>
              <a:rPr lang="en-US" sz="1800" dirty="0"/>
              <a:t>(</a:t>
            </a:r>
            <a:r>
              <a:rPr lang="en-US" sz="1800" dirty="0" err="1"/>
              <a:t>int</a:t>
            </a:r>
            <a:r>
              <a:rPr lang="en-US" sz="1800" dirty="0"/>
              <a:t> </a:t>
            </a:r>
            <a:r>
              <a:rPr lang="en-US" sz="1800" dirty="0" err="1"/>
              <a:t>val</a:t>
            </a:r>
            <a:r>
              <a:rPr lang="en-US" sz="1800" dirty="0"/>
              <a:t>)</a:t>
            </a:r>
          </a:p>
          <a:p>
            <a:pPr marL="0" indent="0" fontAlgn="t">
              <a:buNone/>
            </a:pPr>
            <a:r>
              <a:rPr lang="en-US" sz="1800" dirty="0"/>
              <a:t>{</a:t>
            </a:r>
          </a:p>
          <a:p>
            <a:pPr marL="0" indent="0" fontAlgn="t">
              <a:buNone/>
            </a:pPr>
            <a:r>
              <a:rPr lang="en-US" sz="1800" dirty="0"/>
              <a:t>    node *temp = new Node();</a:t>
            </a:r>
          </a:p>
          <a:p>
            <a:pPr marL="0" indent="0" fontAlgn="t">
              <a:buNone/>
            </a:pPr>
            <a:r>
              <a:rPr lang="en-US" sz="1800" dirty="0"/>
              <a:t>    temp-&gt;info=</a:t>
            </a:r>
            <a:r>
              <a:rPr lang="en-US" sz="1800" dirty="0" err="1"/>
              <a:t>val</a:t>
            </a:r>
            <a:r>
              <a:rPr lang="en-US" sz="1800" dirty="0"/>
              <a:t>;</a:t>
            </a:r>
          </a:p>
          <a:p>
            <a:pPr marL="0" indent="0" fontAlgn="t">
              <a:buNone/>
            </a:pPr>
            <a:r>
              <a:rPr lang="en-US" sz="1800" dirty="0"/>
              <a:t>     if (last == NULL)</a:t>
            </a:r>
          </a:p>
          <a:p>
            <a:pPr marL="0" indent="0" fontAlgn="t">
              <a:buNone/>
            </a:pPr>
            <a:r>
              <a:rPr lang="en-US" sz="1800" dirty="0"/>
              <a:t>           {</a:t>
            </a:r>
          </a:p>
          <a:p>
            <a:pPr marL="0" indent="0" fontAlgn="t">
              <a:buNone/>
            </a:pPr>
            <a:r>
              <a:rPr lang="en-US" sz="1800" dirty="0"/>
              <a:t>               last=temp;</a:t>
            </a:r>
          </a:p>
          <a:p>
            <a:pPr marL="0" indent="0" fontAlgn="t">
              <a:buNone/>
            </a:pPr>
            <a:r>
              <a:rPr lang="en-US" sz="1800" dirty="0"/>
              <a:t>               temp-&gt;next=last;</a:t>
            </a:r>
          </a:p>
          <a:p>
            <a:pPr marL="0" indent="0" fontAlgn="t">
              <a:buNone/>
            </a:pPr>
            <a:r>
              <a:rPr lang="en-US" sz="1800" dirty="0"/>
              <a:t>           }</a:t>
            </a:r>
          </a:p>
          <a:p>
            <a:pPr marL="0" indent="0" fontAlgn="t">
              <a:buNone/>
            </a:pPr>
            <a:r>
              <a:rPr lang="en-US" sz="1800" dirty="0"/>
              <a:t>     else</a:t>
            </a:r>
          </a:p>
          <a:p>
            <a:pPr marL="0" indent="0" fontAlgn="t">
              <a:buNone/>
            </a:pPr>
            <a:r>
              <a:rPr lang="en-US" sz="1800" dirty="0"/>
              <a:t>          {</a:t>
            </a:r>
          </a:p>
          <a:p>
            <a:pPr marL="0" indent="0" fontAlgn="t">
              <a:buNone/>
            </a:pPr>
            <a:r>
              <a:rPr lang="en-US" sz="1800" dirty="0"/>
              <a:t>              temp-&gt;next = last-&gt;next;</a:t>
            </a:r>
          </a:p>
          <a:p>
            <a:pPr marL="0" indent="0" fontAlgn="t">
              <a:buNone/>
            </a:pPr>
            <a:r>
              <a:rPr lang="en-US" sz="1800" dirty="0"/>
              <a:t>              last-&gt;next = temp;</a:t>
            </a:r>
          </a:p>
          <a:p>
            <a:pPr marL="0" indent="0" fontAlgn="t">
              <a:buNone/>
            </a:pPr>
            <a:r>
              <a:rPr lang="en-US" sz="1800" dirty="0"/>
              <a:t>          }</a:t>
            </a:r>
          </a:p>
          <a:p>
            <a:pPr marL="0" indent="0" fontAlgn="t">
              <a:buNone/>
            </a:pPr>
            <a:r>
              <a:rPr lang="en-US" sz="1800" dirty="0"/>
              <a:t> </a:t>
            </a:r>
          </a:p>
        </p:txBody>
      </p:sp>
    </p:spTree>
    <p:extLst>
      <p:ext uri="{BB962C8B-B14F-4D97-AF65-F5344CB8AC3E}">
        <p14:creationId xmlns:p14="http://schemas.microsoft.com/office/powerpoint/2010/main" val="2045816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4008</TotalTime>
  <Words>1813</Words>
  <Application>Microsoft Office PowerPoint</Application>
  <PresentationFormat>On-screen Show (4:3)</PresentationFormat>
  <Paragraphs>420</Paragraphs>
  <Slides>40</Slides>
  <Notes>1</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40</vt:i4>
      </vt:variant>
    </vt:vector>
  </HeadingPairs>
  <TitlesOfParts>
    <vt:vector size="52" baseType="lpstr">
      <vt:lpstr>Arial</vt:lpstr>
      <vt:lpstr>Calibri</vt:lpstr>
      <vt:lpstr>Courier New</vt:lpstr>
      <vt:lpstr>Helvetica Neue</vt:lpstr>
      <vt:lpstr>Mangal</vt:lpstr>
      <vt:lpstr>Monotype Sorts</vt:lpstr>
      <vt:lpstr>新細明體</vt:lpstr>
      <vt:lpstr>Rockwell</vt:lpstr>
      <vt:lpstr>Times New Roman</vt:lpstr>
      <vt:lpstr>urw-din</vt:lpstr>
      <vt:lpstr>Wingdings</vt:lpstr>
      <vt:lpstr>Office Theme</vt:lpstr>
      <vt:lpstr>Circular &amp; Doubly  Linked List</vt:lpstr>
      <vt:lpstr>Circular Linked List</vt:lpstr>
      <vt:lpstr>CIRCULAR LINKED LIST</vt:lpstr>
      <vt:lpstr>Inserting a New Node in a Circular Linked List</vt:lpstr>
      <vt:lpstr>Insertion at the Beginning </vt:lpstr>
      <vt:lpstr>PowerPoint Presentation</vt:lpstr>
      <vt:lpstr>PowerPoint Presentation</vt:lpstr>
      <vt:lpstr>Algorithm</vt:lpstr>
      <vt:lpstr>Algorithm Comparison Insert at Beginning</vt:lpstr>
      <vt:lpstr>Insertion between the Nodes of Circular Linked List </vt:lpstr>
      <vt:lpstr>PowerPoint Presentation</vt:lpstr>
      <vt:lpstr>Algorithm Comparison Insert at some position</vt:lpstr>
      <vt:lpstr>Insertion at the End of Circular Linked List </vt:lpstr>
      <vt:lpstr>PowerPoint Presentation</vt:lpstr>
      <vt:lpstr>PowerPoint Presentation</vt:lpstr>
      <vt:lpstr>PowerPoint Presentation</vt:lpstr>
      <vt:lpstr>PowerPoint Presentation</vt:lpstr>
      <vt:lpstr>PowerPoint Presentation</vt:lpstr>
      <vt:lpstr>Doubly Linked List</vt:lpstr>
      <vt:lpstr>Doubly Linked List</vt:lpstr>
      <vt:lpstr>PowerPoint Presentation</vt:lpstr>
      <vt:lpstr>Inserting a New Node in a  Doubly Linked List</vt:lpstr>
      <vt:lpstr>Inserting a Node at the Beginning  </vt:lpstr>
      <vt:lpstr>Inserting a Node at the End   </vt:lpstr>
      <vt:lpstr>Inserting a Node at the End   </vt:lpstr>
      <vt:lpstr>Inserting a Node After a Given Node </vt:lpstr>
      <vt:lpstr>Inserting a Node After a Given Node </vt:lpstr>
      <vt:lpstr>Inserting a Node Before a Given Node  in a Doubly Linked List</vt:lpstr>
      <vt:lpstr>Deleting a Node  from a Doubly Linked List</vt:lpstr>
      <vt:lpstr>Deleting a Node  from a Doubly Linked List</vt:lpstr>
      <vt:lpstr>Deleting the First Node </vt:lpstr>
      <vt:lpstr>Deleting the Last Node </vt:lpstr>
      <vt:lpstr>Deleting the Node After a Given Node </vt:lpstr>
      <vt:lpstr>Deleting the Node Before a Given Node  in a Doubly Linked List</vt:lpstr>
      <vt:lpstr>PowerPoint Presentation</vt:lpstr>
      <vt:lpstr>PowerPoint Presentation</vt:lpstr>
      <vt:lpstr>Adjacency Lists Representation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 List</dc:title>
  <dc:creator>win 8.1</dc:creator>
  <cp:lastModifiedBy>Ashish Seth</cp:lastModifiedBy>
  <cp:revision>105</cp:revision>
  <dcterms:created xsi:type="dcterms:W3CDTF">2018-10-13T05:36:44Z</dcterms:created>
  <dcterms:modified xsi:type="dcterms:W3CDTF">2023-09-26T07:53:00Z</dcterms:modified>
</cp:coreProperties>
</file>