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093F-E4B5-4533-A36C-69EF2B78695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AC37-2076-464E-92DB-E35E3169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AC37-2076-464E-92DB-E35E31698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d-aVMItpTs" TargetMode="External"/><Relationship Id="rId2" Type="http://schemas.openxmlformats.org/officeDocument/2006/relationships/hyperlink" Target="https://youtu.be/5F6EGkM11M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b5Iagxs6Og" TargetMode="External"/><Relationship Id="rId5" Type="http://schemas.openxmlformats.org/officeDocument/2006/relationships/hyperlink" Target="https://youtu.be/7U9l4C4Qvlo" TargetMode="External"/><Relationship Id="rId4" Type="http://schemas.openxmlformats.org/officeDocument/2006/relationships/hyperlink" Target="https://youtu.be/lVxOlVnYL-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715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Transitive Closure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directed graph G = (V,E), the transitive closure of G is a graph G* = (V,E*). In G*, for every vertex pair v, w in V there is an edge (v, w) in E* if and only if there is a valid path from v to w in G.</a:t>
            </a:r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and Why is it Needed?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Finding the transitive closure of a directed graph is an important problem in the following computational tasks: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Transitive closure is used to find the reachability analysis of transition networks representing distributed and parallel systems.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is used in the construction of parsing automata in compiler construction.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transitive closure computation is being used to evaluate recursive database queries (because almost all practical recursive queries are transitive in nature).</a:t>
            </a:r>
          </a:p>
        </p:txBody>
      </p:sp>
    </p:spTree>
    <p:extLst>
      <p:ext uri="{BB962C8B-B14F-4D97-AF65-F5344CB8AC3E}">
        <p14:creationId xmlns:p14="http://schemas.microsoft.com/office/powerpoint/2010/main" val="267169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4197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finding Transitive Closure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3886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71775"/>
            <a:ext cx="25146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533900"/>
            <a:ext cx="29813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36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GRAPHS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common ways of storing graphs in the computer’s memory. They are: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Sequential 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adjacency matrix.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Linked 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adjacency list that stores the neighbors of a node using a linked list.</a:t>
            </a:r>
          </a:p>
        </p:txBody>
      </p:sp>
    </p:spTree>
    <p:extLst>
      <p:ext uri="{BB962C8B-B14F-4D97-AF65-F5344CB8AC3E}">
        <p14:creationId xmlns:p14="http://schemas.microsoft.com/office/powerpoint/2010/main" val="226752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5635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Matrix Representation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adjacency matrix is used 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represent which nodes are adjacent to one another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By definition, two nodes are said to be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adjacent if there is an edge connecting them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a directed graph G, if node v is adjacent to node u,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then there is definitely an edge from u to v. That is, if v is adjacent to u, we can get from u to v by traversing one edge.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For any graph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G having n nodes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adjacency matrix will have the dimension of n × n.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41871"/>
            <a:ext cx="3927244" cy="191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9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5635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Matrix Representation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 is used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represent which nodes are adjacent to one another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an adjacency matrix, the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rows and columns are labeled by graph vertices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entry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the adjacency matrix will contain 1, if vertices vi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adjacent to each other.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nodes are not adjacent,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will be set to zero.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Since an adjacency matrix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contains only 0s and 1s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is called 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bit matrix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Boolean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entries in the matrix depend on the ordering of the nodes in G. Therefore, a change in the order of nodes will result in a different adjacency matrix.</a:t>
            </a:r>
          </a:p>
        </p:txBody>
      </p:sp>
    </p:spTree>
    <p:extLst>
      <p:ext uri="{BB962C8B-B14F-4D97-AF65-F5344CB8AC3E}">
        <p14:creationId xmlns:p14="http://schemas.microsoft.com/office/powerpoint/2010/main" val="32766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04800"/>
            <a:ext cx="554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-   Adjacency Matrix Representation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680F9-86F8-099C-704A-A97485CB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657225"/>
            <a:ext cx="73247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3" y="838200"/>
            <a:ext cx="837276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304800"/>
            <a:ext cx="554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-   Adjacency Matrix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5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667000"/>
            <a:ext cx="8610600" cy="4114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above examples, we can draw the following conclusions: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simple graph (that has no loops), the adjacency matrix has 0s on the diagonal.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matrix of an undirected graph is symmetric.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memory use of an adjacency matrix is O(n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where n is the number of nodes in the graph.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1s (or non-zero entries) in an adjacency matrix is equal to the number of edges in the graph.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matrix for a weighted graph contains the weights of the edges connecting the nodes.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543800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List Representation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96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structure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consists of a list of all nodes in 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Every node is in turn linked to its own 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contains the names of all other nodes that are adjacent to it.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key advantages of using an adjacency list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easy to follow and clearly shows the adjacent nodes of a particular node.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often used for storing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graphs that have a small-to-moderate number of edges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That is, an adjacency list is preferred for representing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sparse graphs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computer’s memory; otherwise, an adjacency matrix is a good choice.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Adding new nodes in G is easy and straightforward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G is represented using an adjacency list.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new nodes in an adjacency matrix is a difficult task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the size of the matrix needs to be changed and existing nodes may have to be reordered.</a:t>
            </a:r>
          </a:p>
        </p:txBody>
      </p:sp>
    </p:spTree>
    <p:extLst>
      <p:ext uri="{BB962C8B-B14F-4D97-AF65-F5344CB8AC3E}">
        <p14:creationId xmlns:p14="http://schemas.microsoft.com/office/powerpoint/2010/main" val="135249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37438"/>
            <a:ext cx="6400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1707" y="273070"/>
            <a:ext cx="430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Examples- Adjacency List Representation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D1ADA-6979-39DC-9C2D-74D96FE0A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199329"/>
            <a:ext cx="834390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2095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Definition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G is defined as an ordered set (V, E), where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V(G) represents the set of vertices and E(G) represents the edges that connect these vertices.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V(G) = {A, B, C, D and E}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E(G) = {(A, B), (B, C), (A, D), (B, D), (D, E), (C, E)}.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There are five vertices or nodes and six edges in the graph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4075" y="3072348"/>
            <a:ext cx="68675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can be directed or undirected.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undirected 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edges do not have any direction associated with them. That is, nodes can be traversed from A to B as well as from B to A.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directed 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edges form an ordered pair. If there is an edge from A to B, then there is a path from A to B but not from B to A.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edge (A, B) is said to initiate from node A (also known as initial node) and terminate at node B (terminal node).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1819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1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Represent the graph using </a:t>
            </a:r>
            <a:br>
              <a:rPr lang="en-IN" dirty="0"/>
            </a:br>
            <a:r>
              <a:rPr lang="en-IN" dirty="0"/>
              <a:t>1. </a:t>
            </a:r>
            <a:r>
              <a:rPr lang="en-IN" dirty="0" err="1"/>
              <a:t>Adjency</a:t>
            </a:r>
            <a:r>
              <a:rPr lang="en-IN" dirty="0"/>
              <a:t> list </a:t>
            </a:r>
            <a:br>
              <a:rPr lang="en-IN" dirty="0"/>
            </a:br>
            <a:r>
              <a:rPr lang="en-IN" dirty="0"/>
              <a:t>2. </a:t>
            </a:r>
            <a:r>
              <a:rPr lang="en-IN" dirty="0" err="1"/>
              <a:t>Adjency</a:t>
            </a:r>
            <a:r>
              <a:rPr lang="en-IN" dirty="0"/>
              <a:t> Matrix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576072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68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29" y="675640"/>
            <a:ext cx="4593771" cy="214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99" y="3195733"/>
            <a:ext cx="3051701" cy="213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57537"/>
            <a:ext cx="4095750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85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0"/>
            <a:ext cx="44862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7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Represent the graph using </a:t>
            </a:r>
            <a:br>
              <a:rPr lang="en-IN" sz="2800" dirty="0"/>
            </a:br>
            <a:r>
              <a:rPr lang="en-IN" sz="2800" dirty="0"/>
              <a:t>1. </a:t>
            </a:r>
            <a:r>
              <a:rPr lang="en-IN" sz="2800" dirty="0" err="1"/>
              <a:t>Adjency</a:t>
            </a:r>
            <a:r>
              <a:rPr lang="en-IN" sz="2800" dirty="0"/>
              <a:t> list </a:t>
            </a:r>
            <a:br>
              <a:rPr lang="en-IN" sz="2800" dirty="0"/>
            </a:br>
            <a:r>
              <a:rPr lang="en-IN" sz="2800" dirty="0"/>
              <a:t>2. </a:t>
            </a:r>
            <a:r>
              <a:rPr lang="en-IN" sz="2800" dirty="0" err="1"/>
              <a:t>Adjency</a:t>
            </a:r>
            <a:r>
              <a:rPr lang="en-IN" sz="2800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413715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153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11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B3012-E705-96B2-7BAF-48E7531A2F36}"/>
              </a:ext>
            </a:extLst>
          </p:cNvPr>
          <p:cNvSpPr txBox="1"/>
          <p:nvPr/>
        </p:nvSpPr>
        <p:spPr>
          <a:xfrm>
            <a:off x="342900" y="1752600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Graphs in Data Structures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https://youtu.be/5F6EGkM11M8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Finding Transitive Closure of Graph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https://youtu.be/3d-aVMItpTs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 representation in Computer's memory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https://youtu.be/lVxOlVnYL-8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Breadth First Search (BFS) Traversal Algorithm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https://youtu.be/7U9l4C4Qvlo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Depth First Search (DFS) Traversal Algorithm and Example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https://youtu.be/Zb5Iagxs6Og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B45C2-F6B1-856E-8C8D-7B4226D27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4746"/>
            <a:ext cx="8229600" cy="11842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200" i="1" dirty="0"/>
              <a:t>Video Lectures on </a:t>
            </a:r>
            <a:br>
              <a:rPr lang="en-IN" altLang="en-US" dirty="0"/>
            </a:br>
            <a:r>
              <a:rPr lang="en-IN" altLang="en-US" sz="3100" b="1" dirty="0"/>
              <a:t>Graphs </a:t>
            </a:r>
            <a:br>
              <a:rPr lang="en-IN" altLang="en-US" sz="2000" b="0" dirty="0"/>
            </a:br>
            <a:r>
              <a:rPr lang="en-IN" altLang="en-US" sz="2000" b="0" dirty="0"/>
              <a:t>can be found at following link</a:t>
            </a:r>
          </a:p>
        </p:txBody>
      </p:sp>
    </p:spTree>
    <p:extLst>
      <p:ext uri="{BB962C8B-B14F-4D97-AF65-F5344CB8AC3E}">
        <p14:creationId xmlns:p14="http://schemas.microsoft.com/office/powerpoint/2010/main" val="34086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Adjacent nodes or neighbors</a:t>
            </a: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every edge, e = (u, v) that connects nodes u and v,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the nodes u and v are the end-points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are said to be the adjacent nodes or neighbors.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 of a node </a:t>
            </a:r>
          </a:p>
          <a:p>
            <a:pPr marL="0" indent="0">
              <a:buNone/>
            </a:pPr>
            <a:r>
              <a:rPr lang="en-US" sz="2400" dirty="0"/>
              <a:t>Degree of a node u, </a:t>
            </a:r>
            <a:r>
              <a:rPr lang="en-US" sz="2400" dirty="0" err="1"/>
              <a:t>deg</a:t>
            </a:r>
            <a:r>
              <a:rPr lang="en-US" sz="2400" dirty="0"/>
              <a:t>(u), is the </a:t>
            </a:r>
            <a:r>
              <a:rPr lang="en-US" sz="2400" u="sng" dirty="0"/>
              <a:t>total number of edges containing </a:t>
            </a:r>
            <a:r>
              <a:rPr lang="en-US" sz="2400" dirty="0"/>
              <a:t>the node u. </a:t>
            </a:r>
          </a:p>
          <a:p>
            <a:pPr marL="0" indent="0">
              <a:buNone/>
            </a:pPr>
            <a:r>
              <a:rPr lang="en-US" sz="2400" dirty="0"/>
              <a:t>Alternatively, Degree is the number of edges connected to a vertex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b="1" dirty="0" err="1"/>
              <a:t>deg</a:t>
            </a:r>
            <a:r>
              <a:rPr lang="en-US" sz="2400" b="1" dirty="0"/>
              <a:t>(u) = 0</a:t>
            </a:r>
            <a:r>
              <a:rPr lang="en-US" sz="2400" dirty="0"/>
              <a:t>, it means that u does not belong to any edge and such a node is known as an </a:t>
            </a:r>
            <a:r>
              <a:rPr lang="en-US" sz="2400" b="1" i="1" u="sng" dirty="0"/>
              <a:t>isolated node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written as P = {v0, v1, v2, ...,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of length n from a node u to v is defined as a sequence of (n+1) nodes. Here, u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v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i–1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adjacent to vi for i = 1, 2, 3, ..., n.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Closed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closed path if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edge has the same end-points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That is, 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in which the first and the last vertices are same.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simple 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no repeated edges or vertices (except the first and last vertices).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Simple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simple path if all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the nodes in the path are distinct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an exception that v0 may be equal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v0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the path is called a closed simple path.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 graph: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graph where each vertex has the same number of neighbors. That is,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every node has the same degree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regular graph with vertices of degree k is called a 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graph or a regular graph of degree k.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Figure  shows regular graphs.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3962400"/>
            <a:ext cx="7864366" cy="253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Connected graph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is said to be connected if for any two vertices (u, v) in V there is a path from u to v. That is to say that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there are no isolated nodes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connected graph.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connected graph that does not have any cycle is called a tree. Therefore, a tree is treated as a special graph.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G is said to be complete if all its nodes are fully connected. That is, there is a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path from one node to every other node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graph. A complete graph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has n(n–1)/2 edges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where n is the number of nodes in G.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5448300"/>
            <a:ext cx="7896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81200" cy="152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graph or weighted graph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weighted graph, the edges of the graph are assigned some weight or length. The weight of an edge denoted by w(e) is a positive value which indicates the cost of traversing the edge.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Multiple edges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Distinct edges which connect the same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end-points are called multiple edges.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is, e = (u, v) and e' = (u, v) are known as multiple edges of G.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edge that has identical end-points is called a loop. That is, e = (u, u).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Multi-graph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with multiple edges and/or loops is called a multi-graph.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Size of a graph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size of a graph is the total number of edges in it.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00064"/>
            <a:ext cx="1909762" cy="12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33334"/>
            <a:ext cx="1600200" cy="123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92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4114800" cy="277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directed graph G, also known as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graph in which every edge has a direction assigned to it. An edge of a directed graph is given as an ordered pair (u, v) of nodes in G.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 edge (u, v),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edge begins at u and terminates at v.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is known as the origin or initial point of e. Correspondingly, v is known as the destination or terminal point of 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is the predecessor of v. Correspondingly, v is the successor of 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Nodes u and v are adjacent to each other.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0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Terminology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edges that originate from u.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edges that terminate at u.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degree of a node,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equal to the sum of in-degree and out-degree of that node.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+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Isolated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vertex with degree zero. Such a vertex is not an end-point of any edge.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Pendant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(also known as leaf vertex) A vertex with degree one.</a:t>
            </a:r>
          </a:p>
        </p:txBody>
      </p:sp>
    </p:spTree>
    <p:extLst>
      <p:ext uri="{BB962C8B-B14F-4D97-AF65-F5344CB8AC3E}">
        <p14:creationId xmlns:p14="http://schemas.microsoft.com/office/powerpoint/2010/main" val="239330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1905</Words>
  <Application>Microsoft Office PowerPoint</Application>
  <PresentationFormat>On-screen Show (4:3)</PresentationFormat>
  <Paragraphs>177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Times New Roman</vt:lpstr>
      <vt:lpstr>Wingdings</vt:lpstr>
      <vt:lpstr>Office Theme</vt:lpstr>
      <vt:lpstr>GRAPHS</vt:lpstr>
      <vt:lpstr>Graph Definition</vt:lpstr>
      <vt:lpstr>Graph Terminology</vt:lpstr>
      <vt:lpstr>PowerPoint Presentation</vt:lpstr>
      <vt:lpstr>PowerPoint Presentation</vt:lpstr>
      <vt:lpstr>PowerPoint Presentation</vt:lpstr>
      <vt:lpstr>PowerPoint Presentation</vt:lpstr>
      <vt:lpstr>Directed Graphs</vt:lpstr>
      <vt:lpstr>Terminology of a Directed Graph</vt:lpstr>
      <vt:lpstr>Transitive Closure of a Directed Graph</vt:lpstr>
      <vt:lpstr>Algorithm for finding Transitive Closure</vt:lpstr>
      <vt:lpstr>REPRESENTATION OF GRAPHS</vt:lpstr>
      <vt:lpstr>Adjacency Matrix Representation</vt:lpstr>
      <vt:lpstr>Adjacency Matrix Representation</vt:lpstr>
      <vt:lpstr>PowerPoint Presentation</vt:lpstr>
      <vt:lpstr>PowerPoint Presentation</vt:lpstr>
      <vt:lpstr>PowerPoint Presentation</vt:lpstr>
      <vt:lpstr>Adjacency List Representation</vt:lpstr>
      <vt:lpstr>PowerPoint Presentation</vt:lpstr>
      <vt:lpstr>Represent the graph using  1. Adjency list  2. Adjency Matrix</vt:lpstr>
      <vt:lpstr>PowerPoint Presentation</vt:lpstr>
      <vt:lpstr>PowerPoint Presentation</vt:lpstr>
      <vt:lpstr>PowerPoint Presentation</vt:lpstr>
      <vt:lpstr>Video Lectures on  Graphs  can be found at following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37</cp:revision>
  <dcterms:created xsi:type="dcterms:W3CDTF">2018-11-16T09:03:32Z</dcterms:created>
  <dcterms:modified xsi:type="dcterms:W3CDTF">2023-11-08T13:56:02Z</dcterms:modified>
</cp:coreProperties>
</file>