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6" r:id="rId4"/>
    <p:sldId id="279" r:id="rId5"/>
    <p:sldId id="281" r:id="rId6"/>
    <p:sldId id="282" r:id="rId7"/>
    <p:sldId id="285" r:id="rId8"/>
    <p:sldId id="303" r:id="rId9"/>
    <p:sldId id="284" r:id="rId10"/>
    <p:sldId id="283" r:id="rId11"/>
    <p:sldId id="257" r:id="rId12"/>
    <p:sldId id="258" r:id="rId13"/>
    <p:sldId id="259" r:id="rId14"/>
    <p:sldId id="260" r:id="rId15"/>
    <p:sldId id="30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AECE-10A0-40CE-B603-9EEE20FB8A68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73E54-C961-4A95-8F7A-A65D4BB1C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8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73E54-C961-4A95-8F7A-A65D4BB1CF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B18D-5B54-415E-A881-08887071AA03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HJY8EsyOl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io.com/learn/databases/how-does-indexing-work/#what-does-indexing-d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Indexing</a:t>
            </a:r>
            <a:br>
              <a:rPr lang="en-IN" b="1" dirty="0"/>
            </a:br>
            <a:r>
              <a:rPr lang="en-IN" b="1" dirty="0"/>
              <a:t>and</a:t>
            </a:r>
            <a:br>
              <a:rPr lang="en-IN" b="1" dirty="0"/>
            </a:br>
            <a:r>
              <a:rPr lang="en-IN" b="1" dirty="0"/>
              <a:t>M-way Search Trees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Indexing adds a data structure with columns for the search conditions and a pointer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pointer is the address on the memory disk of the row with the rest of the information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index data structure is sorted to optimize query efficiency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query looks for the specific row in the index; the index refers to the pointer which will find the rest of the information.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index reduces the number of rows the query has to search</a:t>
            </a:r>
          </a:p>
        </p:txBody>
      </p:sp>
    </p:spTree>
    <p:extLst>
      <p:ext uri="{BB962C8B-B14F-4D97-AF65-F5344CB8AC3E}">
        <p14:creationId xmlns:p14="http://schemas.microsoft.com/office/powerpoint/2010/main" val="182501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1" y="908720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A binary search tree has </a:t>
            </a:r>
            <a:r>
              <a:rPr lang="en-IN" sz="2000" i="1" dirty="0"/>
              <a:t>one</a:t>
            </a:r>
            <a:r>
              <a:rPr lang="en-IN" sz="2000" dirty="0"/>
              <a:t> value in each node and </a:t>
            </a:r>
            <a:r>
              <a:rPr lang="en-IN" sz="2000" i="1" dirty="0"/>
              <a:t>two</a:t>
            </a:r>
            <a:r>
              <a:rPr lang="en-IN" sz="2000" dirty="0"/>
              <a:t> subtrees.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This notion easily generalizes to an M-way search tree, which has (M-1) values per node and M subtrees. 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/>
              <a:t>M is called the </a:t>
            </a:r>
            <a:r>
              <a:rPr lang="en-IN" sz="2000" i="1" dirty="0"/>
              <a:t>degree</a:t>
            </a:r>
            <a:r>
              <a:rPr lang="en-IN" sz="2000" dirty="0"/>
              <a:t> of the tree. A binary search tree, therefore, has degree 2.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/>
              <a:t>it is not necessary for every node to contain exactly (M-1) values and have exactly M </a:t>
            </a:r>
            <a:r>
              <a:rPr lang="en-IN" sz="2000" dirty="0" err="1"/>
              <a:t>subtrees</a:t>
            </a:r>
            <a:r>
              <a:rPr lang="en-IN" sz="2000" dirty="0"/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/>
              <a:t>In an M-way </a:t>
            </a:r>
            <a:r>
              <a:rPr lang="en-IN" sz="2000" dirty="0" err="1"/>
              <a:t>subtree</a:t>
            </a:r>
            <a:r>
              <a:rPr lang="en-IN" sz="2000" dirty="0"/>
              <a:t> a node can have anywhere from 1 to (M-1) values, and the number of (non-empty) </a:t>
            </a:r>
            <a:r>
              <a:rPr lang="en-IN" sz="2000" dirty="0" err="1"/>
              <a:t>subtrees</a:t>
            </a:r>
            <a:r>
              <a:rPr lang="en-IN" sz="2000" dirty="0"/>
              <a:t> can range from 0 (for a leaf) to 1+(the number of values).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/>
              <a:t>M is thus a </a:t>
            </a:r>
            <a:r>
              <a:rPr lang="en-IN" sz="2000" i="1" dirty="0"/>
              <a:t>fixed upper limit</a:t>
            </a:r>
            <a:r>
              <a:rPr lang="en-IN" sz="2000" dirty="0"/>
              <a:t> on how much data can be stored in a node.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9438" y="104157"/>
            <a:ext cx="20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M-way Trees</a:t>
            </a:r>
          </a:p>
        </p:txBody>
      </p:sp>
    </p:spTree>
    <p:extLst>
      <p:ext uri="{BB962C8B-B14F-4D97-AF65-F5344CB8AC3E}">
        <p14:creationId xmlns:p14="http://schemas.microsoft.com/office/powerpoint/2010/main" val="24911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The values in a node are stored in ascending order, V1 &lt; V2 &lt; ... </a:t>
            </a:r>
            <a:r>
              <a:rPr lang="en-IN" sz="2000" dirty="0" err="1"/>
              <a:t>Vk</a:t>
            </a:r>
            <a:r>
              <a:rPr lang="en-IN" sz="2000" dirty="0"/>
              <a:t> (k &lt;= M-1) and the subtrees are placed between adjacent values, with one additional subtree at each end. </a:t>
            </a:r>
          </a:p>
          <a:p>
            <a:pPr algn="just"/>
            <a:r>
              <a:rPr lang="en-IN" sz="2000" dirty="0"/>
              <a:t>We can thus associate with each value a `left' and `right' subtree.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37" y="2357461"/>
            <a:ext cx="3911830" cy="22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083" y="4730368"/>
            <a:ext cx="83417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M is maximized in order to speedup processing: </a:t>
            </a:r>
          </a:p>
          <a:p>
            <a:pPr algn="just"/>
            <a:r>
              <a:rPr lang="en-IN" sz="2000" dirty="0"/>
              <a:t>to </a:t>
            </a:r>
            <a:r>
              <a:rPr lang="en-IN" sz="2000" b="1" dirty="0"/>
              <a:t>move from one node to another involves reading a block from disk</a:t>
            </a:r>
            <a:r>
              <a:rPr lang="en-IN" sz="2000" dirty="0"/>
              <a:t> </a:t>
            </a:r>
          </a:p>
          <a:p>
            <a:pPr algn="just"/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Reading from disk is very slow operation compared to moving around a data structure stored in memory.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5FD87-544E-4C36-5887-6BB273489E44}"/>
              </a:ext>
            </a:extLst>
          </p:cNvPr>
          <p:cNvSpPr txBox="1"/>
          <p:nvPr/>
        </p:nvSpPr>
        <p:spPr>
          <a:xfrm>
            <a:off x="323528" y="2067603"/>
            <a:ext cx="4428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In practice, </a:t>
            </a:r>
            <a:r>
              <a:rPr lang="en-IN" sz="2000" b="1" dirty="0"/>
              <a:t>M is usually very large</a:t>
            </a:r>
            <a:r>
              <a:rPr lang="en-IN" sz="2000" dirty="0"/>
              <a:t>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Each node </a:t>
            </a:r>
            <a:r>
              <a:rPr lang="en-IN" sz="2000" u="sng" dirty="0"/>
              <a:t>corresponds to a physical block on disk</a:t>
            </a:r>
            <a:r>
              <a:rPr lang="en-IN" sz="2000" dirty="0"/>
              <a:t>, and M represents the maximum number of data items that can be stored in a single block.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60944-A493-3378-A214-6E50860D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923434"/>
            <a:ext cx="2415158" cy="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0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0466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/>
              <a:t>Algorithm for searching for a value in an M-way search tree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Searching for value X and current node consisting of values V1...</a:t>
            </a:r>
            <a:r>
              <a:rPr lang="en-IN" sz="2400" b="1" dirty="0" err="1"/>
              <a:t>Vk</a:t>
            </a:r>
            <a:r>
              <a:rPr lang="en-IN" sz="2400" dirty="0"/>
              <a:t>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Four possible cases that can arise: 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If X &lt; V1, recursively search for X in V1's left </a:t>
            </a:r>
            <a:r>
              <a:rPr lang="en-IN" sz="2400" dirty="0" err="1"/>
              <a:t>subtree</a:t>
            </a:r>
            <a:r>
              <a:rPr lang="en-IN" sz="2400" dirty="0"/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If X &gt; </a:t>
            </a:r>
            <a:r>
              <a:rPr lang="en-IN" sz="2400" dirty="0" err="1"/>
              <a:t>Vk</a:t>
            </a:r>
            <a:r>
              <a:rPr lang="en-IN" sz="2400" dirty="0"/>
              <a:t>, recursively search for X in </a:t>
            </a:r>
            <a:r>
              <a:rPr lang="en-IN" sz="2400" dirty="0" err="1"/>
              <a:t>Vk's</a:t>
            </a:r>
            <a:r>
              <a:rPr lang="en-IN" sz="2400" dirty="0"/>
              <a:t> right </a:t>
            </a:r>
            <a:r>
              <a:rPr lang="en-IN" sz="2400" dirty="0" err="1"/>
              <a:t>subtree</a:t>
            </a:r>
            <a:r>
              <a:rPr lang="en-IN" sz="2400" dirty="0"/>
              <a:t>. 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If X=Vi, for some i, then we are done (X has been found).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the only remaining possibility is that, for some i, </a:t>
            </a:r>
            <a:r>
              <a:rPr lang="en-IN" sz="2400" b="1" dirty="0"/>
              <a:t>Vi &lt; X &lt; V(i+1). </a:t>
            </a:r>
            <a:r>
              <a:rPr lang="en-IN" sz="2400" dirty="0"/>
              <a:t>In this case recursively search for X in the </a:t>
            </a:r>
            <a:r>
              <a:rPr lang="en-IN" sz="2400" dirty="0" err="1"/>
              <a:t>subtree</a:t>
            </a:r>
            <a:r>
              <a:rPr lang="en-IN" sz="2400" dirty="0"/>
              <a:t> that is in between Vi and V(i+1). </a:t>
            </a:r>
          </a:p>
        </p:txBody>
      </p:sp>
    </p:spTree>
    <p:extLst>
      <p:ext uri="{BB962C8B-B14F-4D97-AF65-F5344CB8AC3E}">
        <p14:creationId xmlns:p14="http://schemas.microsoft.com/office/powerpoint/2010/main" val="325615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m-way trees have the following properties: 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Each node has 0 .. m </a:t>
            </a:r>
            <a:r>
              <a:rPr lang="en-IN" sz="2000" dirty="0" err="1"/>
              <a:t>subtrees</a:t>
            </a:r>
            <a:r>
              <a:rPr lang="en-I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A node with k &lt; m </a:t>
            </a:r>
            <a:r>
              <a:rPr lang="en-IN" sz="2000" dirty="0" err="1"/>
              <a:t>subtrees</a:t>
            </a:r>
            <a:r>
              <a:rPr lang="en-IN" sz="2000" dirty="0"/>
              <a:t>, contains k-1 keys.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The key values of the first </a:t>
            </a:r>
            <a:r>
              <a:rPr lang="en-IN" sz="2000" dirty="0" err="1"/>
              <a:t>subtree</a:t>
            </a:r>
            <a:r>
              <a:rPr lang="en-IN" sz="2000" dirty="0"/>
              <a:t> are all less than the key value.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The data entries are ordered.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All </a:t>
            </a:r>
            <a:r>
              <a:rPr lang="en-IN" sz="2000" dirty="0" err="1"/>
              <a:t>subtrees</a:t>
            </a:r>
            <a:r>
              <a:rPr lang="en-IN" sz="2000" dirty="0"/>
              <a:t> are m-way trees.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5976" y="3789040"/>
            <a:ext cx="8530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As with binary search trees, inserting values in ascending order will result in a degenerate M-way search tree; i.e. a tree whose height is O(N) instead of O(</a:t>
            </a:r>
            <a:r>
              <a:rPr lang="en-IN" sz="2000" dirty="0" err="1"/>
              <a:t>logN</a:t>
            </a:r>
            <a:r>
              <a:rPr lang="en-IN" sz="2000" dirty="0"/>
              <a:t>).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This is a problem because all the important operations are O(height), and it is our aim to make them O(</a:t>
            </a:r>
            <a:r>
              <a:rPr lang="en-IN" sz="2000" dirty="0" err="1"/>
              <a:t>logN</a:t>
            </a:r>
            <a:r>
              <a:rPr lang="en-IN" sz="2000" dirty="0"/>
              <a:t>).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/>
              <a:t>One solution to this problem is to </a:t>
            </a:r>
            <a:r>
              <a:rPr lang="en-IN" sz="2000" i="1" dirty="0"/>
              <a:t>force</a:t>
            </a:r>
            <a:r>
              <a:rPr lang="en-IN" sz="2000" dirty="0"/>
              <a:t> the tree to be height-balanced; </a:t>
            </a:r>
          </a:p>
        </p:txBody>
      </p:sp>
    </p:spTree>
    <p:extLst>
      <p:ext uri="{BB962C8B-B14F-4D97-AF65-F5344CB8AC3E}">
        <p14:creationId xmlns:p14="http://schemas.microsoft.com/office/powerpoint/2010/main" val="198455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B0F1D3-12EC-B1B1-FDE8-EFCB4E7D74B3}"/>
              </a:ext>
            </a:extLst>
          </p:cNvPr>
          <p:cNvSpPr txBox="1"/>
          <p:nvPr/>
        </p:nvSpPr>
        <p:spPr>
          <a:xfrm>
            <a:off x="467544" y="260648"/>
            <a:ext cx="8424936" cy="10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Construct a M-way Search Tree of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order 3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by inserting following nodes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20, 30, 40, 50, 10, 15, 25, 45, 90, 105, 95, 80, 35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F5206-A0D3-9E15-8700-34A13637CF70}"/>
              </a:ext>
            </a:extLst>
          </p:cNvPr>
          <p:cNvSpPr txBox="1"/>
          <p:nvPr/>
        </p:nvSpPr>
        <p:spPr>
          <a:xfrm>
            <a:off x="435762" y="2892891"/>
            <a:ext cx="8424936" cy="10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Construct a M-way Search Tree of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order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by inserting following nodes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20, 30, 40, 50, 10, 15, 25, 45, 90, 105, 95, 80, 35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5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126" y="260648"/>
            <a:ext cx="7874289" cy="254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Video Lectures can be found at following link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 way Search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https://youtu.be/PHJY8EsyOlU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4" y="3568008"/>
            <a:ext cx="5014900" cy="308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Types &amp; Data Organization</a:t>
            </a:r>
          </a:p>
        </p:txBody>
      </p:sp>
      <p:pic>
        <p:nvPicPr>
          <p:cNvPr id="2050" name="Picture 2" descr="Hard di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24744"/>
            <a:ext cx="2987824" cy="269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834414" cy="25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3068960"/>
            <a:ext cx="2119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Main Memory</a:t>
            </a:r>
          </a:p>
          <a:p>
            <a:pPr algn="ctr"/>
            <a:r>
              <a:rPr lang="en-IN" sz="2000" b="1" dirty="0"/>
              <a:t>(RAM) </a:t>
            </a:r>
          </a:p>
          <a:p>
            <a:pPr algn="ctr"/>
            <a:r>
              <a:rPr lang="en-IN" sz="2000" b="1" dirty="0"/>
              <a:t>Data 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5" y="3861048"/>
            <a:ext cx="266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Secondary memory </a:t>
            </a:r>
          </a:p>
          <a:p>
            <a:pPr algn="ctr"/>
            <a:r>
              <a:rPr lang="en-IN" b="1" dirty="0"/>
              <a:t>(Hard Disk)</a:t>
            </a:r>
          </a:p>
          <a:p>
            <a:pPr algn="ctr"/>
            <a:r>
              <a:rPr lang="en-IN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292643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5" y="2917045"/>
            <a:ext cx="3435537" cy="214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Disk Internal Structure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5760640" cy="281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11" y="382767"/>
            <a:ext cx="2960907" cy="182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61" y="5833872"/>
            <a:ext cx="89888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A sector is the smallest physical storage unit on the disk, and on most file systems it is fixed at 512 bytes in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BE7B8-7D75-BDA9-4F75-53F4818E154E}"/>
              </a:ext>
            </a:extLst>
          </p:cNvPr>
          <p:cNvSpPr txBox="1"/>
          <p:nvPr/>
        </p:nvSpPr>
        <p:spPr>
          <a:xfrm>
            <a:off x="43003" y="3884855"/>
            <a:ext cx="53210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Each </a:t>
            </a:r>
            <a:r>
              <a:rPr lang="en-IN" sz="2000" b="1" dirty="0"/>
              <a:t>platter</a:t>
            </a:r>
            <a:r>
              <a:rPr lang="en-IN" sz="2000" dirty="0"/>
              <a:t> of a hard disk is divided into a number of concentric tracks. 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Each track is divided into a number of sectors</a:t>
            </a:r>
            <a:r>
              <a:rPr lang="en-IN" sz="2000" dirty="0"/>
              <a:t>, each of which can store the same amount of data. </a:t>
            </a:r>
          </a:p>
        </p:txBody>
      </p:sp>
    </p:spTree>
    <p:extLst>
      <p:ext uri="{BB962C8B-B14F-4D97-AF65-F5344CB8AC3E}">
        <p14:creationId xmlns:p14="http://schemas.microsoft.com/office/powerpoint/2010/main" val="155119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825691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9256" y="5301208"/>
            <a:ext cx="8665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hlinkClick r:id="rId3"/>
              </a:rPr>
              <a:t>What Does Indexing Do?</a:t>
            </a:r>
          </a:p>
          <a:p>
            <a:r>
              <a:rPr lang="en-IN" sz="2400" dirty="0"/>
              <a:t>Indexing is the way to get an unordered table into an order that will maximize the query’s efficiency while searching.</a:t>
            </a:r>
          </a:p>
        </p:txBody>
      </p:sp>
    </p:spTree>
    <p:extLst>
      <p:ext uri="{BB962C8B-B14F-4D97-AF65-F5344CB8AC3E}">
        <p14:creationId xmlns:p14="http://schemas.microsoft.com/office/powerpoint/2010/main" val="8968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632"/>
            <a:ext cx="7852729" cy="673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30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9208" y="44624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Search record with </a:t>
            </a:r>
            <a:r>
              <a:rPr lang="en-IN" b="1" dirty="0" err="1"/>
              <a:t>company_id</a:t>
            </a:r>
            <a:r>
              <a:rPr lang="en-IN" b="1" dirty="0"/>
              <a:t> =18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4103638"/>
            <a:ext cx="4718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When a table is unindexed</a:t>
            </a:r>
          </a:p>
          <a:p>
            <a:pPr algn="ctr"/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 queries will have to search through every row to find the rows matching the conditions.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Looking through every single row is not very efficient.</a:t>
            </a:r>
          </a:p>
        </p:txBody>
      </p:sp>
    </p:spTree>
    <p:extLst>
      <p:ext uri="{BB962C8B-B14F-4D97-AF65-F5344CB8AC3E}">
        <p14:creationId xmlns:p14="http://schemas.microsoft.com/office/powerpoint/2010/main" val="126906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284" y="116632"/>
            <a:ext cx="85251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leo"/>
                <a:cs typeface="Arial" pitchFamily="34" charset="0"/>
              </a:rPr>
              <a:t>With an index on the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Roboto Mono"/>
                <a:cs typeface="Arial" pitchFamily="34" charset="0"/>
              </a:rPr>
              <a:t>company_id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leo"/>
                <a:cs typeface="Arial" pitchFamily="34" charset="0"/>
              </a:rPr>
              <a:t> column,  the table would  be like this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 descr="an indexed array lets a query directly find matching customer 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20746"/>
            <a:ext cx="9144000" cy="56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847F96-A636-84A2-4266-68B444038580}"/>
              </a:ext>
            </a:extLst>
          </p:cNvPr>
          <p:cNvSpPr txBox="1"/>
          <p:nvPr/>
        </p:nvSpPr>
        <p:spPr>
          <a:xfrm>
            <a:off x="1979712" y="620688"/>
            <a:ext cx="4591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When a table is Indexed</a:t>
            </a:r>
          </a:p>
        </p:txBody>
      </p:sp>
    </p:spTree>
    <p:extLst>
      <p:ext uri="{BB962C8B-B14F-4D97-AF65-F5344CB8AC3E}">
        <p14:creationId xmlns:p14="http://schemas.microsoft.com/office/powerpoint/2010/main" val="420018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 indexed array lets a query directly find matching customer ids">
            <a:extLst>
              <a:ext uri="{FF2B5EF4-FFF2-40B4-BE49-F238E27FC236}">
                <a16:creationId xmlns:a16="http://schemas.microsoft.com/office/drawing/2014/main" id="{6BCB958A-2622-2271-8F54-02DCB3DA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4103440" cy="30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2E0F1CE-2B83-F2A5-953A-4E84313C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9" y="179266"/>
            <a:ext cx="3105971" cy="324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4114800" cy="418058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Understanding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92696"/>
            <a:ext cx="8856984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A database  of </a:t>
            </a:r>
            <a:r>
              <a:rPr lang="en-IN" sz="1800" b="1" dirty="0"/>
              <a:t>200 records </a:t>
            </a:r>
            <a:r>
              <a:rPr lang="en-IN" sz="1800" dirty="0"/>
              <a:t>stored  where  each </a:t>
            </a:r>
            <a:r>
              <a:rPr lang="en-IN" sz="1800" b="1" dirty="0"/>
              <a:t>record requires 128 bytes  </a:t>
            </a:r>
          </a:p>
          <a:p>
            <a:pPr marL="0" indent="0">
              <a:buNone/>
            </a:pPr>
            <a:endParaRPr lang="en-IN" sz="1800" b="1" u="sng" dirty="0"/>
          </a:p>
          <a:p>
            <a:pPr marL="0" indent="0">
              <a:buNone/>
            </a:pPr>
            <a:r>
              <a:rPr lang="en-IN" sz="1800" b="1" u="sng" dirty="0"/>
              <a:t>Assuming each sector is 512 bytes</a:t>
            </a:r>
          </a:p>
          <a:p>
            <a:pPr marL="0" indent="0">
              <a:buNone/>
            </a:pPr>
            <a:r>
              <a:rPr lang="en-IN" sz="1800" dirty="0"/>
              <a:t>Therefore  </a:t>
            </a:r>
            <a:r>
              <a:rPr lang="en-IN" sz="1800" b="1" dirty="0"/>
              <a:t>1 sector represents  4 records</a:t>
            </a:r>
            <a:endParaRPr lang="en-IN" sz="1800" dirty="0"/>
          </a:p>
          <a:p>
            <a:r>
              <a:rPr lang="en-IN" sz="1800" dirty="0"/>
              <a:t>So, entire database  requires = 200 /4 = </a:t>
            </a:r>
            <a:r>
              <a:rPr lang="en-IN" sz="1800" b="1" dirty="0"/>
              <a:t>50 sectors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(thus 50 hard-disk read operations)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b="1" u="sng" dirty="0"/>
          </a:p>
          <a:p>
            <a:pPr marL="0" indent="0">
              <a:buNone/>
            </a:pPr>
            <a:endParaRPr lang="en-IN" sz="1800" b="1" u="sng" dirty="0"/>
          </a:p>
          <a:p>
            <a:pPr marL="0" indent="0">
              <a:buNone/>
            </a:pPr>
            <a:r>
              <a:rPr lang="en-IN" sz="1800" b="1" u="sng" dirty="0"/>
              <a:t>With Indexing </a:t>
            </a:r>
            <a:endParaRPr lang="en-IN" sz="1800" dirty="0"/>
          </a:p>
          <a:p>
            <a:r>
              <a:rPr lang="en-IN" sz="1800" dirty="0"/>
              <a:t>Indexing is done for each record and assume each index entry require 4 bytes</a:t>
            </a:r>
          </a:p>
          <a:p>
            <a:r>
              <a:rPr lang="en-IN" sz="1800" dirty="0"/>
              <a:t>Therefore for 200 record it need 200*4= </a:t>
            </a:r>
            <a:r>
              <a:rPr lang="en-IN" sz="1800" b="1" dirty="0"/>
              <a:t>800 bytes </a:t>
            </a:r>
          </a:p>
          <a:p>
            <a:r>
              <a:rPr lang="en-IN" sz="1800" b="1" dirty="0"/>
              <a:t>Extra sector </a:t>
            </a:r>
            <a:r>
              <a:rPr lang="en-IN" sz="1800" dirty="0"/>
              <a:t>required for index  entry 800/512  = </a:t>
            </a:r>
            <a:r>
              <a:rPr lang="en-IN" sz="1800" b="1" dirty="0"/>
              <a:t>2 sectors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So total  </a:t>
            </a:r>
            <a:r>
              <a:rPr lang="en-IN" sz="1800" b="1" dirty="0"/>
              <a:t>2+ 1 = 3  reads are required to get the data </a:t>
            </a:r>
          </a:p>
          <a:p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3445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65393-5230-7E43-EC74-4F952666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256123"/>
            <a:ext cx="505777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4114800" cy="418058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Multilevel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336704"/>
          </a:xfrm>
        </p:spPr>
        <p:txBody>
          <a:bodyPr>
            <a:noAutofit/>
          </a:bodyPr>
          <a:lstStyle/>
          <a:p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(When data size is too large)</a:t>
            </a:r>
          </a:p>
          <a:p>
            <a:r>
              <a:rPr lang="en-IN" sz="1800" dirty="0"/>
              <a:t>Lets assume now to store </a:t>
            </a:r>
            <a:r>
              <a:rPr lang="en-IN" sz="1800" b="1" dirty="0"/>
              <a:t>2000 records </a:t>
            </a:r>
            <a:r>
              <a:rPr lang="en-IN" sz="1800" dirty="0"/>
              <a:t>, which requires 2000/4 </a:t>
            </a:r>
            <a:r>
              <a:rPr lang="en-IN" sz="1800" b="1" dirty="0"/>
              <a:t>= 500 sectors</a:t>
            </a:r>
          </a:p>
          <a:p>
            <a:endParaRPr lang="en-IN" sz="1800" b="1" dirty="0"/>
          </a:p>
          <a:p>
            <a:r>
              <a:rPr lang="en-IN" sz="1800" dirty="0"/>
              <a:t>Indexing will requires 2000*4 = 8000 =&gt; 8000/512 = 16 sectors </a:t>
            </a:r>
          </a:p>
          <a:p>
            <a:pPr marL="0" indent="0">
              <a:buNone/>
            </a:pPr>
            <a:r>
              <a:rPr lang="en-IN" sz="1800" dirty="0"/>
              <a:t>				Total  read operations </a:t>
            </a:r>
            <a:r>
              <a:rPr lang="en-IN" sz="1800" b="1" dirty="0"/>
              <a:t>16 + 1 = 17 sector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Efficient approach is to </a:t>
            </a:r>
            <a:r>
              <a:rPr lang="en-IN" sz="1800" b="1" dirty="0"/>
              <a:t>make one more index for each sector </a:t>
            </a:r>
          </a:p>
          <a:p>
            <a:r>
              <a:rPr lang="en-IN" sz="1800" b="1" dirty="0"/>
              <a:t>Extra sector </a:t>
            </a:r>
            <a:r>
              <a:rPr lang="en-IN" sz="1800" dirty="0"/>
              <a:t>required for index  entry  16*4/512  = </a:t>
            </a:r>
            <a:r>
              <a:rPr lang="en-IN" sz="1800" b="1" dirty="0"/>
              <a:t>1 sectors </a:t>
            </a:r>
            <a:r>
              <a:rPr lang="en-IN" sz="1400" dirty="0"/>
              <a:t>( assume one entry for each sector)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			</a:t>
            </a:r>
          </a:p>
          <a:p>
            <a:pPr marL="0" indent="0">
              <a:buNone/>
            </a:pPr>
            <a:r>
              <a:rPr lang="en-IN" sz="1800" dirty="0"/>
              <a:t>So total  </a:t>
            </a:r>
            <a:r>
              <a:rPr lang="en-IN" sz="1800" b="1" dirty="0"/>
              <a:t>1 + 1 +1 = 3  reads are required to get the data </a:t>
            </a:r>
          </a:p>
          <a:p>
            <a:endParaRPr lang="en-IN" sz="18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0D841B-DCC3-1B2C-882F-53D36FC6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58183"/>
            <a:ext cx="1851723" cy="26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75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440" y="260648"/>
            <a:ext cx="6275040" cy="41805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Multilevel Indexing</a:t>
            </a:r>
            <a:r>
              <a:rPr lang="en-IN" dirty="0"/>
              <a:t>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52839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836712"/>
            <a:ext cx="5040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As the index is stored in the main memory, a </a:t>
            </a:r>
            <a:r>
              <a:rPr lang="en-IN" sz="2400" u="sng" dirty="0"/>
              <a:t>single-level index might become too large a size </a:t>
            </a:r>
            <a:r>
              <a:rPr lang="en-IN" sz="2400" dirty="0"/>
              <a:t>to store with multiple disk accesses.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u="sng" dirty="0"/>
              <a:t>multilevel indexing segregates the main block into various smaller blocks </a:t>
            </a:r>
            <a:r>
              <a:rPr lang="en-IN" sz="2400" dirty="0"/>
              <a:t>so that the same can stored in a single block.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outer blocks are divided into inner blocks which in turn are pointed to the data blocks.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can be easily stored in the main memory with fewer overheads.</a:t>
            </a:r>
          </a:p>
        </p:txBody>
      </p:sp>
    </p:spTree>
    <p:extLst>
      <p:ext uri="{BB962C8B-B14F-4D97-AF65-F5344CB8AC3E}">
        <p14:creationId xmlns:p14="http://schemas.microsoft.com/office/powerpoint/2010/main" val="117194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1155</Words>
  <Application>Microsoft Office PowerPoint</Application>
  <PresentationFormat>On-screen Show (4:3)</PresentationFormat>
  <Paragraphs>127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Aleo</vt:lpstr>
      <vt:lpstr>Arial</vt:lpstr>
      <vt:lpstr>Calibri</vt:lpstr>
      <vt:lpstr>Roboto Mono</vt:lpstr>
      <vt:lpstr>Rockwell</vt:lpstr>
      <vt:lpstr>Wingdings</vt:lpstr>
      <vt:lpstr>Office Theme</vt:lpstr>
      <vt:lpstr>Indexing and M-way Search Trees </vt:lpstr>
      <vt:lpstr>Memory Types &amp; Data Organization</vt:lpstr>
      <vt:lpstr>Disk Internal Structure </vt:lpstr>
      <vt:lpstr>PowerPoint Presentation</vt:lpstr>
      <vt:lpstr>PowerPoint Presentation</vt:lpstr>
      <vt:lpstr>PowerPoint Presentation</vt:lpstr>
      <vt:lpstr>Understanding Indexing</vt:lpstr>
      <vt:lpstr>Multilevel Indexing</vt:lpstr>
      <vt:lpstr>Multilevel Indexing 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M-way Search Trees</dc:title>
  <dc:creator>ASHISH SETH</dc:creator>
  <cp:lastModifiedBy>Ashish Seth</cp:lastModifiedBy>
  <cp:revision>70</cp:revision>
  <dcterms:created xsi:type="dcterms:W3CDTF">2019-12-05T17:19:42Z</dcterms:created>
  <dcterms:modified xsi:type="dcterms:W3CDTF">2023-11-15T16:19:35Z</dcterms:modified>
</cp:coreProperties>
</file>