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6" r:id="rId3"/>
    <p:sldId id="261" r:id="rId4"/>
    <p:sldId id="262" r:id="rId5"/>
    <p:sldId id="265" r:id="rId6"/>
    <p:sldId id="318" r:id="rId7"/>
    <p:sldId id="317" r:id="rId8"/>
    <p:sldId id="286" r:id="rId9"/>
    <p:sldId id="287" r:id="rId10"/>
    <p:sldId id="316" r:id="rId11"/>
    <p:sldId id="288" r:id="rId12"/>
    <p:sldId id="305" r:id="rId13"/>
    <p:sldId id="306" r:id="rId14"/>
    <p:sldId id="264" r:id="rId15"/>
    <p:sldId id="289" r:id="rId16"/>
    <p:sldId id="263" r:id="rId17"/>
    <p:sldId id="319" r:id="rId18"/>
    <p:sldId id="291" r:id="rId19"/>
    <p:sldId id="321" r:id="rId20"/>
    <p:sldId id="320" r:id="rId21"/>
    <p:sldId id="293" r:id="rId22"/>
    <p:sldId id="295" r:id="rId23"/>
    <p:sldId id="315" r:id="rId24"/>
    <p:sldId id="307" r:id="rId25"/>
    <p:sldId id="308" r:id="rId26"/>
    <p:sldId id="314" r:id="rId27"/>
    <p:sldId id="313" r:id="rId28"/>
    <p:sldId id="312" r:id="rId29"/>
    <p:sldId id="311" r:id="rId30"/>
    <p:sldId id="310" r:id="rId31"/>
    <p:sldId id="309" r:id="rId32"/>
    <p:sldId id="267" r:id="rId33"/>
    <p:sldId id="27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8" d="100"/>
          <a:sy n="78" d="100"/>
        </p:scale>
        <p:origin x="1598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3AECE-10A0-40CE-B603-9EEE20FB8A68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73E54-C961-4A95-8F7A-A65D4BB1C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189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73E54-C961-4A95-8F7A-A65D4BB1CFF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15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18D-5B54-415E-A881-08887071AA03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10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18D-5B54-415E-A881-08887071AA03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15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18D-5B54-415E-A881-08887071AA03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30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18D-5B54-415E-A881-08887071AA03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21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18D-5B54-415E-A881-08887071AA03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18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18D-5B54-415E-A881-08887071AA03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78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18D-5B54-415E-A881-08887071AA03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73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18D-5B54-415E-A881-08887071AA03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53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18D-5B54-415E-A881-08887071AA03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60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18D-5B54-415E-A881-08887071AA03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22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18D-5B54-415E-A881-08887071AA03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74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CB18D-5B54-415E-A881-08887071AA03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506F4-3E98-4671-B598-7D4BE8A0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51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r7BViYrov0" TargetMode="External"/><Relationship Id="rId2" Type="http://schemas.openxmlformats.org/officeDocument/2006/relationships/hyperlink" Target="https://youtu.be/PHJY8EsyOl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jYPgFWTPaMQ" TargetMode="External"/><Relationship Id="rId4" Type="http://schemas.openxmlformats.org/officeDocument/2006/relationships/hyperlink" Target="https://youtu.be/e2dOJpKtX2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B Trees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06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6" y="3303710"/>
            <a:ext cx="2625551" cy="1498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FFF5C590-DB60-FFE1-5D2D-B8A306124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946" y="3121388"/>
            <a:ext cx="4346229" cy="1976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872" y="2064039"/>
            <a:ext cx="3099470" cy="1748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B7B1251A-5A29-6A3A-6CFA-4C627ABCA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81" y="951794"/>
            <a:ext cx="3865560" cy="1970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00472"/>
            <a:ext cx="2295232" cy="79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7" y="1444154"/>
            <a:ext cx="2514587" cy="148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1152"/>
            <a:ext cx="3066568" cy="119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153" y="752655"/>
            <a:ext cx="3240360" cy="11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2112" y="159023"/>
            <a:ext cx="8370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B-tree of order 4-       Insert  2, 6, 10, 20, 78, 5, 90, 25, 4, 80, 85,82</a:t>
            </a:r>
            <a:endParaRPr lang="en-IN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1012666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Insert 2, 6, 10</a:t>
            </a:r>
            <a:r>
              <a:rPr lang="en-IN" sz="2000" b="1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7740" y="2855696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Insert  20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5779" y="4630631"/>
            <a:ext cx="1136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Insert 78, 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8686" y="618562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Insert 90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68526" y="172376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Insert  25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12796" y="3744971"/>
            <a:ext cx="788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Insert  4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A8A69DB2-4A93-F76D-864E-7700E2F99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954" y="5178604"/>
            <a:ext cx="4044898" cy="1434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7C4A56-594E-8C08-C4B8-0A6EDF2642A6}"/>
              </a:ext>
            </a:extLst>
          </p:cNvPr>
          <p:cNvSpPr txBox="1"/>
          <p:nvPr/>
        </p:nvSpPr>
        <p:spPr>
          <a:xfrm>
            <a:off x="4163683" y="6497952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Insert  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ACC0A-1AFC-25CB-A5E7-4174B5B99280}"/>
              </a:ext>
            </a:extLst>
          </p:cNvPr>
          <p:cNvSpPr txBox="1"/>
          <p:nvPr/>
        </p:nvSpPr>
        <p:spPr>
          <a:xfrm>
            <a:off x="7664310" y="288647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Insert  85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AE5DF4-FC14-A8AE-75DB-380EDBEDF707}"/>
              </a:ext>
            </a:extLst>
          </p:cNvPr>
          <p:cNvSpPr txBox="1"/>
          <p:nvPr/>
        </p:nvSpPr>
        <p:spPr>
          <a:xfrm>
            <a:off x="7652391" y="518078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Insert  82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5E96885-D478-8328-D42A-495F7E6428D3}"/>
              </a:ext>
            </a:extLst>
          </p:cNvPr>
          <p:cNvSpPr/>
          <p:nvPr/>
        </p:nvSpPr>
        <p:spPr>
          <a:xfrm>
            <a:off x="467544" y="1444154"/>
            <a:ext cx="288032" cy="338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EE12C37-E9C4-CA9A-486C-F1AE49B6B32E}"/>
              </a:ext>
            </a:extLst>
          </p:cNvPr>
          <p:cNvSpPr/>
          <p:nvPr/>
        </p:nvSpPr>
        <p:spPr>
          <a:xfrm>
            <a:off x="494141" y="3372964"/>
            <a:ext cx="288032" cy="338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2321AF-211C-8409-CABA-56E4E4329F11}"/>
              </a:ext>
            </a:extLst>
          </p:cNvPr>
          <p:cNvSpPr/>
          <p:nvPr/>
        </p:nvSpPr>
        <p:spPr>
          <a:xfrm>
            <a:off x="513724" y="5176806"/>
            <a:ext cx="288032" cy="338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FD9C809-6BAD-8B0E-05DD-4486F9DC091A}"/>
              </a:ext>
            </a:extLst>
          </p:cNvPr>
          <p:cNvSpPr/>
          <p:nvPr/>
        </p:nvSpPr>
        <p:spPr>
          <a:xfrm rot="11192454">
            <a:off x="2174758" y="1309403"/>
            <a:ext cx="132264" cy="37960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ADA7F9E-63FC-7D0B-F0BC-D04897724FA6}"/>
              </a:ext>
            </a:extLst>
          </p:cNvPr>
          <p:cNvSpPr/>
          <p:nvPr/>
        </p:nvSpPr>
        <p:spPr>
          <a:xfrm>
            <a:off x="3057630" y="2337052"/>
            <a:ext cx="288032" cy="338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1F90007-2FFB-2320-7626-A04CBAE688F2}"/>
              </a:ext>
            </a:extLst>
          </p:cNvPr>
          <p:cNvSpPr/>
          <p:nvPr/>
        </p:nvSpPr>
        <p:spPr>
          <a:xfrm>
            <a:off x="3236065" y="4437821"/>
            <a:ext cx="314896" cy="6596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C25C310-5EB1-AFC8-5B10-9864351858B8}"/>
              </a:ext>
            </a:extLst>
          </p:cNvPr>
          <p:cNvSpPr/>
          <p:nvPr/>
        </p:nvSpPr>
        <p:spPr>
          <a:xfrm rot="13007238">
            <a:off x="5205539" y="2532838"/>
            <a:ext cx="96596" cy="29520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E4C3A09-F72E-5F98-9D10-A0C98219A8E4}"/>
              </a:ext>
            </a:extLst>
          </p:cNvPr>
          <p:cNvSpPr/>
          <p:nvPr/>
        </p:nvSpPr>
        <p:spPr>
          <a:xfrm>
            <a:off x="8400663" y="3214285"/>
            <a:ext cx="288032" cy="338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92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93" y="1442273"/>
            <a:ext cx="8869103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75656" y="548680"/>
            <a:ext cx="6708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Insert  2, 6, 10, 20, 78, 5, 90, 25, 4, 80, 85,82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CFB201-1951-0741-E843-5F88E37F2995}"/>
              </a:ext>
            </a:extLst>
          </p:cNvPr>
          <p:cNvSpPr txBox="1"/>
          <p:nvPr/>
        </p:nvSpPr>
        <p:spPr>
          <a:xfrm>
            <a:off x="258100" y="147990"/>
            <a:ext cx="1865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B-tree of order 4-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81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C7A5C9-F6F2-CB12-5D8A-F12CA6671B59}"/>
              </a:ext>
            </a:extLst>
          </p:cNvPr>
          <p:cNvSpPr txBox="1"/>
          <p:nvPr/>
        </p:nvSpPr>
        <p:spPr>
          <a:xfrm>
            <a:off x="971600" y="576668"/>
            <a:ext cx="7715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B-tree of order 3- </a:t>
            </a:r>
            <a:endParaRPr lang="en-IN" sz="2800" dirty="0"/>
          </a:p>
          <a:p>
            <a:r>
              <a:rPr lang="en-IN" sz="2800" b="1" dirty="0"/>
              <a:t>Insert  12, 16, 10, 20, 78, 15, 90, 25, 14, 80, 85,82</a:t>
            </a:r>
          </a:p>
        </p:txBody>
      </p:sp>
    </p:spTree>
    <p:extLst>
      <p:ext uri="{BB962C8B-B14F-4D97-AF65-F5344CB8AC3E}">
        <p14:creationId xmlns:p14="http://schemas.microsoft.com/office/powerpoint/2010/main" val="2364437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C7A5C9-F6F2-CB12-5D8A-F12CA6671B59}"/>
              </a:ext>
            </a:extLst>
          </p:cNvPr>
          <p:cNvSpPr txBox="1"/>
          <p:nvPr/>
        </p:nvSpPr>
        <p:spPr>
          <a:xfrm>
            <a:off x="971600" y="547171"/>
            <a:ext cx="77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Insert  12, 16, 10, 20, 78, 15, 90, 25, 14, 80, 85,82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8628F1-27AD-7CF3-C052-97E3F1DA6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31" y="2420888"/>
            <a:ext cx="8340258" cy="34453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1E0711-CFF0-9F61-A4D5-190A54E13FD7}"/>
              </a:ext>
            </a:extLst>
          </p:cNvPr>
          <p:cNvSpPr txBox="1"/>
          <p:nvPr/>
        </p:nvSpPr>
        <p:spPr>
          <a:xfrm>
            <a:off x="257200" y="142988"/>
            <a:ext cx="2442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B-tree of order 3-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9914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496" y="44624"/>
            <a:ext cx="910850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Deletion </a:t>
            </a:r>
          </a:p>
          <a:p>
            <a:r>
              <a:rPr lang="en-IN" sz="2400" dirty="0"/>
              <a:t>Deletion is also </a:t>
            </a:r>
            <a:r>
              <a:rPr lang="en-IN" sz="2400" b="1" dirty="0"/>
              <a:t>performed at the leaf nodes</a:t>
            </a:r>
            <a:r>
              <a:rPr lang="en-IN" sz="2400" dirty="0"/>
              <a:t>. </a:t>
            </a:r>
          </a:p>
          <a:p>
            <a:r>
              <a:rPr lang="en-IN" sz="2400" dirty="0"/>
              <a:t>The node to be deleted can either be a leaf node or an internal node. </a:t>
            </a:r>
          </a:p>
          <a:p>
            <a:endParaRPr lang="en-IN" sz="2400" dirty="0"/>
          </a:p>
          <a:p>
            <a:r>
              <a:rPr lang="en-IN" sz="2400" b="1" u="sng" dirty="0"/>
              <a:t>Algorithm - to delete a node from a B tree </a:t>
            </a:r>
            <a:endParaRPr lang="en-IN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2200" dirty="0"/>
              <a:t>Locate the leaf node.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200" dirty="0"/>
              <a:t>If there are  m/2 keys in the leaf node then delete the desired key from the node.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2200" dirty="0"/>
              <a:t>If the leaf node doesn't contain m/2 keys then complete the keys by taking the element from right or left sibling.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IN" sz="2200" dirty="0"/>
              <a:t>If the left sibling contains  m/2 elements then push its largest element up to its parent and move the intervening element down to the node where the key is deleted.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IN" sz="2200" dirty="0"/>
              <a:t>If the right sibling contains  m/2 elements then push its smallest element up to the parent and move intervening element down to the node where the key is deleted.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FAE42-CDBB-1069-B330-D4D566E56232}"/>
              </a:ext>
            </a:extLst>
          </p:cNvPr>
          <p:cNvSpPr txBox="1"/>
          <p:nvPr/>
        </p:nvSpPr>
        <p:spPr>
          <a:xfrm>
            <a:off x="5868144" y="5725705"/>
            <a:ext cx="3047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Maintain</a:t>
            </a:r>
          </a:p>
          <a:p>
            <a:r>
              <a:rPr lang="en-IN" sz="2000" b="1" dirty="0"/>
              <a:t>No. of child = ceil(M/2)</a:t>
            </a:r>
          </a:p>
          <a:p>
            <a:r>
              <a:rPr lang="en-IN" sz="2000" b="1" dirty="0"/>
              <a:t>No. of keys = [ceil(M/2))]-1</a:t>
            </a:r>
          </a:p>
        </p:txBody>
      </p:sp>
    </p:spTree>
    <p:extLst>
      <p:ext uri="{BB962C8B-B14F-4D97-AF65-F5344CB8AC3E}">
        <p14:creationId xmlns:p14="http://schemas.microsoft.com/office/powerpoint/2010/main" val="3820763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548680"/>
            <a:ext cx="8435280" cy="6048672"/>
          </a:xfrm>
        </p:spPr>
        <p:txBody>
          <a:bodyPr>
            <a:normAutofit/>
          </a:bodyPr>
          <a:lstStyle/>
          <a:p>
            <a:pPr marL="285750" indent="-285750" algn="just"/>
            <a:r>
              <a:rPr lang="en-IN" sz="2400" dirty="0"/>
              <a:t>If neither of the sibling contain  m/2 elements then create a new leaf node by </a:t>
            </a:r>
            <a:r>
              <a:rPr lang="en-IN" sz="2400" u="sng" dirty="0"/>
              <a:t>joining two leaf nodes and the intervening element of the parent node</a:t>
            </a:r>
            <a:r>
              <a:rPr lang="en-IN" sz="2400" dirty="0"/>
              <a:t>.</a:t>
            </a:r>
          </a:p>
          <a:p>
            <a:pPr marL="285750" indent="-285750" algn="just"/>
            <a:endParaRPr lang="en-IN" sz="2400" dirty="0"/>
          </a:p>
          <a:p>
            <a:pPr marL="285750" indent="-285750" algn="just"/>
            <a:r>
              <a:rPr lang="en-IN" sz="2400" dirty="0"/>
              <a:t>If parent is left with less than m/2 nodes then, apply the above process on the parent too.</a:t>
            </a:r>
          </a:p>
          <a:p>
            <a:pPr marL="285750" indent="-285750" algn="just"/>
            <a:endParaRPr lang="en-IN" sz="2400" dirty="0"/>
          </a:p>
          <a:p>
            <a:pPr marL="285750" indent="-285750" algn="just"/>
            <a:r>
              <a:rPr lang="en-IN" sz="2400" dirty="0"/>
              <a:t>If the  node which is to be deleted is an internal node, then replace the node with its in-order successor or predecessor. </a:t>
            </a:r>
          </a:p>
          <a:p>
            <a:pPr marL="285750" indent="-285750" algn="just"/>
            <a:endParaRPr lang="en-IN" sz="2400" dirty="0"/>
          </a:p>
          <a:p>
            <a:pPr marL="0" indent="0" algn="just">
              <a:buNone/>
            </a:pPr>
            <a:r>
              <a:rPr lang="en-IN" sz="2400" dirty="0"/>
              <a:t>Note - successor or predecessor will be on the leaf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141B4F-C745-0E79-D15E-5B1054CEF323}"/>
              </a:ext>
            </a:extLst>
          </p:cNvPr>
          <p:cNvSpPr txBox="1"/>
          <p:nvPr/>
        </p:nvSpPr>
        <p:spPr>
          <a:xfrm>
            <a:off x="6073061" y="5801488"/>
            <a:ext cx="3047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Maintain</a:t>
            </a:r>
          </a:p>
          <a:p>
            <a:r>
              <a:rPr lang="en-IN" sz="2000" b="1" dirty="0"/>
              <a:t>No. of child = ceil(M/2)</a:t>
            </a:r>
          </a:p>
          <a:p>
            <a:r>
              <a:rPr lang="en-IN" sz="2000" b="1" dirty="0"/>
              <a:t>No. of keys = [ceil(M/2))]-1</a:t>
            </a:r>
          </a:p>
        </p:txBody>
      </p:sp>
    </p:spTree>
    <p:extLst>
      <p:ext uri="{BB962C8B-B14F-4D97-AF65-F5344CB8AC3E}">
        <p14:creationId xmlns:p14="http://schemas.microsoft.com/office/powerpoint/2010/main" val="948975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377" y="548679"/>
            <a:ext cx="7753127" cy="172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B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34" y="3210387"/>
            <a:ext cx="8612262" cy="171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 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5317351"/>
            <a:ext cx="8453648" cy="132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F628BE-108F-8C83-B2DF-2F78ADB6BE8D}"/>
              </a:ext>
            </a:extLst>
          </p:cNvPr>
          <p:cNvSpPr txBox="1"/>
          <p:nvPr/>
        </p:nvSpPr>
        <p:spPr>
          <a:xfrm>
            <a:off x="-13816" y="53363"/>
            <a:ext cx="89200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Delete the node 53 from the B Tree of order 5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AF29D-BE76-8D09-3AD6-23930D6A9194}"/>
              </a:ext>
            </a:extLst>
          </p:cNvPr>
          <p:cNvSpPr txBox="1"/>
          <p:nvPr/>
        </p:nvSpPr>
        <p:spPr>
          <a:xfrm>
            <a:off x="179512" y="705523"/>
            <a:ext cx="3672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53 is present in the right child of element 49. Delete it.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A585A-C346-A63A-0BE2-AD02EA3B5A22}"/>
              </a:ext>
            </a:extLst>
          </p:cNvPr>
          <p:cNvSpPr txBox="1"/>
          <p:nvPr/>
        </p:nvSpPr>
        <p:spPr>
          <a:xfrm>
            <a:off x="110455" y="2420888"/>
            <a:ext cx="9214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 minimum number of elements in a B tree of order 5, is 2.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Since,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 elements in its left and right sub-tree are also not sufficient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F2D81-12F9-C9CB-2354-EF5E66DA61F2}"/>
              </a:ext>
            </a:extLst>
          </p:cNvPr>
          <p:cNvSpPr txBox="1"/>
          <p:nvPr/>
        </p:nvSpPr>
        <p:spPr>
          <a:xfrm>
            <a:off x="107603" y="5382726"/>
            <a:ext cx="3744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 final B tree will be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3C62A-94D4-9D04-DAD3-494982E4CD51}"/>
              </a:ext>
            </a:extLst>
          </p:cNvPr>
          <p:cNvSpPr txBox="1"/>
          <p:nvPr/>
        </p:nvSpPr>
        <p:spPr>
          <a:xfrm>
            <a:off x="107504" y="3140968"/>
            <a:ext cx="36724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therefore, merge it with the left sibling and intervening element of parent i.e. 49.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0098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 Tree">
            <a:extLst>
              <a:ext uri="{FF2B5EF4-FFF2-40B4-BE49-F238E27FC236}">
                <a16:creationId xmlns:a16="http://schemas.microsoft.com/office/drawing/2014/main" id="{94C43AEA-0D0B-BC32-88E2-A33E03F61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5" y="113163"/>
            <a:ext cx="8195210" cy="558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7B0F157-F622-B418-E924-045FAEF455E7}"/>
              </a:ext>
            </a:extLst>
          </p:cNvPr>
          <p:cNvSpPr/>
          <p:nvPr/>
        </p:nvSpPr>
        <p:spPr>
          <a:xfrm>
            <a:off x="2805078" y="3393292"/>
            <a:ext cx="3200684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latin typeface="Blackadder ITC" panose="04020505051007020D02" pitchFamily="82" charset="0"/>
              </a:rPr>
              <a:t>Illustrative Example </a:t>
            </a:r>
          </a:p>
          <a:p>
            <a:pPr algn="ctr"/>
            <a:r>
              <a:rPr lang="en-IN" sz="2800" b="1" dirty="0">
                <a:latin typeface="Blackadder ITC" panose="04020505051007020D02" pitchFamily="82" charset="0"/>
              </a:rPr>
              <a:t>of</a:t>
            </a:r>
          </a:p>
          <a:p>
            <a:pPr algn="ctr"/>
            <a:r>
              <a:rPr lang="en-IN" sz="2800" b="1" dirty="0"/>
              <a:t>Deleting a Node in a</a:t>
            </a:r>
          </a:p>
          <a:p>
            <a:pPr algn="ctr"/>
            <a:r>
              <a:rPr lang="en-IN" sz="2800" b="1" dirty="0"/>
              <a:t> </a:t>
            </a:r>
            <a:r>
              <a:rPr lang="en-IN" sz="4800" b="1" dirty="0"/>
              <a:t>B tree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896771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7856"/>
            <a:ext cx="5576936" cy="2389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597961"/>
            <a:ext cx="21854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Maintain</a:t>
            </a:r>
          </a:p>
          <a:p>
            <a:r>
              <a:rPr lang="en-IN" sz="1400" b="1" dirty="0"/>
              <a:t>No. of child = ceil(M/2)</a:t>
            </a:r>
          </a:p>
          <a:p>
            <a:r>
              <a:rPr lang="en-IN" sz="1400" b="1" dirty="0"/>
              <a:t>No. of keys = [ceil(M/2))]-1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512" y="44624"/>
            <a:ext cx="8928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/>
              <a:t>Btree</a:t>
            </a:r>
            <a:r>
              <a:rPr lang="en-IN" b="1" dirty="0"/>
              <a:t> of order 4       </a:t>
            </a:r>
            <a:r>
              <a:rPr lang="en-IN" sz="2400" b="1" dirty="0"/>
              <a:t>-Delete 82, 20, 78, 6, 85, 10</a:t>
            </a:r>
          </a:p>
        </p:txBody>
      </p:sp>
    </p:spTree>
    <p:extLst>
      <p:ext uri="{BB962C8B-B14F-4D97-AF65-F5344CB8AC3E}">
        <p14:creationId xmlns:p14="http://schemas.microsoft.com/office/powerpoint/2010/main" val="3348863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92" y="783809"/>
            <a:ext cx="7776864" cy="3331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453" y="3861048"/>
            <a:ext cx="6679931" cy="2798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028" y="4797152"/>
            <a:ext cx="1401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Delete 82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9293" y="783809"/>
            <a:ext cx="3614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Maintain</a:t>
            </a:r>
          </a:p>
          <a:p>
            <a:r>
              <a:rPr lang="en-IN" sz="2400" b="1" dirty="0"/>
              <a:t>No. of child = ceil(M/2)</a:t>
            </a:r>
          </a:p>
          <a:p>
            <a:r>
              <a:rPr lang="en-IN" sz="2400" b="1" dirty="0"/>
              <a:t>No. of keys = [ceil(M/2))]-1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512" y="44624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err="1"/>
              <a:t>Btree</a:t>
            </a:r>
            <a:r>
              <a:rPr lang="en-IN" sz="2800" b="1" dirty="0"/>
              <a:t> of order 4       </a:t>
            </a:r>
            <a:r>
              <a:rPr lang="en-IN" sz="3600" b="1" dirty="0"/>
              <a:t>-Delete 82, 20, 78, 6, 85, 10</a:t>
            </a:r>
          </a:p>
        </p:txBody>
      </p:sp>
    </p:spTree>
    <p:extLst>
      <p:ext uri="{BB962C8B-B14F-4D97-AF65-F5344CB8AC3E}">
        <p14:creationId xmlns:p14="http://schemas.microsoft.com/office/powerpoint/2010/main" val="405703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44624"/>
            <a:ext cx="8784976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/>
              <a:t>B Tree</a:t>
            </a:r>
          </a:p>
          <a:p>
            <a:pPr algn="just"/>
            <a:r>
              <a:rPr lang="en-IN" sz="2200" dirty="0"/>
              <a:t>B Tree is a </a:t>
            </a:r>
            <a:r>
              <a:rPr lang="en-IN" sz="2200" b="1" dirty="0"/>
              <a:t>specialized m-way tree </a:t>
            </a:r>
            <a:r>
              <a:rPr lang="en-IN" sz="2200" dirty="0"/>
              <a:t>that can be widely </a:t>
            </a:r>
            <a:r>
              <a:rPr lang="en-IN" sz="2200" u="sng" dirty="0"/>
              <a:t>used for disk access</a:t>
            </a:r>
            <a:r>
              <a:rPr lang="en-IN" sz="2200" dirty="0"/>
              <a:t>. </a:t>
            </a:r>
          </a:p>
          <a:p>
            <a:pPr algn="just"/>
            <a:r>
              <a:rPr lang="en-IN" sz="2200" dirty="0"/>
              <a:t>A B-Tree of order m can have at most m-1 keys and m children. 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One of the main reason of using B tree is </a:t>
            </a:r>
            <a:r>
              <a:rPr lang="en-IN" sz="2200" b="1" u="sng" dirty="0"/>
              <a:t>its capability to store large number of keys in a single node</a:t>
            </a:r>
            <a:r>
              <a:rPr lang="en-IN" sz="2200" dirty="0"/>
              <a:t> and large key values by </a:t>
            </a:r>
            <a:r>
              <a:rPr lang="en-IN" sz="2200" u="sng" dirty="0"/>
              <a:t>keeping the height of the tree relatively small.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A B tree of order m contains all the properties of an M way tree. 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In addition, it contains the following properties.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200" dirty="0"/>
              <a:t>Every node in a B-Tree contains </a:t>
            </a:r>
            <a:r>
              <a:rPr lang="en-IN" sz="2200" b="1" dirty="0"/>
              <a:t>at most m </a:t>
            </a:r>
            <a:r>
              <a:rPr lang="en-IN" sz="2200" dirty="0"/>
              <a:t>children.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200" dirty="0"/>
              <a:t>Every node in a B-Tree except the root node and the leaf node contain </a:t>
            </a:r>
            <a:r>
              <a:rPr lang="en-IN" sz="2200" b="1" dirty="0"/>
              <a:t>at least m/2 children</a:t>
            </a:r>
            <a:r>
              <a:rPr lang="en-IN" sz="2200" dirty="0"/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200" dirty="0"/>
              <a:t>The root nodes must have at least 2 child nodes.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200" dirty="0"/>
              <a:t>All leaf nodes must be at the </a:t>
            </a:r>
            <a:r>
              <a:rPr lang="en-IN" sz="2200" b="1" dirty="0"/>
              <a:t>same level.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200" dirty="0"/>
              <a:t>It is not necessary that, all the nodes contain the same number of children but, each node must have m/2 number of  child nodes.</a:t>
            </a:r>
          </a:p>
        </p:txBody>
      </p:sp>
    </p:spTree>
    <p:extLst>
      <p:ext uri="{BB962C8B-B14F-4D97-AF65-F5344CB8AC3E}">
        <p14:creationId xmlns:p14="http://schemas.microsoft.com/office/powerpoint/2010/main" val="2247402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669814"/>
            <a:ext cx="4525858" cy="2551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16632"/>
            <a:ext cx="5112568" cy="214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64" y="4149080"/>
            <a:ext cx="520070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19872" y="3068960"/>
            <a:ext cx="1401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Delete 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50011" y="5589240"/>
            <a:ext cx="1401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Delete 78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48171" y="105571"/>
            <a:ext cx="3546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Delete 82, 20, 78, 6, 85, 10</a:t>
            </a:r>
          </a:p>
        </p:txBody>
      </p:sp>
    </p:spTree>
    <p:extLst>
      <p:ext uri="{BB962C8B-B14F-4D97-AF65-F5344CB8AC3E}">
        <p14:creationId xmlns:p14="http://schemas.microsoft.com/office/powerpoint/2010/main" val="1330144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397102"/>
            <a:ext cx="5638734" cy="2560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" y="-27384"/>
            <a:ext cx="4053022" cy="2564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608139"/>
            <a:ext cx="4764499" cy="2909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2531534"/>
            <a:ext cx="12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Delete 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62387" y="3278711"/>
            <a:ext cx="1401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Delete 85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4230" y="6253531"/>
            <a:ext cx="1401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Delete 10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4624"/>
            <a:ext cx="3832554" cy="1963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32391" y="0"/>
            <a:ext cx="3546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Delete 82, 20, 78, 6, 85, 10</a:t>
            </a:r>
          </a:p>
        </p:txBody>
      </p:sp>
    </p:spTree>
    <p:extLst>
      <p:ext uri="{BB962C8B-B14F-4D97-AF65-F5344CB8AC3E}">
        <p14:creationId xmlns:p14="http://schemas.microsoft.com/office/powerpoint/2010/main" val="1968584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782ACA7-3F8F-D953-6AB6-01500E5C7F0A}"/>
              </a:ext>
            </a:extLst>
          </p:cNvPr>
          <p:cNvGrpSpPr/>
          <p:nvPr/>
        </p:nvGrpSpPr>
        <p:grpSpPr>
          <a:xfrm>
            <a:off x="5165830" y="157254"/>
            <a:ext cx="3866825" cy="1620254"/>
            <a:chOff x="5004048" y="116632"/>
            <a:chExt cx="3866825" cy="1620254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C0233AB6-CCF4-84B6-CE33-083B6F2ABF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116632"/>
              <a:ext cx="3866825" cy="1620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80885D-A57F-217A-F9F4-7591ACD4B115}"/>
                </a:ext>
              </a:extLst>
            </p:cNvPr>
            <p:cNvSpPr txBox="1"/>
            <p:nvPr/>
          </p:nvSpPr>
          <p:spPr>
            <a:xfrm>
              <a:off x="6516216" y="588205"/>
              <a:ext cx="993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/>
                <a:t>Delete 82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965" y="38270"/>
            <a:ext cx="3866825" cy="210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66614" y="0"/>
            <a:ext cx="3546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Delete 82, 20, 78, 6, 85, 10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C3BD3D-F803-0BC7-02EA-37D7ACE9634D}"/>
              </a:ext>
            </a:extLst>
          </p:cNvPr>
          <p:cNvGrpSpPr/>
          <p:nvPr/>
        </p:nvGrpSpPr>
        <p:grpSpPr>
          <a:xfrm>
            <a:off x="5436096" y="2087867"/>
            <a:ext cx="3326297" cy="1875069"/>
            <a:chOff x="5436096" y="2087867"/>
            <a:chExt cx="3326297" cy="1875069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334EAF8-FD53-8657-8B70-7AFF6BD3D0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2087867"/>
              <a:ext cx="3326297" cy="18750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D68045-FA33-3A79-9E3F-0C4E4675302E}"/>
                </a:ext>
              </a:extLst>
            </p:cNvPr>
            <p:cNvSpPr txBox="1"/>
            <p:nvPr/>
          </p:nvSpPr>
          <p:spPr>
            <a:xfrm>
              <a:off x="6602505" y="2594937"/>
              <a:ext cx="993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/>
                <a:t>Delete 20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3DF3AC-5CF3-640B-CB35-650515C1896E}"/>
              </a:ext>
            </a:extLst>
          </p:cNvPr>
          <p:cNvGrpSpPr/>
          <p:nvPr/>
        </p:nvGrpSpPr>
        <p:grpSpPr>
          <a:xfrm>
            <a:off x="5508104" y="4680053"/>
            <a:ext cx="3668413" cy="1879310"/>
            <a:chOff x="5512099" y="4468652"/>
            <a:chExt cx="3668413" cy="1879310"/>
          </a:xfrm>
        </p:grpSpPr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8D4C6384-175F-2DF5-B26D-6F251BC655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2099" y="4468652"/>
              <a:ext cx="3668413" cy="1879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8F04D9-0EFE-EAE5-B0DB-61DC29AA6577}"/>
                </a:ext>
              </a:extLst>
            </p:cNvPr>
            <p:cNvSpPr txBox="1"/>
            <p:nvPr/>
          </p:nvSpPr>
          <p:spPr>
            <a:xfrm>
              <a:off x="6804248" y="5080920"/>
              <a:ext cx="993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/>
                <a:t>Delete 78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23B79E-FEEB-806B-8AC8-FF0DFDE5CE02}"/>
              </a:ext>
            </a:extLst>
          </p:cNvPr>
          <p:cNvGrpSpPr/>
          <p:nvPr/>
        </p:nvGrpSpPr>
        <p:grpSpPr>
          <a:xfrm>
            <a:off x="2427577" y="5008487"/>
            <a:ext cx="3080527" cy="1948905"/>
            <a:chOff x="2427577" y="5008487"/>
            <a:chExt cx="3080527" cy="1948905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16551D-6FA2-846F-C172-58265380FF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7577" y="5008487"/>
              <a:ext cx="3080527" cy="19489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B1C165-E9DE-984C-0903-5B3818EB62A9}"/>
                </a:ext>
              </a:extLst>
            </p:cNvPr>
            <p:cNvSpPr txBox="1"/>
            <p:nvPr/>
          </p:nvSpPr>
          <p:spPr>
            <a:xfrm>
              <a:off x="3419872" y="5408307"/>
              <a:ext cx="889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/>
                <a:t>Delete 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D705F4-E2C3-FAA5-C6CB-B7587D92E67B}"/>
              </a:ext>
            </a:extLst>
          </p:cNvPr>
          <p:cNvGrpSpPr/>
          <p:nvPr/>
        </p:nvGrpSpPr>
        <p:grpSpPr>
          <a:xfrm>
            <a:off x="-108520" y="3068960"/>
            <a:ext cx="3396347" cy="2073731"/>
            <a:chOff x="-108520" y="3068960"/>
            <a:chExt cx="3396347" cy="2073731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8A90725F-9D3C-39C1-4B20-F36B1DF2D7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8520" y="3068960"/>
              <a:ext cx="3396347" cy="2073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152651-6F9F-6EA2-14D0-156D596965DF}"/>
                </a:ext>
              </a:extLst>
            </p:cNvPr>
            <p:cNvSpPr txBox="1"/>
            <p:nvPr/>
          </p:nvSpPr>
          <p:spPr>
            <a:xfrm>
              <a:off x="1048987" y="3855324"/>
              <a:ext cx="993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/>
                <a:t>Delete 85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CE3641-760B-BB0B-CB1F-E484AB68F49C}"/>
              </a:ext>
            </a:extLst>
          </p:cNvPr>
          <p:cNvGrpSpPr/>
          <p:nvPr/>
        </p:nvGrpSpPr>
        <p:grpSpPr>
          <a:xfrm>
            <a:off x="2249459" y="1988840"/>
            <a:ext cx="3546677" cy="1813661"/>
            <a:chOff x="2249459" y="1988840"/>
            <a:chExt cx="3546677" cy="1813661"/>
          </a:xfrm>
        </p:grpSpPr>
        <p:pic>
          <p:nvPicPr>
            <p:cNvPr id="2" name="Picture 4">
              <a:extLst>
                <a:ext uri="{FF2B5EF4-FFF2-40B4-BE49-F238E27FC236}">
                  <a16:creationId xmlns:a16="http://schemas.microsoft.com/office/drawing/2014/main" id="{4494E907-8519-69F1-D3EE-96F4063561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9459" y="1988840"/>
              <a:ext cx="3546677" cy="1813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CA39F7-B515-4557-29E3-DE538C8EC2E6}"/>
                </a:ext>
              </a:extLst>
            </p:cNvPr>
            <p:cNvSpPr txBox="1"/>
            <p:nvPr/>
          </p:nvSpPr>
          <p:spPr>
            <a:xfrm>
              <a:off x="3315677" y="2699773"/>
              <a:ext cx="993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/>
                <a:t>Delete 10</a:t>
              </a:r>
            </a:p>
          </p:txBody>
        </p: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38A1E5E-25EA-B5CD-99D0-8CBAF31746A3}"/>
              </a:ext>
            </a:extLst>
          </p:cNvPr>
          <p:cNvSpPr/>
          <p:nvPr/>
        </p:nvSpPr>
        <p:spPr>
          <a:xfrm>
            <a:off x="4309154" y="764704"/>
            <a:ext cx="766902" cy="2026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51F4EE9-E0B2-7A67-485E-1564A35DA0F3}"/>
              </a:ext>
            </a:extLst>
          </p:cNvPr>
          <p:cNvSpPr/>
          <p:nvPr/>
        </p:nvSpPr>
        <p:spPr>
          <a:xfrm rot="5400000">
            <a:off x="7967754" y="1897406"/>
            <a:ext cx="372721" cy="3600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586746B-E486-C391-A252-14CB498EAF2F}"/>
              </a:ext>
            </a:extLst>
          </p:cNvPr>
          <p:cNvSpPr/>
          <p:nvPr/>
        </p:nvSpPr>
        <p:spPr>
          <a:xfrm rot="5400000">
            <a:off x="8147755" y="4207795"/>
            <a:ext cx="372721" cy="3600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2386DB4-2DF6-6512-67A0-8B3917B60537}"/>
              </a:ext>
            </a:extLst>
          </p:cNvPr>
          <p:cNvSpPr/>
          <p:nvPr/>
        </p:nvSpPr>
        <p:spPr>
          <a:xfrm rot="8637775">
            <a:off x="5249790" y="5410710"/>
            <a:ext cx="372721" cy="3600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986815D-DE2A-0F5E-345C-921E4D81F914}"/>
              </a:ext>
            </a:extLst>
          </p:cNvPr>
          <p:cNvSpPr/>
          <p:nvPr/>
        </p:nvSpPr>
        <p:spPr>
          <a:xfrm rot="13320600">
            <a:off x="1982277" y="5291124"/>
            <a:ext cx="372721" cy="3600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F925995-A3F6-7734-9F43-629DD31A2439}"/>
              </a:ext>
            </a:extLst>
          </p:cNvPr>
          <p:cNvSpPr/>
          <p:nvPr/>
        </p:nvSpPr>
        <p:spPr>
          <a:xfrm rot="20627129">
            <a:off x="2202620" y="2396701"/>
            <a:ext cx="372721" cy="3600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968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88" y="990977"/>
            <a:ext cx="6199065" cy="3374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47664" y="67767"/>
            <a:ext cx="3546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Delete 82, 20, 78, 6, 85, 10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4494E907-8519-69F1-D3EE-96F406356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13" y="4266366"/>
            <a:ext cx="5638734" cy="2560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7558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1FFC73-9997-57D0-63FB-C7DCEB9C93DE}"/>
              </a:ext>
            </a:extLst>
          </p:cNvPr>
          <p:cNvSpPr/>
          <p:nvPr/>
        </p:nvSpPr>
        <p:spPr>
          <a:xfrm>
            <a:off x="179512" y="44624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err="1"/>
              <a:t>Btree</a:t>
            </a:r>
            <a:r>
              <a:rPr lang="en-IN" sz="2800" b="1" dirty="0"/>
              <a:t> of order 3       </a:t>
            </a:r>
            <a:r>
              <a:rPr lang="en-IN" sz="3600" b="1" dirty="0"/>
              <a:t>-Delete 25, 15, 32, 64, 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47F2CC-3619-A175-2604-AE92E4863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15951"/>
            <a:ext cx="5472607" cy="27130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DEA19B-DA40-9735-5A6A-1FBBBCE93C6C}"/>
              </a:ext>
            </a:extLst>
          </p:cNvPr>
          <p:cNvSpPr txBox="1"/>
          <p:nvPr/>
        </p:nvSpPr>
        <p:spPr>
          <a:xfrm>
            <a:off x="323528" y="597961"/>
            <a:ext cx="21854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Maintain</a:t>
            </a:r>
          </a:p>
          <a:p>
            <a:r>
              <a:rPr lang="en-IN" sz="1400" b="1" dirty="0"/>
              <a:t>No. of child = ceil(M/2)</a:t>
            </a:r>
          </a:p>
          <a:p>
            <a:r>
              <a:rPr lang="en-IN" sz="1400" b="1" dirty="0"/>
              <a:t>No. of keys = [ceil(M/2))]-1</a:t>
            </a:r>
          </a:p>
        </p:txBody>
      </p:sp>
    </p:spTree>
    <p:extLst>
      <p:ext uri="{BB962C8B-B14F-4D97-AF65-F5344CB8AC3E}">
        <p14:creationId xmlns:p14="http://schemas.microsoft.com/office/powerpoint/2010/main" val="395126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B52F8C-7B04-885B-F5AA-2FC284A8F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3" y="1484784"/>
            <a:ext cx="6705893" cy="35283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E41952-8D83-2471-50DE-AC5C9FA98E2B}"/>
              </a:ext>
            </a:extLst>
          </p:cNvPr>
          <p:cNvSpPr/>
          <p:nvPr/>
        </p:nvSpPr>
        <p:spPr>
          <a:xfrm>
            <a:off x="179512" y="44624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err="1"/>
              <a:t>Btree</a:t>
            </a:r>
            <a:r>
              <a:rPr lang="en-IN" sz="2800" b="1" dirty="0"/>
              <a:t> of order 3       </a:t>
            </a:r>
            <a:r>
              <a:rPr lang="en-IN" sz="3600" b="1" dirty="0"/>
              <a:t>-Delete 25, 15, 32, 64, 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6C04DA-FBE0-FEC5-5170-F25DAC3A87BE}"/>
              </a:ext>
            </a:extLst>
          </p:cNvPr>
          <p:cNvSpPr/>
          <p:nvPr/>
        </p:nvSpPr>
        <p:spPr>
          <a:xfrm>
            <a:off x="6444208" y="5373216"/>
            <a:ext cx="1584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Delete 25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F923B9-ECFC-C17B-9DB8-22B4CC86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980728"/>
            <a:ext cx="3528391" cy="174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47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E41952-8D83-2471-50DE-AC5C9FA98E2B}"/>
              </a:ext>
            </a:extLst>
          </p:cNvPr>
          <p:cNvSpPr/>
          <p:nvPr/>
        </p:nvSpPr>
        <p:spPr>
          <a:xfrm>
            <a:off x="179512" y="44624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err="1"/>
              <a:t>Btree</a:t>
            </a:r>
            <a:r>
              <a:rPr lang="en-IN" sz="2800" b="1" dirty="0"/>
              <a:t> of order 3       </a:t>
            </a:r>
            <a:r>
              <a:rPr lang="en-IN" sz="3600" b="1" dirty="0"/>
              <a:t>-Delete 25, 15, 32, 64, 12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6EF98D-C4F0-3B36-69D7-2BDDD1F38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44" y="1844824"/>
            <a:ext cx="6480720" cy="37124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BF370C-69CE-6792-6854-05EDC72ADAD1}"/>
              </a:ext>
            </a:extLst>
          </p:cNvPr>
          <p:cNvSpPr/>
          <p:nvPr/>
        </p:nvSpPr>
        <p:spPr>
          <a:xfrm>
            <a:off x="5436096" y="5661248"/>
            <a:ext cx="1584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Delete 15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A00B6-94DF-5B47-C40C-CFDB623FB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" y="781555"/>
            <a:ext cx="4041596" cy="212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47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E41952-8D83-2471-50DE-AC5C9FA98E2B}"/>
              </a:ext>
            </a:extLst>
          </p:cNvPr>
          <p:cNvSpPr/>
          <p:nvPr/>
        </p:nvSpPr>
        <p:spPr>
          <a:xfrm>
            <a:off x="179512" y="44624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err="1"/>
              <a:t>Btree</a:t>
            </a:r>
            <a:r>
              <a:rPr lang="en-IN" sz="2800" b="1" dirty="0"/>
              <a:t> of order 3       </a:t>
            </a:r>
            <a:r>
              <a:rPr lang="en-IN" sz="3600" b="1" dirty="0"/>
              <a:t>-Delete 25, 15, 32, 64, 12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A12EB0-BEBD-E4F1-6C6A-B0B1D6D03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296" y="2708920"/>
            <a:ext cx="7981208" cy="318663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06C8890-4D4E-C337-088D-A33263CA20C5}"/>
              </a:ext>
            </a:extLst>
          </p:cNvPr>
          <p:cNvSpPr/>
          <p:nvPr/>
        </p:nvSpPr>
        <p:spPr>
          <a:xfrm>
            <a:off x="6804248" y="5805264"/>
            <a:ext cx="1584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Delete 32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73B0E5-0D5E-3B4D-1CF0-0579D5997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91" y="676054"/>
            <a:ext cx="3888392" cy="222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07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E41952-8D83-2471-50DE-AC5C9FA98E2B}"/>
              </a:ext>
            </a:extLst>
          </p:cNvPr>
          <p:cNvSpPr/>
          <p:nvPr/>
        </p:nvSpPr>
        <p:spPr>
          <a:xfrm>
            <a:off x="179512" y="44624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err="1"/>
              <a:t>Btree</a:t>
            </a:r>
            <a:r>
              <a:rPr lang="en-IN" sz="2800" b="1" dirty="0"/>
              <a:t> of order 3       </a:t>
            </a:r>
            <a:r>
              <a:rPr lang="en-IN" sz="3600" b="1" dirty="0"/>
              <a:t>-Delete 25, 15, 32, 64, 12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2E6EE7-1D89-4CCE-5707-424A1961F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42" y="2549712"/>
            <a:ext cx="8287880" cy="353708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54DEDB2-31FA-3281-0B33-3BF63FC801BC}"/>
              </a:ext>
            </a:extLst>
          </p:cNvPr>
          <p:cNvSpPr/>
          <p:nvPr/>
        </p:nvSpPr>
        <p:spPr>
          <a:xfrm>
            <a:off x="6660232" y="6093296"/>
            <a:ext cx="1584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Delete 64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1BC4BF-9C29-1FAA-FBBF-86F57DF1B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09" y="749364"/>
            <a:ext cx="4752528" cy="189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4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E41952-8D83-2471-50DE-AC5C9FA98E2B}"/>
              </a:ext>
            </a:extLst>
          </p:cNvPr>
          <p:cNvSpPr/>
          <p:nvPr/>
        </p:nvSpPr>
        <p:spPr>
          <a:xfrm>
            <a:off x="179512" y="44624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err="1"/>
              <a:t>Btree</a:t>
            </a:r>
            <a:r>
              <a:rPr lang="en-IN" sz="2800" b="1" dirty="0"/>
              <a:t> of order 3       </a:t>
            </a:r>
            <a:r>
              <a:rPr lang="en-IN" sz="3600" b="1" dirty="0"/>
              <a:t>-Delete 25, 15, 32, 64, 12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78DCCE3-9B12-5BC5-88D2-306D6EB6D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46" y="2694157"/>
            <a:ext cx="8154454" cy="383118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E4AFFC2-3E97-9B28-DEDB-ED391E05F1BF}"/>
              </a:ext>
            </a:extLst>
          </p:cNvPr>
          <p:cNvSpPr/>
          <p:nvPr/>
        </p:nvSpPr>
        <p:spPr>
          <a:xfrm>
            <a:off x="7020272" y="6021288"/>
            <a:ext cx="1584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Delete 12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FE61B7-D0A9-3E3E-F8A7-94AFA230F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0728"/>
            <a:ext cx="4752528" cy="189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5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568952" cy="583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06086" y="184032"/>
            <a:ext cx="2931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A B tree of order 4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552" y="4149080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/>
              <a:t>While performing some operations on B Tree, any property of B Tree may violate. </a:t>
            </a:r>
          </a:p>
          <a:p>
            <a:pPr algn="just"/>
            <a:endParaRPr lang="en-IN" sz="2400" b="1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400" b="1" dirty="0"/>
              <a:t>such as number of minimum children a node can have. </a:t>
            </a:r>
          </a:p>
          <a:p>
            <a:pPr algn="just"/>
            <a:endParaRPr lang="en-IN" sz="2400" b="1" dirty="0"/>
          </a:p>
          <a:p>
            <a:pPr algn="just"/>
            <a:r>
              <a:rPr lang="en-IN" sz="2400" b="1" dirty="0"/>
              <a:t>To maintain the properties of B Tree, the tree may</a:t>
            </a:r>
            <a:r>
              <a:rPr lang="en-IN" sz="2400" b="1" u="sng" dirty="0"/>
              <a:t> split </a:t>
            </a:r>
            <a:r>
              <a:rPr lang="en-IN" sz="2400" b="1" dirty="0"/>
              <a:t>or </a:t>
            </a:r>
            <a:r>
              <a:rPr lang="en-IN" sz="2400" b="1" u="sng" dirty="0"/>
              <a:t>join</a:t>
            </a:r>
            <a:r>
              <a:rPr lang="en-IN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061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B52F8C-7B04-885B-F5AA-2FC284A8F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32967"/>
            <a:ext cx="3276600" cy="1724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E41952-8D83-2471-50DE-AC5C9FA98E2B}"/>
              </a:ext>
            </a:extLst>
          </p:cNvPr>
          <p:cNvSpPr/>
          <p:nvPr/>
        </p:nvSpPr>
        <p:spPr>
          <a:xfrm>
            <a:off x="179512" y="44624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err="1"/>
              <a:t>Btree</a:t>
            </a:r>
            <a:r>
              <a:rPr lang="en-IN" sz="2800" b="1" dirty="0"/>
              <a:t> of order 3       </a:t>
            </a:r>
            <a:r>
              <a:rPr lang="en-IN" sz="3600" b="1" dirty="0"/>
              <a:t>-Delete 25, 15, 32, 64, 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6C04DA-FBE0-FEC5-5170-F25DAC3A87BE}"/>
              </a:ext>
            </a:extLst>
          </p:cNvPr>
          <p:cNvSpPr/>
          <p:nvPr/>
        </p:nvSpPr>
        <p:spPr>
          <a:xfrm>
            <a:off x="1331640" y="3352825"/>
            <a:ext cx="1584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Delete 25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6EF98D-C4F0-3B36-69D7-2BDDD1F38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637159"/>
            <a:ext cx="2876550" cy="16478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BF370C-69CE-6792-6854-05EDC72ADAD1}"/>
              </a:ext>
            </a:extLst>
          </p:cNvPr>
          <p:cNvSpPr/>
          <p:nvPr/>
        </p:nvSpPr>
        <p:spPr>
          <a:xfrm>
            <a:off x="4572000" y="3284984"/>
            <a:ext cx="1584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Delete 15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A12EB0-BEBD-E4F1-6C6A-B0B1D6D03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57" y="4219640"/>
            <a:ext cx="2600325" cy="10382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06C8890-4D4E-C337-088D-A33263CA20C5}"/>
              </a:ext>
            </a:extLst>
          </p:cNvPr>
          <p:cNvSpPr/>
          <p:nvPr/>
        </p:nvSpPr>
        <p:spPr>
          <a:xfrm>
            <a:off x="1187624" y="5303515"/>
            <a:ext cx="1584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Delete 32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2E6EE7-1D89-4CCE-5707-424A1961F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120" y="4199549"/>
            <a:ext cx="2276475" cy="9715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54DEDB2-31FA-3281-0B33-3BF63FC801BC}"/>
              </a:ext>
            </a:extLst>
          </p:cNvPr>
          <p:cNvSpPr/>
          <p:nvPr/>
        </p:nvSpPr>
        <p:spPr>
          <a:xfrm>
            <a:off x="4067944" y="5303515"/>
            <a:ext cx="1584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Delete 64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78DCCE3-9B12-5BC5-88D2-306D6EB6D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184" y="4077072"/>
            <a:ext cx="2209800" cy="103822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E4AFFC2-3E97-9B28-DEDB-ED391E05F1BF}"/>
              </a:ext>
            </a:extLst>
          </p:cNvPr>
          <p:cNvSpPr/>
          <p:nvPr/>
        </p:nvSpPr>
        <p:spPr>
          <a:xfrm>
            <a:off x="6656462" y="5236442"/>
            <a:ext cx="1584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Delete 12</a:t>
            </a:r>
          </a:p>
        </p:txBody>
      </p:sp>
    </p:spTree>
    <p:extLst>
      <p:ext uri="{BB962C8B-B14F-4D97-AF65-F5344CB8AC3E}">
        <p14:creationId xmlns:p14="http://schemas.microsoft.com/office/powerpoint/2010/main" val="3915188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8DB1-D6EE-5942-45A1-4F651E29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05E719-7C56-7443-3B7E-0BAC1C45F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925" y="2996952"/>
            <a:ext cx="2124075" cy="107632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26DD8E-6D83-02A5-C10B-417F5EC2DB8F}"/>
              </a:ext>
            </a:extLst>
          </p:cNvPr>
          <p:cNvSpPr/>
          <p:nvPr/>
        </p:nvSpPr>
        <p:spPr>
          <a:xfrm>
            <a:off x="2195736" y="4437112"/>
            <a:ext cx="3456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Alternative Delete 64</a:t>
            </a:r>
          </a:p>
        </p:txBody>
      </p:sp>
    </p:spTree>
    <p:extLst>
      <p:ext uri="{BB962C8B-B14F-4D97-AF65-F5344CB8AC3E}">
        <p14:creationId xmlns:p14="http://schemas.microsoft.com/office/powerpoint/2010/main" val="3650225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307677"/>
            <a:ext cx="871296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/>
              <a:t>Application of B tree</a:t>
            </a:r>
          </a:p>
          <a:p>
            <a:pPr algn="just"/>
            <a:endParaRPr lang="en-IN" sz="2400" b="1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/>
              <a:t>B tree are balanced search tree designed to work well on magnetic disk or other direct access secondary storage devices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/>
              <a:t>B tree is used to index the data and provides fast access to the actual data stored on the disks</a:t>
            </a:r>
          </a:p>
          <a:p>
            <a:pPr algn="just"/>
            <a:endParaRPr lang="en-IN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/>
              <a:t>Searching an un-indexed and unsorted database containing n key values needs O(n) running time in worst case.  However, if we use B Tree to index this database, it will be searched in O(log n) time in worst case.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/>
              <a:t>B tree help in minimizing the disk I/O operations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/>
              <a:t>Many databases uses B Tree or variants of B Tree such as B+ or B* to store information </a:t>
            </a:r>
          </a:p>
        </p:txBody>
      </p:sp>
    </p:spTree>
    <p:extLst>
      <p:ext uri="{BB962C8B-B14F-4D97-AF65-F5344CB8AC3E}">
        <p14:creationId xmlns:p14="http://schemas.microsoft.com/office/powerpoint/2010/main" val="3408411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2126" y="260648"/>
            <a:ext cx="7874289" cy="7455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Video Lectures can be found at following link</a:t>
            </a:r>
          </a:p>
          <a:p>
            <a:endParaRPr lang="en-IN" dirty="0"/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M way Search tree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u="sng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https://youtu.be/PHJY8EsyOlU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 Tree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https://youtu.be/Or7BViYrov0</a:t>
            </a:r>
            <a:endParaRPr lang="en-IN" sz="1800" dirty="0">
              <a:solidFill>
                <a:srgbClr val="000000"/>
              </a:solidFill>
              <a:effectLst/>
              <a:latin typeface="Rockwell" panose="020606030202050204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dirty="0">
              <a:solidFill>
                <a:srgbClr val="000000"/>
              </a:solidFill>
              <a:latin typeface="Rockwell" panose="020606030202050204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Illustrative Examples of Deleting a Node in a B tree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https://youtu.be/e2dOJpKtX2I</a:t>
            </a:r>
            <a:endParaRPr lang="en-IN" sz="1800" dirty="0">
              <a:solidFill>
                <a:srgbClr val="000000"/>
              </a:solidFill>
              <a:effectLst/>
              <a:latin typeface="Rockwell" panose="020606030202050204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dirty="0">
              <a:solidFill>
                <a:srgbClr val="000000"/>
              </a:solidFill>
              <a:latin typeface="Rockwell" panose="020606030202050204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Illustrative Examples of Inserting a Node in a B tree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https://youtu.be</a:t>
            </a:r>
            <a:r>
              <a:rPr lang="en-IN" sz="180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/jYPgFWTPaMQ</a:t>
            </a:r>
            <a:endParaRPr lang="en-IN" sz="1800">
              <a:solidFill>
                <a:srgbClr val="000000"/>
              </a:solidFill>
              <a:effectLst/>
              <a:latin typeface="Rockwell" panose="020606030202050204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76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67729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Inserting</a:t>
            </a:r>
          </a:p>
          <a:p>
            <a:r>
              <a:rPr lang="en-IN" sz="2400" dirty="0"/>
              <a:t>Insertions are done at the leaf node level. </a:t>
            </a:r>
          </a:p>
          <a:p>
            <a:endParaRPr lang="en-IN" sz="2400" dirty="0"/>
          </a:p>
          <a:p>
            <a:r>
              <a:rPr lang="en-IN" sz="2400" u="sng" dirty="0"/>
              <a:t>Steps to insert an item into B Tree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200" dirty="0"/>
              <a:t>Traverse the B Tree in order to find the appropriate leaf node at which the node can be inserted.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IN" sz="22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200" dirty="0"/>
              <a:t>If the leaf node contain less than m-1 keys then insert the element in the increasing order.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IN" sz="22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200" dirty="0"/>
              <a:t>Else, </a:t>
            </a:r>
            <a:r>
              <a:rPr lang="en-IN" sz="2200" b="1" dirty="0"/>
              <a:t>if the leaf node contains m-1 keys</a:t>
            </a:r>
            <a:r>
              <a:rPr lang="en-IN" sz="2200" dirty="0"/>
              <a:t>, then follow the following steps.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IN" sz="2200" dirty="0"/>
              <a:t>Insert the new element in the increasing order of elements.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IN" sz="2200" dirty="0"/>
              <a:t>Split the node into the two nodes at the median.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IN" sz="2200" dirty="0"/>
              <a:t>Push the median element </a:t>
            </a:r>
            <a:r>
              <a:rPr lang="en-IN" sz="2200" dirty="0" err="1"/>
              <a:t>upto</a:t>
            </a:r>
            <a:r>
              <a:rPr lang="en-IN" sz="2200" dirty="0"/>
              <a:t> its parent node.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IN" sz="2200" dirty="0"/>
              <a:t>If the parent node also contain m-1 number of keys, then split it too by following the same steps.</a:t>
            </a:r>
          </a:p>
        </p:txBody>
      </p:sp>
    </p:spTree>
    <p:extLst>
      <p:ext uri="{BB962C8B-B14F-4D97-AF65-F5344CB8AC3E}">
        <p14:creationId xmlns:p14="http://schemas.microsoft.com/office/powerpoint/2010/main" val="200384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226" y="116632"/>
            <a:ext cx="7484517" cy="163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B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47" y="2060848"/>
            <a:ext cx="8064896" cy="163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 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82300"/>
            <a:ext cx="8064896" cy="246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7504" y="4139362"/>
            <a:ext cx="43924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The node, now contain 5 keys which is greater than (5 -1 = 4 ) keys. </a:t>
            </a:r>
          </a:p>
          <a:p>
            <a:pPr algn="just"/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Therefore split the node from the median i.e. 8 and push it up to its parent node shown as follows.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3A33F-3EF3-0DC3-0048-BEAADE2D8F8B}"/>
              </a:ext>
            </a:extLst>
          </p:cNvPr>
          <p:cNvSpPr txBox="1"/>
          <p:nvPr/>
        </p:nvSpPr>
        <p:spPr>
          <a:xfrm>
            <a:off x="0" y="5478"/>
            <a:ext cx="34198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Example: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Insert the node 8 into the   B Tree of order 5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404C0-C774-CCAD-92DA-CAA752444713}"/>
              </a:ext>
            </a:extLst>
          </p:cNvPr>
          <p:cNvSpPr txBox="1"/>
          <p:nvPr/>
        </p:nvSpPr>
        <p:spPr>
          <a:xfrm>
            <a:off x="107504" y="2420888"/>
            <a:ext cx="360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8 will be inserted to the right of 5, therefore insert 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60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5" y="294612"/>
            <a:ext cx="8195210" cy="558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71800" y="3393292"/>
            <a:ext cx="3267240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latin typeface="Blackadder ITC" panose="04020505051007020D02" pitchFamily="82" charset="0"/>
              </a:rPr>
              <a:t>Illustrative Example </a:t>
            </a:r>
          </a:p>
          <a:p>
            <a:pPr algn="ctr"/>
            <a:r>
              <a:rPr lang="en-IN" sz="2800" b="1" dirty="0">
                <a:latin typeface="Blackadder ITC" panose="04020505051007020D02" pitchFamily="82" charset="0"/>
              </a:rPr>
              <a:t>of</a:t>
            </a:r>
          </a:p>
          <a:p>
            <a:pPr algn="ctr"/>
            <a:r>
              <a:rPr lang="en-IN" sz="2800" b="1" dirty="0"/>
              <a:t>Inserting a Node in a</a:t>
            </a:r>
          </a:p>
          <a:p>
            <a:pPr algn="ctr"/>
            <a:r>
              <a:rPr lang="en-IN" sz="2800" b="1" dirty="0"/>
              <a:t> </a:t>
            </a:r>
            <a:r>
              <a:rPr lang="en-IN" sz="4800" b="1" dirty="0"/>
              <a:t>B tree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34182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44A8A-1BC9-FFFA-7698-D1144868564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23528" y="188640"/>
            <a:ext cx="5745484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IN" sz="2400" b="1" dirty="0"/>
              <a:t>B-tree of order 4-       </a:t>
            </a:r>
          </a:p>
          <a:p>
            <a:pPr marL="0" indent="0">
              <a:buNone/>
            </a:pPr>
            <a:r>
              <a:rPr lang="en-IN" sz="2400" b="1" dirty="0"/>
              <a:t>Insert  2, 6, 10, 20, 78, 5, 90, 25, 4, 80, 85,82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01384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472"/>
            <a:ext cx="4034219" cy="1016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36" y="1916832"/>
            <a:ext cx="3136983" cy="1846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29" y="4149080"/>
            <a:ext cx="3845856" cy="2194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640998"/>
            <a:ext cx="4198083" cy="1635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558" y="2708920"/>
            <a:ext cx="4648930" cy="1594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349683"/>
            <a:ext cx="3856028" cy="2175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2112" y="159023"/>
            <a:ext cx="8370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B-tree of order 4-       Insert  2, 6, 10, 20, 78, 5, 90, 25, 4, 80, 85,82</a:t>
            </a:r>
            <a:endParaRPr lang="en-IN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87966" y="1197324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2, 6, 10,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3501008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Insert  20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9512" y="5877272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Insert 78, 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41392" y="2060848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Insert 90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4930" y="4005064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Insert  25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32" y="6093296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Insert  4</a:t>
            </a:r>
          </a:p>
        </p:txBody>
      </p:sp>
    </p:spTree>
    <p:extLst>
      <p:ext uri="{BB962C8B-B14F-4D97-AF65-F5344CB8AC3E}">
        <p14:creationId xmlns:p14="http://schemas.microsoft.com/office/powerpoint/2010/main" val="371081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" y="3928095"/>
            <a:ext cx="6187608" cy="2813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018" y="2996953"/>
            <a:ext cx="500249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812" y="836711"/>
            <a:ext cx="6090881" cy="216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63688" y="25460"/>
            <a:ext cx="6708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Insert  2, 6, 10, 20, 78, 5, 90, 25, 4, 80, 85,82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867" y="2257708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Insert 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6738" y="2780928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Insert  80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29226" y="4581128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Insert  85</a:t>
            </a: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" y="522541"/>
            <a:ext cx="3903681" cy="183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29715" y="6021288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Insert  82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0BC0B-3DB9-6AEC-5F8D-B03F5C83289C}"/>
              </a:ext>
            </a:extLst>
          </p:cNvPr>
          <p:cNvSpPr txBox="1"/>
          <p:nvPr/>
        </p:nvSpPr>
        <p:spPr>
          <a:xfrm>
            <a:off x="80927" y="131372"/>
            <a:ext cx="1872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B-tree of order 4-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16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</TotalTime>
  <Words>1539</Words>
  <Application>Microsoft Office PowerPoint</Application>
  <PresentationFormat>On-screen Show (4:3)</PresentationFormat>
  <Paragraphs>183</Paragraphs>
  <Slides>33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Blackadder ITC</vt:lpstr>
      <vt:lpstr>Calibri</vt:lpstr>
      <vt:lpstr>Roboto</vt:lpstr>
      <vt:lpstr>Rockwell</vt:lpstr>
      <vt:lpstr>Verdana</vt:lpstr>
      <vt:lpstr>Wingdings</vt:lpstr>
      <vt:lpstr>Office Theme</vt:lpstr>
      <vt:lpstr>B Trees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M-way Search Trees</dc:title>
  <dc:creator>ASHISH SETH</dc:creator>
  <cp:lastModifiedBy>Ashish Seth</cp:lastModifiedBy>
  <cp:revision>72</cp:revision>
  <dcterms:created xsi:type="dcterms:W3CDTF">2019-12-05T17:19:42Z</dcterms:created>
  <dcterms:modified xsi:type="dcterms:W3CDTF">2023-11-18T12:17:53Z</dcterms:modified>
</cp:coreProperties>
</file>