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7" r:id="rId4"/>
    <p:sldId id="278" r:id="rId5"/>
    <p:sldId id="285" r:id="rId6"/>
    <p:sldId id="284" r:id="rId7"/>
    <p:sldId id="279" r:id="rId8"/>
    <p:sldId id="280" r:id="rId9"/>
    <p:sldId id="261" r:id="rId10"/>
    <p:sldId id="262" r:id="rId11"/>
    <p:sldId id="264" r:id="rId12"/>
    <p:sldId id="260" r:id="rId13"/>
    <p:sldId id="287" r:id="rId14"/>
    <p:sldId id="289" r:id="rId15"/>
    <p:sldId id="290" r:id="rId16"/>
    <p:sldId id="291" r:id="rId17"/>
    <p:sldId id="292" r:id="rId18"/>
    <p:sldId id="293" r:id="rId19"/>
    <p:sldId id="295" r:id="rId20"/>
    <p:sldId id="29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5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3876" autoAdjust="0"/>
  </p:normalViewPr>
  <p:slideViewPr>
    <p:cSldViewPr>
      <p:cViewPr varScale="1">
        <p:scale>
          <a:sx n="69" d="100"/>
          <a:sy n="69" d="100"/>
        </p:scale>
        <p:origin x="1862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4A48-E9AC-4242-9299-6AB87AF3576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13E7E-6437-473A-BDC3-2E73FB8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5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represent a scenario</a:t>
            </a:r>
            <a:r>
              <a:rPr lang="en-IN" baseline="0" dirty="0"/>
              <a:t> – which describes input and also the expected output.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13E7E-6437-473A-BDC3-2E73FB8E1A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method of hiding the unwanted information. Whereas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method to hide the data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single entity or unit along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to protect information from outside. ... Whereas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implemented using by access modifier i.e. private, protected and public.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13E7E-6437-473A-BDC3-2E73FB8E1A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</a:t>
            </a:r>
            <a:r>
              <a:rPr lang="en-IN" baseline="0" dirty="0"/>
              <a:t> is not tight bound as we can have smaller function that also satisfies the big oh relation.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13E7E-6437-473A-BDC3-2E73FB8E1A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9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1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9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8A17-94FB-4466-AB23-D3AB42021EF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0032-89DC-4A01-B6B5-E329A2B76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58iGerTlt8" TargetMode="External"/><Relationship Id="rId2" Type="http://schemas.openxmlformats.org/officeDocument/2006/relationships/hyperlink" Target="https://youtu.be/AtMUVr3X6H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955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Operations on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1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Traversing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Inserting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88545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Selection of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choice of particular data model depends on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two consideration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must be rich enough in structure to represent the relationship between data elements 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Ex. linear relationship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nonlinear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rltnshp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structure should be simple enough that one can effectively process the data when necessary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Ex. linear relationship in 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Arry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Linked List)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ur-P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248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Following steps must be performed while selecting data structures: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Analysis of the problem to determine basic operations that must be supported.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 ex. Finding max(heap), adding data in sorted list (linked list), etc.)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Quantify the resource constraints for each operation.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(ex. extra space for address fields, dynamic allocation, time to access data)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 the data structure that best meets these requirements.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a programmer it is mandatory to choose most appropriate data structures for a program.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A6E7148-E218-9705-1751-A0237902D3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930440"/>
                  </p:ext>
                </p:extLst>
              </p:nvPr>
            </p:nvGraphicFramePr>
            <p:xfrm>
              <a:off x="-2659566" y="4517638"/>
              <a:ext cx="2286000" cy="1714500"/>
            </p:xfrm>
            <a:graphic>
              <a:graphicData uri="http://schemas.microsoft.com/office/powerpoint/2016/slidezoom">
                <pslz:sldZm>
                  <pslz:sldZmObj sldId="261" cId="776136820">
                    <pslz:zmPr id="{91FE96C9-F808-45D8-91A5-A80F5BDB18B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A6E7148-E218-9705-1751-A0237902D3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59566" y="4517638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77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712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Problems, Algorithms, and Programs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16002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7526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n-US" sz="20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task to be performed.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best thought of in terms of inputs and matching outputs.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solution method should be developed only after the problem is precisely defined and thoroughly understood.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8862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 can be viewed as functions in the mathematical sense.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matching between inputs (the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and outputs (the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10689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6002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3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</a:t>
            </a:r>
            <a:r>
              <a:rPr lang="en-US" sz="3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method or a process followed to solve a problem. </a:t>
            </a:r>
          </a:p>
          <a:p>
            <a:pPr algn="just"/>
            <a:endParaRPr lang="en-US" sz="3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problem can be solved by many different algorithms. A given algorithm solves only one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5835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algorithm possesses several 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533400"/>
            <a:ext cx="8763000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must be correct. </a:t>
            </a: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compute the desired function, converting each input to the correct output.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8361"/>
            <a:ext cx="8763000" cy="132343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composed of a series of concrete steps. </a:t>
            </a: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Concrete means that the action described by that step is completely understood — and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achievable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 by the person or machine that must perform the algorithm.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175337"/>
            <a:ext cx="8686800" cy="101566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no ambiguity </a:t>
            </a: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to which step will be performed next. Often it is the next step of the algorithm description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267200"/>
            <a:ext cx="8839200" cy="1323439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It must be composed of a finite number of steps. </a:t>
            </a: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description for the algorithm were made up of an infinite number of steps, we could never hope to write it down, nor implement it as a computer program. 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791200"/>
            <a:ext cx="8763000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It must terminate</a:t>
            </a:r>
            <a:r>
              <a:rPr lang="en-US" sz="20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other words, it may not go into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226567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4800"/>
            <a:ext cx="2057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</a:t>
            </a:r>
            <a:endParaRPr lang="en-US" b="1" dirty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219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Programs:</a:t>
            </a:r>
            <a:r>
              <a:rPr lang="en-US" sz="28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program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representation, of an algorithm in some programming language.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743200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ormally the terms “algorithm” and “program” interchangeably are used, despite the fact that they are really separate concepts. </a:t>
            </a:r>
          </a:p>
          <a:p>
            <a:pPr algn="just"/>
            <a:endParaRPr lang="en-US" sz="2800" dirty="0">
              <a:solidFill>
                <a:srgbClr val="1717A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2800" dirty="0">
                <a:solidFill>
                  <a:srgbClr val="1717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definition, an algorithm must provide sufficient detail that it can be converted into a program when needed.</a:t>
            </a:r>
          </a:p>
        </p:txBody>
      </p:sp>
    </p:spTree>
    <p:extLst>
      <p:ext uri="{BB962C8B-B14F-4D97-AF65-F5344CB8AC3E}">
        <p14:creationId xmlns:p14="http://schemas.microsoft.com/office/powerpoint/2010/main" val="203584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14400"/>
            <a:ext cx="8686800" cy="44012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function or a mapping of inputs to outputs.</a:t>
            </a:r>
          </a:p>
          <a:p>
            <a:pPr algn="just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just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recipe for solving a problem whose steps are concrete and unambiguous.</a:t>
            </a:r>
          </a:p>
          <a:p>
            <a:pPr algn="just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algorithm must be correct, of finite length, and must terminate for all inputs. </a:t>
            </a:r>
          </a:p>
          <a:p>
            <a:pPr algn="just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instantiation of an algorithm in a computer programming language.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04800"/>
            <a:ext cx="226376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summarize: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7924800" y="5867400"/>
            <a:ext cx="685800" cy="60960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9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399" cy="320039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</a:t>
            </a:r>
            <a:r>
              <a:rPr lang="en-US" sz="28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ADT</a:t>
            </a:r>
            <a:r>
              <a:rPr lang="en-US" sz="28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describes a set of objects sharing the same properties and behaviors 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properties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an ADT are its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behaviors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an ADT are its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operations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functions</a:t>
            </a:r>
          </a:p>
          <a:p>
            <a:pPr marL="301943" lvl="1" indent="0" algn="just">
              <a:lnSpc>
                <a:spcPct val="90000"/>
              </a:lnSpc>
              <a:buNone/>
            </a:pPr>
            <a:endParaRPr lang="en-US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ADT couples its data and operations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OOP emphasizes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abstraction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01943" lvl="1" indent="0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2367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 Data Type (ADT)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730" y="5362592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Encapsulation: Binding together </a:t>
            </a:r>
          </a:p>
          <a:p>
            <a:r>
              <a:rPr lang="en-US" b="1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Abstraction : hide implementation details.</a:t>
            </a:r>
          </a:p>
          <a:p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data structure is the physical implementation of an ADT.</a:t>
            </a:r>
          </a:p>
        </p:txBody>
      </p:sp>
    </p:spTree>
    <p:extLst>
      <p:ext uri="{BB962C8B-B14F-4D97-AF65-F5344CB8AC3E}">
        <p14:creationId xmlns:p14="http://schemas.microsoft.com/office/powerpoint/2010/main" val="284062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3429000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ADT is a data type, where only behaviour is defined but not implementation. Examples: </a:t>
            </a:r>
            <a:r>
              <a:rPr lang="en-IN" sz="2800" b="1" dirty="0"/>
              <a:t>Array, List, Map, Queue, Set, Stack, Table, Tree, and Vector</a:t>
            </a:r>
            <a:r>
              <a:rPr lang="en-IN" sz="2800" dirty="0"/>
              <a:t> are ADTs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The ADT is made of with primitive </a:t>
            </a:r>
            <a:r>
              <a:rPr lang="en-IN" sz="2800" dirty="0" err="1"/>
              <a:t>datatypes</a:t>
            </a:r>
            <a:r>
              <a:rPr lang="en-IN" sz="2800" dirty="0"/>
              <a:t>, but operation logics are hidden.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 ADT is  a </a:t>
            </a:r>
            <a:r>
              <a:rPr lang="en-IN" sz="2800" b="1" dirty="0"/>
              <a:t>logical description of how we view the data and the operations that are allowed without regard to how they will be implemented</a:t>
            </a:r>
            <a:r>
              <a:rPr lang="en-IN" sz="2800" dirty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/>
              <a:t>What is an ADT in C++?</a:t>
            </a:r>
            <a:br>
              <a:rPr lang="en-IN" sz="1800" dirty="0"/>
            </a:br>
            <a:r>
              <a:rPr lang="en-IN" sz="1800" dirty="0"/>
              <a:t>It is a class that has a defined set of operations and values.</a:t>
            </a: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295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Structures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Classification of Data Structures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Operations on Data Structures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Selecting a Data Structure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Definition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Usage</a:t>
            </a:r>
          </a:p>
        </p:txBody>
      </p:sp>
    </p:spTree>
    <p:extLst>
      <p:ext uri="{BB962C8B-B14F-4D97-AF65-F5344CB8AC3E}">
        <p14:creationId xmlns:p14="http://schemas.microsoft.com/office/powerpoint/2010/main" val="2553677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Logical vs. Physical Form</a:t>
            </a:r>
          </a:p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items have both a logical and a physical form.</a:t>
            </a:r>
          </a:p>
          <a:p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b="1" dirty="0">
                <a:solidFill>
                  <a:srgbClr val="1717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Logical form: </a:t>
            </a:r>
          </a:p>
          <a:p>
            <a:pPr algn="just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definition of the data item within an ADT. </a:t>
            </a:r>
          </a:p>
          <a:p>
            <a:pPr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400" b="1" dirty="0">
                <a:solidFill>
                  <a:srgbClr val="1717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Physical form:</a:t>
            </a:r>
          </a:p>
          <a:p>
            <a:pPr algn="just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implementation of the data item within a data structure</a:t>
            </a:r>
            <a:r>
              <a:rPr lang="en-US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533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>
            <a:normAutofit fontScale="90000"/>
          </a:bodyPr>
          <a:lstStyle/>
          <a:p>
            <a:r>
              <a:rPr lang="en-US" u="none" dirty="0"/>
              <a:t>Asymptotic Notation</a:t>
            </a:r>
            <a:br>
              <a:rPr lang="en-US" u="non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1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(Expressed using </a:t>
            </a:r>
            <a:r>
              <a:rPr lang="en-US" b="1" i="1" dirty="0">
                <a:solidFill>
                  <a:srgbClr val="CC0000"/>
                </a:solidFill>
              </a:rPr>
              <a:t>Asymptotic Notation)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Running time of an algorithm as a function of </a:t>
            </a:r>
            <a:r>
              <a:rPr lang="en-US" dirty="0">
                <a:solidFill>
                  <a:schemeClr val="tx1"/>
                </a:solidFill>
              </a:rPr>
              <a:t>input size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="1" dirty="0">
                <a:solidFill>
                  <a:srgbClr val="CC0000"/>
                </a:solidFill>
              </a:rPr>
              <a:t> for large </a:t>
            </a:r>
            <a:r>
              <a:rPr lang="en-US" b="1" i="1" dirty="0">
                <a:solidFill>
                  <a:srgbClr val="CC0000"/>
                </a:solidFill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Expressed using only the </a:t>
            </a:r>
            <a:r>
              <a:rPr lang="en-US" b="1" dirty="0">
                <a:solidFill>
                  <a:srgbClr val="CC0000"/>
                </a:solidFill>
              </a:rPr>
              <a:t>highest-order term</a:t>
            </a:r>
            <a:r>
              <a:rPr lang="en-US" dirty="0"/>
              <a:t> in the expression for the exact running time.</a:t>
            </a:r>
          </a:p>
          <a:p>
            <a:pPr lvl="1"/>
            <a:r>
              <a:rPr lang="en-US" sz="3000" dirty="0"/>
              <a:t>Instead of exact running time, say </a:t>
            </a:r>
            <a:r>
              <a:rPr lang="en-US" sz="3000" dirty="0">
                <a:latin typeface="Symbol" pitchFamily="18" charset="2"/>
              </a:rPr>
              <a:t>Q</a:t>
            </a:r>
            <a:r>
              <a:rPr lang="en-US" sz="3000" dirty="0"/>
              <a:t>(</a:t>
            </a:r>
            <a:r>
              <a:rPr lang="en-US" sz="3000" i="1" dirty="0"/>
              <a:t>n</a:t>
            </a:r>
            <a:r>
              <a:rPr lang="en-US" sz="3000" baseline="30000" dirty="0"/>
              <a:t>2</a:t>
            </a:r>
            <a:r>
              <a:rPr lang="en-US" sz="3000" dirty="0"/>
              <a:t>).</a:t>
            </a:r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Describes behavior of function in the limit.</a:t>
            </a:r>
          </a:p>
          <a:p>
            <a:pPr marL="0" indent="0">
              <a:buNone/>
            </a:pPr>
            <a:endParaRPr lang="en-US" i="1" dirty="0">
              <a:solidFill>
                <a:srgbClr val="CC0000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Asymptotic Complexity</a:t>
            </a:r>
          </a:p>
        </p:txBody>
      </p:sp>
    </p:spTree>
    <p:extLst>
      <p:ext uri="{BB962C8B-B14F-4D97-AF65-F5344CB8AC3E}">
        <p14:creationId xmlns:p14="http://schemas.microsoft.com/office/powerpoint/2010/main" val="92477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 sz="2800" b="1" dirty="0">
                <a:solidFill>
                  <a:srgbClr val="CC0000"/>
                </a:solidFill>
                <a:latin typeface="Symbol" pitchFamily="18" charset="2"/>
              </a:rPr>
              <a:t>Q</a:t>
            </a:r>
            <a:r>
              <a:rPr lang="en-US" sz="2800" b="1" dirty="0">
                <a:solidFill>
                  <a:srgbClr val="CC0000"/>
                </a:solidFill>
              </a:rPr>
              <a:t>, </a:t>
            </a:r>
            <a:r>
              <a:rPr lang="en-US" sz="2800" b="1" i="1" dirty="0">
                <a:solidFill>
                  <a:srgbClr val="CC0000"/>
                </a:solidFill>
              </a:rPr>
              <a:t>O</a:t>
            </a:r>
            <a:r>
              <a:rPr lang="en-US" sz="2800" b="1" dirty="0">
                <a:solidFill>
                  <a:srgbClr val="CC0000"/>
                </a:solidFill>
              </a:rPr>
              <a:t>, </a:t>
            </a:r>
            <a:r>
              <a:rPr lang="en-US" sz="2800" b="1" dirty="0">
                <a:solidFill>
                  <a:srgbClr val="CC0000"/>
                </a:solidFill>
                <a:latin typeface="Symbol" pitchFamily="18" charset="2"/>
              </a:rPr>
              <a:t>W</a:t>
            </a:r>
            <a:r>
              <a:rPr lang="en-US" sz="2800" b="1" dirty="0">
                <a:solidFill>
                  <a:srgbClr val="CC0000"/>
                </a:solidFill>
              </a:rPr>
              <a:t>, </a:t>
            </a:r>
          </a:p>
          <a:p>
            <a:r>
              <a:rPr lang="en-US" sz="2800" dirty="0"/>
              <a:t>Defined for functions over the natural numbers.</a:t>
            </a:r>
          </a:p>
          <a:p>
            <a:pPr lvl="1"/>
            <a:r>
              <a:rPr lang="en-US" b="1" u="sng" dirty="0">
                <a:solidFill>
                  <a:schemeClr val="hlink"/>
                </a:solidFill>
              </a:rPr>
              <a:t>Ex: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 = 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Describes how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grows in comparison to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u="sng" dirty="0"/>
              <a:t>Define a </a:t>
            </a:r>
            <a:r>
              <a:rPr lang="en-US" sz="2800" b="1" i="1" u="sng" dirty="0">
                <a:solidFill>
                  <a:srgbClr val="CC0000"/>
                </a:solidFill>
              </a:rPr>
              <a:t>set</a:t>
            </a:r>
            <a:r>
              <a:rPr lang="en-US" sz="2800" u="sng" dirty="0"/>
              <a:t> of functions</a:t>
            </a:r>
            <a:r>
              <a:rPr lang="en-US" sz="2800" dirty="0"/>
              <a:t>; </a:t>
            </a:r>
          </a:p>
          <a:p>
            <a:r>
              <a:rPr lang="en-US" sz="2800" dirty="0"/>
              <a:t>in practice used to compare two function sizes.</a:t>
            </a:r>
          </a:p>
          <a:p>
            <a:r>
              <a:rPr lang="en-US" sz="2800" dirty="0"/>
              <a:t>The notations describe different rate-of-growth relations between the defining function and the defined set of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8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-notation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 i="1">
                <a:sym typeface="Symbol" pitchFamily="18" charset="2"/>
              </a:rPr>
              <a:t>O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pic>
        <p:nvPicPr>
          <p:cNvPr id="487432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1387475"/>
            <a:ext cx="3819525" cy="384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171450" y="5160963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71450" y="3905250"/>
            <a:ext cx="454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lower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263525" y="5649913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  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519022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Examples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22525"/>
            <a:ext cx="8458200" cy="3673475"/>
          </a:xfrm>
        </p:spPr>
        <p:txBody>
          <a:bodyPr/>
          <a:lstStyle/>
          <a:p>
            <a:r>
              <a:rPr lang="en-US" dirty="0"/>
              <a:t>Any linear </a:t>
            </a:r>
            <a:r>
              <a:rPr lang="en-US" i="1" dirty="0"/>
              <a:t>function</a:t>
            </a:r>
            <a:r>
              <a:rPr lang="en-US" dirty="0"/>
              <a:t> </a:t>
            </a:r>
            <a:r>
              <a:rPr lang="en-US" i="1" dirty="0"/>
              <a:t>an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is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). </a:t>
            </a:r>
            <a:r>
              <a:rPr lang="en-US" b="1" u="sng" dirty="0">
                <a:solidFill>
                  <a:srgbClr val="CC0000"/>
                </a:solidFill>
              </a:rPr>
              <a:t>How?</a:t>
            </a:r>
            <a:endParaRPr lang="en-US" u="sng" dirty="0">
              <a:solidFill>
                <a:srgbClr val="CC0000"/>
              </a:solidFill>
            </a:endParaRPr>
          </a:p>
          <a:p>
            <a:r>
              <a:rPr lang="en-US" dirty="0"/>
              <a:t>Show that 3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=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4</a:t>
            </a:r>
            <a:r>
              <a:rPr lang="en-US" dirty="0"/>
              <a:t>) for appropriate </a:t>
            </a:r>
            <a:r>
              <a:rPr lang="en-US" i="1" dirty="0"/>
              <a:t>c </a:t>
            </a: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690563" y="1219200"/>
            <a:ext cx="76454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8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800" b="1">
                <a:solidFill>
                  <a:schemeClr val="accent1"/>
                </a:solidFill>
              </a:rPr>
              <a:t>(</a:t>
            </a:r>
            <a:r>
              <a:rPr kumimoji="1" lang="en-US" sz="2800" b="1" i="1">
                <a:solidFill>
                  <a:schemeClr val="accent1"/>
                </a:solidFill>
              </a:rPr>
              <a:t>g</a:t>
            </a:r>
            <a:r>
              <a:rPr kumimoji="1" lang="en-US" sz="2800" b="1">
                <a:solidFill>
                  <a:schemeClr val="accent1"/>
                </a:solidFill>
              </a:rPr>
              <a:t>(</a:t>
            </a:r>
            <a:r>
              <a:rPr kumimoji="1" lang="en-US" sz="2800" b="1" i="1">
                <a:solidFill>
                  <a:schemeClr val="accent1"/>
                </a:solidFill>
              </a:rPr>
              <a:t>n</a:t>
            </a:r>
            <a:r>
              <a:rPr kumimoji="1" lang="en-US" sz="2800" b="1">
                <a:solidFill>
                  <a:schemeClr val="accent1"/>
                </a:solidFill>
              </a:rPr>
              <a:t>)) =</a:t>
            </a:r>
            <a:r>
              <a:rPr kumimoji="1" lang="en-US" sz="2800" b="1">
                <a:solidFill>
                  <a:schemeClr val="hlink"/>
                </a:solidFill>
              </a:rPr>
              <a:t> {</a:t>
            </a:r>
            <a:r>
              <a:rPr kumimoji="1" lang="en-US" sz="2800" b="1" i="1">
                <a:solidFill>
                  <a:schemeClr val="hlink"/>
                </a:solidFill>
              </a:rPr>
              <a:t>f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 : </a:t>
            </a:r>
            <a:r>
              <a:rPr kumimoji="1" lang="en-US" sz="28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800" b="1">
                <a:solidFill>
                  <a:srgbClr val="FF3300"/>
                </a:solidFill>
              </a:rPr>
              <a:t>positive constants </a:t>
            </a:r>
            <a:r>
              <a:rPr kumimoji="1" lang="en-US" sz="2800" b="1" i="1">
                <a:solidFill>
                  <a:srgbClr val="FF3300"/>
                </a:solidFill>
              </a:rPr>
              <a:t>c</a:t>
            </a:r>
            <a:r>
              <a:rPr kumimoji="1" lang="en-US" sz="2800" b="1">
                <a:solidFill>
                  <a:srgbClr val="FF3300"/>
                </a:solidFill>
              </a:rPr>
              <a:t> and </a:t>
            </a:r>
            <a:r>
              <a:rPr kumimoji="1" lang="en-US" sz="2800" b="1" i="1">
                <a:solidFill>
                  <a:srgbClr val="FF3300"/>
                </a:solidFill>
              </a:rPr>
              <a:t>n</a:t>
            </a:r>
            <a:r>
              <a:rPr kumimoji="1" lang="en-US" sz="2800" b="1" baseline="-25000">
                <a:solidFill>
                  <a:srgbClr val="FF3300"/>
                </a:solidFill>
              </a:rPr>
              <a:t>0</a:t>
            </a:r>
            <a:r>
              <a:rPr kumimoji="1" lang="en-US" sz="2800" b="1">
                <a:solidFill>
                  <a:srgbClr val="FF3300"/>
                </a:solidFill>
              </a:rPr>
              <a:t>,</a:t>
            </a:r>
            <a:r>
              <a:rPr kumimoji="1" lang="en-US" sz="2800" b="1">
                <a:solidFill>
                  <a:schemeClr val="hlink"/>
                </a:solidFill>
              </a:rPr>
              <a:t> </a:t>
            </a:r>
            <a:r>
              <a:rPr kumimoji="1" lang="en-US" sz="2800" b="1">
                <a:solidFill>
                  <a:srgbClr val="CC0000"/>
                </a:solidFill>
              </a:rPr>
              <a:t>such that </a:t>
            </a:r>
            <a:r>
              <a:rPr kumimoji="1" lang="en-US" sz="28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800" b="1" i="1">
                <a:solidFill>
                  <a:srgbClr val="CC0000"/>
                </a:solidFill>
              </a:rPr>
              <a:t>n </a:t>
            </a:r>
            <a:r>
              <a:rPr kumimoji="1" lang="en-US" sz="28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800" b="1" i="1">
                <a:solidFill>
                  <a:srgbClr val="CC0000"/>
                </a:solidFill>
              </a:rPr>
              <a:t>  n</a:t>
            </a:r>
            <a:r>
              <a:rPr kumimoji="1" lang="en-US" sz="2800" b="1" baseline="-25000">
                <a:solidFill>
                  <a:srgbClr val="CC0000"/>
                </a:solidFill>
              </a:rPr>
              <a:t>0</a:t>
            </a:r>
            <a:r>
              <a:rPr kumimoji="1" lang="en-US" sz="2800">
                <a:solidFill>
                  <a:srgbClr val="CC0000"/>
                </a:solidFill>
              </a:rPr>
              <a:t>, </a:t>
            </a:r>
            <a:r>
              <a:rPr kumimoji="1" lang="en-US" sz="2800" b="1">
                <a:solidFill>
                  <a:schemeClr val="hlink"/>
                </a:solidFill>
              </a:rPr>
              <a:t>we have 0 </a:t>
            </a:r>
            <a:r>
              <a:rPr kumimoji="1" lang="en-US" sz="28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 b="1">
                <a:solidFill>
                  <a:schemeClr val="hlink"/>
                </a:solidFill>
              </a:rPr>
              <a:t>  </a:t>
            </a:r>
            <a:r>
              <a:rPr kumimoji="1" lang="en-US" sz="2800" b="1" i="1">
                <a:solidFill>
                  <a:schemeClr val="hlink"/>
                </a:solidFill>
              </a:rPr>
              <a:t>f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</a:t>
            </a:r>
            <a:r>
              <a:rPr kumimoji="1" lang="en-US" sz="2800" b="1" i="1">
                <a:solidFill>
                  <a:schemeClr val="hlink"/>
                </a:solidFill>
              </a:rPr>
              <a:t> </a:t>
            </a:r>
            <a:r>
              <a:rPr kumimoji="1" lang="en-US" sz="28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 b="1">
                <a:solidFill>
                  <a:schemeClr val="hlink"/>
                </a:solidFill>
              </a:rPr>
              <a:t> c</a:t>
            </a:r>
            <a:r>
              <a:rPr kumimoji="1" lang="en-US" sz="2800" b="1" i="1">
                <a:solidFill>
                  <a:schemeClr val="hlink"/>
                </a:solidFill>
              </a:rPr>
              <a:t>g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 }</a:t>
            </a:r>
            <a:endParaRPr kumimoji="1" lang="en-US" sz="30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33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 -notation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263525" y="5106988"/>
            <a:ext cx="598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250825" y="3852863"/>
            <a:ext cx="439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higher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pic>
        <p:nvPicPr>
          <p:cNvPr id="444426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804863" y="5595938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(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  (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b="1">
                <a:solidFill>
                  <a:schemeClr val="hlink"/>
                </a:solidFill>
              </a:rPr>
              <a:t>c</a:t>
            </a:r>
            <a:r>
              <a:rPr kumimoji="1" lang="en-US" b="1" i="1">
                <a:solidFill>
                  <a:schemeClr val="hlink"/>
                </a:solidFill>
              </a:rPr>
              <a:t>g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/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b="1" i="1">
                <a:solidFill>
                  <a:schemeClr val="hlink"/>
                </a:solidFill>
              </a:rPr>
              <a:t>f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lang="en-US">
                <a:sym typeface="Symbol" pitchFamily="18" charset="2"/>
              </a:rPr>
              <a:t>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big-Omega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</p:spTree>
    <p:extLst>
      <p:ext uri="{BB962C8B-B14F-4D97-AF65-F5344CB8AC3E}">
        <p14:creationId xmlns:p14="http://schemas.microsoft.com/office/powerpoint/2010/main" val="933428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</a:t>
            </a:r>
            <a:r>
              <a:rPr lang="en-US" baseline="3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+2n = </a:t>
            </a:r>
            <a:r>
              <a:rPr lang="el-GR" dirty="0">
                <a:latin typeface=""/>
                <a:sym typeface="Symbol" pitchFamily="18" charset="2"/>
              </a:rPr>
              <a:t></a:t>
            </a:r>
            <a:r>
              <a:rPr lang="en-US" dirty="0">
                <a:latin typeface=""/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 Choose 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60400" y="1219200"/>
            <a:ext cx="81026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800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800">
                <a:solidFill>
                  <a:schemeClr val="accent1"/>
                </a:solidFill>
              </a:rPr>
              <a:t>(</a:t>
            </a:r>
            <a:r>
              <a:rPr kumimoji="1" lang="en-US" sz="2800" i="1">
                <a:solidFill>
                  <a:schemeClr val="accent1"/>
                </a:solidFill>
              </a:rPr>
              <a:t>g</a:t>
            </a:r>
            <a:r>
              <a:rPr kumimoji="1" lang="en-US" sz="2800">
                <a:solidFill>
                  <a:schemeClr val="accent1"/>
                </a:solidFill>
              </a:rPr>
              <a:t>(</a:t>
            </a:r>
            <a:r>
              <a:rPr kumimoji="1" lang="en-US" sz="2800" i="1">
                <a:solidFill>
                  <a:schemeClr val="accent1"/>
                </a:solidFill>
              </a:rPr>
              <a:t>n</a:t>
            </a:r>
            <a:r>
              <a:rPr kumimoji="1" lang="en-US" sz="2800">
                <a:solidFill>
                  <a:schemeClr val="accent1"/>
                </a:solidFill>
              </a:rPr>
              <a:t>)) =</a:t>
            </a:r>
            <a:r>
              <a:rPr kumimoji="1" lang="en-US" sz="2800">
                <a:solidFill>
                  <a:schemeClr val="hlink"/>
                </a:solidFill>
              </a:rPr>
              <a:t> {</a:t>
            </a:r>
            <a:r>
              <a:rPr kumimoji="1" lang="en-US" sz="2800" i="1">
                <a:solidFill>
                  <a:schemeClr val="hlink"/>
                </a:solidFill>
              </a:rPr>
              <a:t>f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 : </a:t>
            </a:r>
            <a:r>
              <a:rPr kumimoji="1" lang="en-US" sz="280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800">
                <a:solidFill>
                  <a:srgbClr val="FF3300"/>
                </a:solidFill>
              </a:rPr>
              <a:t>positive constants </a:t>
            </a:r>
            <a:r>
              <a:rPr kumimoji="1" lang="en-US" sz="2800" i="1">
                <a:solidFill>
                  <a:srgbClr val="FF3300"/>
                </a:solidFill>
              </a:rPr>
              <a:t>c</a:t>
            </a:r>
            <a:r>
              <a:rPr kumimoji="1" lang="en-US" sz="2800">
                <a:solidFill>
                  <a:srgbClr val="FF3300"/>
                </a:solidFill>
              </a:rPr>
              <a:t> and </a:t>
            </a:r>
            <a:r>
              <a:rPr kumimoji="1" lang="en-US" sz="2800" i="1">
                <a:solidFill>
                  <a:srgbClr val="FF3300"/>
                </a:solidFill>
              </a:rPr>
              <a:t>n</a:t>
            </a:r>
            <a:r>
              <a:rPr kumimoji="1" lang="en-US" sz="2800" baseline="-25000">
                <a:solidFill>
                  <a:srgbClr val="FF3300"/>
                </a:solidFill>
              </a:rPr>
              <a:t>0</a:t>
            </a:r>
            <a:r>
              <a:rPr kumimoji="1" lang="en-US" sz="2800">
                <a:solidFill>
                  <a:srgbClr val="FF3300"/>
                </a:solidFill>
              </a:rPr>
              <a:t>,</a:t>
            </a:r>
            <a:r>
              <a:rPr kumimoji="1" lang="en-US" sz="2800">
                <a:solidFill>
                  <a:schemeClr val="hlink"/>
                </a:solidFill>
              </a:rPr>
              <a:t> </a:t>
            </a:r>
            <a:r>
              <a:rPr kumimoji="1" lang="en-US" sz="2800">
                <a:solidFill>
                  <a:srgbClr val="CC0000"/>
                </a:solidFill>
              </a:rPr>
              <a:t>such that </a:t>
            </a:r>
            <a:r>
              <a:rPr kumimoji="1" lang="en-US" sz="280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800" i="1">
                <a:solidFill>
                  <a:srgbClr val="CC0000"/>
                </a:solidFill>
              </a:rPr>
              <a:t>n </a:t>
            </a:r>
            <a:r>
              <a:rPr kumimoji="1" lang="en-US" sz="280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800" i="1">
                <a:solidFill>
                  <a:srgbClr val="CC0000"/>
                </a:solidFill>
              </a:rPr>
              <a:t> n</a:t>
            </a:r>
            <a:r>
              <a:rPr kumimoji="1" lang="en-US" sz="2800" baseline="-25000">
                <a:solidFill>
                  <a:srgbClr val="CC0000"/>
                </a:solidFill>
              </a:rPr>
              <a:t>0</a:t>
            </a:r>
            <a:r>
              <a:rPr kumimoji="1" lang="en-US" sz="2800">
                <a:solidFill>
                  <a:srgbClr val="CC0000"/>
                </a:solidFill>
              </a:rPr>
              <a:t>, </a:t>
            </a:r>
            <a:r>
              <a:rPr kumimoji="1" lang="en-US" sz="2800">
                <a:solidFill>
                  <a:schemeClr val="hlink"/>
                </a:solidFill>
              </a:rPr>
              <a:t>we have 0 </a:t>
            </a:r>
            <a:r>
              <a:rPr kumimoji="1" lang="en-US" sz="28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>
                <a:solidFill>
                  <a:schemeClr val="hlink"/>
                </a:solidFill>
              </a:rPr>
              <a:t> c</a:t>
            </a:r>
            <a:r>
              <a:rPr kumimoji="1" lang="en-US" sz="2800" i="1">
                <a:solidFill>
                  <a:schemeClr val="hlink"/>
                </a:solidFill>
              </a:rPr>
              <a:t>g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</a:t>
            </a:r>
            <a:r>
              <a:rPr kumimoji="1" lang="en-US" sz="2800"/>
              <a:t> </a:t>
            </a:r>
            <a:r>
              <a:rPr kumimoji="1" lang="en-US" sz="280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800" i="1">
                <a:solidFill>
                  <a:schemeClr val="hlink"/>
                </a:solidFill>
              </a:rPr>
              <a:t>f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99019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92162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-notation</a:t>
            </a:r>
            <a:endParaRPr lang="en-US" dirty="0"/>
          </a:p>
        </p:txBody>
      </p:sp>
      <p:pic>
        <p:nvPicPr>
          <p:cNvPr id="4" name="Picture 21" descr="graph_th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8200"/>
            <a:ext cx="2895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152400" y="1068388"/>
            <a:ext cx="5791199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dirty="0"/>
              <a:t>For function </a:t>
            </a:r>
            <a:r>
              <a:rPr kumimoji="1" lang="en-US" sz="2600" i="1" dirty="0"/>
              <a:t>g</a:t>
            </a:r>
            <a:r>
              <a:rPr kumimoji="1" lang="en-US" sz="2600" dirty="0"/>
              <a:t>(</a:t>
            </a:r>
            <a:r>
              <a:rPr kumimoji="1" lang="en-US" sz="2600" i="1" dirty="0"/>
              <a:t>n</a:t>
            </a:r>
            <a:r>
              <a:rPr kumimoji="1" lang="en-US" sz="2600" dirty="0"/>
              <a:t>), we define </a:t>
            </a:r>
            <a:r>
              <a:rPr kumimoji="1" lang="en-US" sz="2600" dirty="0">
                <a:sym typeface="Symbol" pitchFamily="18" charset="2"/>
              </a:rPr>
              <a:t></a:t>
            </a:r>
            <a:r>
              <a:rPr kumimoji="1" lang="en-US" sz="2600" dirty="0"/>
              <a:t>(</a:t>
            </a:r>
            <a:r>
              <a:rPr kumimoji="1" lang="en-US" sz="2600" i="1" dirty="0"/>
              <a:t>g</a:t>
            </a:r>
            <a:r>
              <a:rPr kumimoji="1" lang="en-US" sz="2600" dirty="0"/>
              <a:t>(</a:t>
            </a:r>
            <a:r>
              <a:rPr kumimoji="1" lang="en-US" sz="2600" i="1" dirty="0"/>
              <a:t>n</a:t>
            </a:r>
            <a:r>
              <a:rPr kumimoji="1" lang="en-US" sz="2600" dirty="0"/>
              <a:t>)), big-Theta of </a:t>
            </a:r>
            <a:r>
              <a:rPr kumimoji="1" lang="en-US" sz="2600" i="1" dirty="0"/>
              <a:t>n</a:t>
            </a:r>
            <a:r>
              <a:rPr kumimoji="1" lang="en-US" sz="2600" dirty="0"/>
              <a:t>, as the set: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2400" y="1954213"/>
            <a:ext cx="5791199" cy="1975926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dirty="0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: </a:t>
            </a:r>
            <a:r>
              <a:rPr kumimoji="1" lang="en-US" sz="2600" b="1" dirty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 dirty="0">
                <a:solidFill>
                  <a:srgbClr val="CC0000"/>
                </a:solidFill>
              </a:rPr>
              <a:t>n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 dirty="0">
                <a:solidFill>
                  <a:srgbClr val="CC0000"/>
                </a:solidFill>
              </a:rPr>
              <a:t>  n</a:t>
            </a:r>
            <a:r>
              <a:rPr kumimoji="1" 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dirty="0">
                <a:solidFill>
                  <a:srgbClr val="CC0000"/>
                </a:solidFill>
              </a:rPr>
              <a:t>,</a:t>
            </a:r>
            <a:endParaRPr kumimoji="1" 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84149" y="4191000"/>
            <a:ext cx="57594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Intuitively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Set of all functions that have the same rate of growth as g(n).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76200" y="5567363"/>
            <a:ext cx="777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sz="2600" b="1" i="1" dirty="0"/>
              <a:t>g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 is an </a:t>
            </a:r>
            <a:r>
              <a:rPr kumimoji="1" lang="en-US" sz="2600" b="1" i="1" dirty="0">
                <a:solidFill>
                  <a:srgbClr val="CC0000"/>
                </a:solidFill>
              </a:rPr>
              <a:t>asymptotically tight bound</a:t>
            </a:r>
            <a:r>
              <a:rPr kumimoji="1" lang="en-US" sz="2600" b="1" dirty="0"/>
              <a:t> for </a:t>
            </a:r>
            <a:r>
              <a:rPr kumimoji="1" lang="en-US" sz="2600" b="1" i="1" dirty="0"/>
              <a:t>f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57556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87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10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i="1" dirty="0"/>
              <a:t> </a:t>
            </a:r>
            <a:r>
              <a:rPr lang="en-US" dirty="0"/>
              <a:t>-</a:t>
            </a:r>
            <a:r>
              <a:rPr lang="en-US" i="1" dirty="0"/>
              <a:t> </a:t>
            </a:r>
            <a:r>
              <a:rPr lang="en-US" dirty="0"/>
              <a:t>3</a:t>
            </a:r>
            <a:r>
              <a:rPr lang="en-US" i="1" dirty="0"/>
              <a:t>n =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What constants for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will work?</a:t>
            </a:r>
          </a:p>
          <a:p>
            <a:pPr>
              <a:lnSpc>
                <a:spcPct val="90000"/>
              </a:lnSpc>
            </a:pPr>
            <a:r>
              <a:rPr lang="en-US" dirty="0"/>
              <a:t>Make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a little smaller than the leading coefficient, and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C0000"/>
                </a:solidFill>
              </a:rPr>
              <a:t>To compare orders of growth, look at the leading term.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i="1" dirty="0">
              <a:solidFill>
                <a:srgbClr val="CC0000"/>
              </a:solidFill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</a:t>
            </a:r>
            <a:r>
              <a:rPr kumimoji="1" lang="en-US" sz="2600" b="1">
                <a:solidFill>
                  <a:srgbClr val="FF3300"/>
                </a:solidFill>
              </a:rPr>
              <a:t>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600" b="1" i="1">
                <a:solidFill>
                  <a:srgbClr val="CC0000"/>
                </a:solidFill>
              </a:rPr>
              <a:t>n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600" b="1" i="1">
                <a:solidFill>
                  <a:srgbClr val="CC0000"/>
                </a:solidFill>
              </a:rPr>
              <a:t>  n</a:t>
            </a:r>
            <a:r>
              <a:rPr kumimoji="1" lang="en-US" sz="2600" b="1" baseline="-25000">
                <a:solidFill>
                  <a:srgbClr val="CC0000"/>
                </a:solidFill>
              </a:rPr>
              <a:t>0</a:t>
            </a:r>
            <a:r>
              <a:rPr kumimoji="1" lang="en-US" sz="2600">
                <a:solidFill>
                  <a:srgbClr val="CC0000"/>
                </a:solidFill>
              </a:rPr>
              <a:t>,    </a:t>
            </a:r>
            <a:r>
              <a:rPr kumimoji="1" lang="en-US" sz="2600" b="1">
                <a:solidFill>
                  <a:schemeClr val="hlink"/>
                </a:solidFill>
              </a:rPr>
              <a:t>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91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Before we start, Let us answer these questions: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How many cities with more than 50,000 people lie within 300 miles of Tashkent.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many international phone calls being made between Delhi and Tashkent every Friday evening.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solidFill>
                <a:srgbClr val="FF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many people in Tashkent earning more than 1000 USD per month in business.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answer these type of questions, it is not enough to have necessary information……….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pPr marL="0" indent="0" algn="just">
              <a:buNone/>
            </a:pPr>
            <a:endParaRPr lang="en-US" b="1" dirty="0">
              <a:solidFill>
                <a:srgbClr val="00B050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  <a:latin typeface="Comic Sans MS" pitchFamily="66" charset="0"/>
              </a:rPr>
              <a:t>We must organize that information in a way that allows us to find the answers in time to satisfy our needs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09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EA7E-B6E4-DEEF-2A39-733C2CEC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700" dirty="0"/>
              <a:t>Video Lecture of the topic can be found at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8AD6-7785-3AB6-2A50-7AF027A6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 to DATA STRUCTURES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https://youtu.be/AtMUVr3X6H8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Structures - Abstract Data Types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https://youtu.be/y58iGerTlt8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6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Representing information is fundamental to computer science. </a:t>
            </a:r>
          </a:p>
          <a:p>
            <a:pPr marL="0" indent="0" algn="just">
              <a:buNone/>
            </a:pPr>
            <a:endParaRPr lang="en-US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The primary purpose of most computer programs is not to perform calculations, but to store and retrieve information — usually as fast as possible.</a:t>
            </a:r>
          </a:p>
          <a:p>
            <a:pPr marL="0" indent="0" algn="just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Comic Sans MS" pitchFamily="66" charset="0"/>
              </a:rPr>
              <a:t>the study of data structures and the algorithms that manipulate them is at the heart of computer science.</a:t>
            </a:r>
            <a:endParaRPr lang="en-US" b="1" dirty="0">
              <a:solidFill>
                <a:srgbClr val="C000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8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3810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838201"/>
            <a:ext cx="8839200" cy="11429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“Data are simply value or set of values”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e.g. name = “George”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Age=56,   sex= male,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passport_No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.=K236598……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Data items refers to a single unit of value. It specifies either a value of variable or constant.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32509" y="3048000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type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is a collection of values and set of operations that act on those values.</a:t>
            </a: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-set of values</a:t>
            </a: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-set of operations </a:t>
            </a:r>
          </a:p>
          <a:p>
            <a:pPr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example, </a:t>
            </a: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an integer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variable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is a member of the integer data type.</a:t>
            </a:r>
          </a:p>
          <a:p>
            <a:pPr algn="just"/>
            <a:r>
              <a:rPr lang="en-IN" sz="2000" b="1" dirty="0"/>
              <a:t>-2,147,483,648 to 2,147,483,647 (in C language)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Addition is an example of an operation on the integer data type.</a:t>
            </a:r>
          </a:p>
        </p:txBody>
      </p:sp>
    </p:spTree>
    <p:extLst>
      <p:ext uri="{BB962C8B-B14F-4D97-AF65-F5344CB8AC3E}">
        <p14:creationId xmlns:p14="http://schemas.microsoft.com/office/powerpoint/2010/main" val="286222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10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>
              <a:solidFill>
                <a:srgbClr val="1717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structure: </a:t>
            </a:r>
          </a:p>
          <a:p>
            <a:pPr algn="ctr"/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usually refers to an organization for data in main memory</a:t>
            </a:r>
            <a:r>
              <a:rPr lang="en-US" sz="32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2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200" b="1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structure: </a:t>
            </a:r>
          </a:p>
          <a:p>
            <a:pPr algn="ctr"/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an organization for data on peripheral storage, such as a disk drive or tape.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CA1D-F2D2-4C8D-878B-6002D6BC81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76856" cy="2819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computer program design have two goals:</a:t>
            </a:r>
          </a:p>
          <a:p>
            <a:pPr marL="0" indent="0">
              <a:buNone/>
            </a:pPr>
            <a:endParaRPr lang="en-US" sz="36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en-US" sz="3100" b="1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design an algorithm that is easy to understand, code, and debug.</a:t>
            </a:r>
          </a:p>
          <a:p>
            <a:pPr marL="0" indent="0" algn="just">
              <a:buNone/>
            </a:pPr>
            <a:endParaRPr lang="en-US" sz="3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</a:t>
            </a:r>
            <a:r>
              <a:rPr lang="en-US" sz="3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To design an algorithm that makes efficient use of the computer’s resources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2900" y="3319047"/>
            <a:ext cx="8458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 </a:t>
            </a:r>
            <a:r>
              <a:rPr lang="en-US" b="1" dirty="0">
                <a:latin typeface="Comic Sans MS" pitchFamily="66" charset="0"/>
              </a:rPr>
              <a:t>The choice of data structure and algorithm can make the difference between a program running in a few seconds or many days.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42900" y="4100322"/>
            <a:ext cx="8458200" cy="2605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1717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dirty="0">
                <a:solidFill>
                  <a:srgbClr val="1717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solution is said to be efficient if it solves the problem within its resource constraints. </a:t>
            </a: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1717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space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time</a:t>
            </a: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cost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of a solution is the amount of resources that the solution consumes.</a:t>
            </a:r>
          </a:p>
        </p:txBody>
      </p:sp>
    </p:spTree>
    <p:extLst>
      <p:ext uri="{BB962C8B-B14F-4D97-AF65-F5344CB8AC3E}">
        <p14:creationId xmlns:p14="http://schemas.microsoft.com/office/powerpoint/2010/main" val="33977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Each data structure has costs and benefits.</a:t>
            </a:r>
          </a:p>
          <a:p>
            <a:pPr marL="0" indent="0" algn="just">
              <a:buNone/>
            </a:pPr>
            <a:endParaRPr lang="en-US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data structure requires:</a:t>
            </a:r>
          </a:p>
          <a:p>
            <a:pPr algn="just"/>
            <a:r>
              <a:rPr lang="en-US" sz="26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b="1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space for each data item it stores</a:t>
            </a:r>
          </a:p>
          <a:p>
            <a:pPr algn="just"/>
            <a:r>
              <a:rPr lang="en-US" sz="2600" b="1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time to perform each basic operation</a:t>
            </a:r>
          </a:p>
          <a:p>
            <a:pPr algn="just"/>
            <a:r>
              <a:rPr lang="en-US" sz="2600" b="1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programming effort.</a:t>
            </a:r>
          </a:p>
          <a:p>
            <a:pPr marL="0" indent="0" algn="just">
              <a:buNone/>
            </a:pPr>
            <a:endParaRPr lang="en-US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2900" dirty="0">
                <a:latin typeface="Verdana" pitchFamily="34" charset="0"/>
                <a:ea typeface="Verdana" pitchFamily="34" charset="0"/>
                <a:cs typeface="Verdana" pitchFamily="34" charset="0"/>
              </a:rPr>
              <a:t>Each problem has constraints on available space and time.</a:t>
            </a:r>
          </a:p>
          <a:p>
            <a:pPr marL="0" indent="0" algn="just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2900" dirty="0">
                <a:latin typeface="Verdana" pitchFamily="34" charset="0"/>
                <a:ea typeface="Verdana" pitchFamily="34" charset="0"/>
                <a:cs typeface="Verdana" pitchFamily="34" charset="0"/>
              </a:rPr>
              <a:t>Only after a careful analysis of problem characteristics can we know the best data structure for the task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Bank example:</a:t>
            </a:r>
          </a:p>
          <a:p>
            <a:pPr marL="0" indent="0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Start account: a few minutes</a:t>
            </a:r>
          </a:p>
          <a:p>
            <a:pPr marL="0" indent="0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Transactions: a few seconds</a:t>
            </a:r>
          </a:p>
          <a:p>
            <a:pPr marL="0" indent="0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Close account: overnight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24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Classification of Data Structures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763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2145</Words>
  <Application>Microsoft Office PowerPoint</Application>
  <PresentationFormat>On-screen Show (4:3)</PresentationFormat>
  <Paragraphs>248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Comic Sans MS</vt:lpstr>
      <vt:lpstr>Rockwell</vt:lpstr>
      <vt:lpstr>Symbol</vt:lpstr>
      <vt:lpstr>Times New Roman</vt:lpstr>
      <vt:lpstr>Verdana</vt:lpstr>
      <vt:lpstr>Wingdings</vt:lpstr>
      <vt:lpstr>Office Theme</vt:lpstr>
      <vt:lpstr>Data Structures</vt:lpstr>
      <vt:lpstr>Contents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Classification of Data Structures</vt:lpstr>
      <vt:lpstr>Operations on Data Structures</vt:lpstr>
      <vt:lpstr>Selection of Data Structure</vt:lpstr>
      <vt:lpstr>PowerPoint Presentation</vt:lpstr>
      <vt:lpstr>Problems, Algorithms, and Programs</vt:lpstr>
      <vt:lpstr>PowerPoint Presentation</vt:lpstr>
      <vt:lpstr>PowerPoint Presentation</vt:lpstr>
      <vt:lpstr>PowerPoint Presentation</vt:lpstr>
      <vt:lpstr>PowerPoint Presentation</vt:lpstr>
      <vt:lpstr>Abstract Data Type (ADT)</vt:lpstr>
      <vt:lpstr>PowerPoint Presentation</vt:lpstr>
      <vt:lpstr>PowerPoint Presentation</vt:lpstr>
      <vt:lpstr>Asymptotic Notation </vt:lpstr>
      <vt:lpstr>Asymptotic Complexity</vt:lpstr>
      <vt:lpstr>Asymptotic Notation</vt:lpstr>
      <vt:lpstr>O-notation</vt:lpstr>
      <vt:lpstr>Examples</vt:lpstr>
      <vt:lpstr> -notation</vt:lpstr>
      <vt:lpstr>Example</vt:lpstr>
      <vt:lpstr>-notation</vt:lpstr>
      <vt:lpstr>Example</vt:lpstr>
      <vt:lpstr>Video Lecture of the topic can be found 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win 8.1</dc:creator>
  <cp:lastModifiedBy>Ashish Seth</cp:lastModifiedBy>
  <cp:revision>42</cp:revision>
  <dcterms:created xsi:type="dcterms:W3CDTF">2018-10-02T16:35:03Z</dcterms:created>
  <dcterms:modified xsi:type="dcterms:W3CDTF">2023-09-08T17:46:46Z</dcterms:modified>
</cp:coreProperties>
</file>