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15"/>
  </p:notesMasterIdLst>
  <p:handoutMasterIdLst>
    <p:handoutMasterId r:id="rId16"/>
  </p:handoutMasterIdLst>
  <p:sldIdLst>
    <p:sldId id="256" r:id="rId2"/>
    <p:sldId id="335" r:id="rId3"/>
    <p:sldId id="341" r:id="rId4"/>
    <p:sldId id="343" r:id="rId5"/>
    <p:sldId id="344" r:id="rId6"/>
    <p:sldId id="336" r:id="rId7"/>
    <p:sldId id="337" r:id="rId8"/>
    <p:sldId id="345" r:id="rId9"/>
    <p:sldId id="338" r:id="rId10"/>
    <p:sldId id="339" r:id="rId11"/>
    <p:sldId id="340" r:id="rId12"/>
    <p:sldId id="346" r:id="rId13"/>
    <p:sldId id="347" r:id="rId14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D3EE3-5D16-4E58-B39C-96C7FAC3DB9A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DB382-DCD6-495F-9A8D-5D7B5209F5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74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4D160-815C-4DC4-9860-2EE6307B8EDE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C0C55-1324-423A-8A10-C804A23DFE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4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F00CF4E-137F-4EBD-AEB4-EF8B94664C3D}" type="datetime1">
              <a:rPr lang="en-US" smtClean="0"/>
              <a:t>9/13/2023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C047E23-2F66-4DE2-9D2E-58CACA5683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2AF8-A6D4-40A1-9C63-857BD1646E54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7E23-2F66-4DE2-9D2E-58CACA5683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21BE-957A-48E9-BDAF-922E96129EFC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7E23-2F66-4DE2-9D2E-58CACA5683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31D0-5E61-41A6-B2DA-3433699716BB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7E23-2F66-4DE2-9D2E-58CACA5683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A642-7CA0-46E9-AD8A-EAE22E1CD497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7E23-2F66-4DE2-9D2E-58CACA5683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E315-DC0B-4A11-AD5E-9B4D2F8CEB80}" type="datetime1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7E23-2F66-4DE2-9D2E-58CACA5683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7396-8DEC-4182-AC75-8CFA08F911A0}" type="datetime1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7E23-2F66-4DE2-9D2E-58CACA5683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1E48C-F5AF-4839-B832-920F5E3067BC}" type="datetime1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7E23-2F66-4DE2-9D2E-58CACA5683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9C907-0910-4683-BB83-8BBE19C10E8D}" type="datetime1">
              <a:rPr lang="en-US" smtClean="0"/>
              <a:t>9/13/2023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7E23-2F66-4DE2-9D2E-58CACA5683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D05D2D70-EA2E-431C-92A4-335753906CBF}" type="datetime1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7E23-2F66-4DE2-9D2E-58CACA5683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42E4B9A-B238-4AAE-B1B3-49456DEDF675}" type="datetime1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C047E23-2F66-4DE2-9D2E-58CACA5683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277BF55-1573-4743-82E4-35EE6ED7F79C}" type="datetime1">
              <a:rPr lang="en-US" smtClean="0"/>
              <a:t>9/13/2023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C047E23-2F66-4DE2-9D2E-58CACA5683B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EQx9mgyD9Vc" TargetMode="External"/><Relationship Id="rId2" Type="http://schemas.openxmlformats.org/officeDocument/2006/relationships/hyperlink" Target="https://youtu.be/UAVK_GcpLC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f6imAhX3Fq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lgolist.net/Algorithms/Sorting/Selection_sor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838200"/>
            <a:ext cx="6777318" cy="1050663"/>
          </a:xfrm>
        </p:spPr>
        <p:txBody>
          <a:bodyPr/>
          <a:lstStyle/>
          <a:p>
            <a:r>
              <a:rPr lang="en-US" dirty="0"/>
              <a:t>Sorting Techniques 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985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CD53-593C-439D-8E08-78BD90C3F429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7E23-2F66-4DE2-9D2E-58CACA5683B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/>
              <a:t>Insertion Sort</a:t>
            </a:r>
          </a:p>
        </p:txBody>
      </p:sp>
      <p:pic>
        <p:nvPicPr>
          <p:cNvPr id="7" name="Picture 6" descr="Insertion sort sketchy, before insertio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990600"/>
            <a:ext cx="632460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Insertion sort sketchy, after insertio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124200"/>
            <a:ext cx="6248400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1600200" y="5029200"/>
            <a:ext cx="647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Example: Sort {7, -5, 2, 16, 4} using insertion sort.</a:t>
            </a:r>
          </a:p>
        </p:txBody>
      </p:sp>
    </p:spTree>
    <p:extLst>
      <p:ext uri="{BB962C8B-B14F-4D97-AF65-F5344CB8AC3E}">
        <p14:creationId xmlns:p14="http://schemas.microsoft.com/office/powerpoint/2010/main" val="4201936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DA90-D26C-4BD7-BDCD-19DBC339ACF8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7E23-2F66-4DE2-9D2E-58CACA5683B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Insertion Sort</a:t>
            </a:r>
          </a:p>
        </p:txBody>
      </p:sp>
      <p:pic>
        <p:nvPicPr>
          <p:cNvPr id="7" name="Picture 6" descr="Insertion sort exampl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66800"/>
            <a:ext cx="7772400" cy="518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3561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31D0-5E61-41A6-B2DA-3433699716BB}" type="datetime1">
              <a:rPr lang="en-US" smtClean="0"/>
              <a:t>9/13/2023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7E23-2F66-4DE2-9D2E-58CACA5683B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6200" y="1765109"/>
            <a:ext cx="6134100" cy="4330891"/>
          </a:xfrm>
        </p:spPr>
        <p:txBody>
          <a:bodyPr>
            <a:normAutofit/>
          </a:bodyPr>
          <a:lstStyle/>
          <a:p>
            <a:pPr marL="0" indent="0">
              <a:buFontTx/>
              <a:buNone/>
              <a:defRPr/>
            </a:pPr>
            <a:r>
              <a:rPr lang="en-IN" sz="2000" b="1" dirty="0"/>
              <a:t>Insertion Sort</a:t>
            </a:r>
            <a:r>
              <a:rPr lang="en-IN" sz="2000" dirty="0"/>
              <a:t> (A)</a:t>
            </a:r>
          </a:p>
          <a:p>
            <a:pPr marL="0" indent="0">
              <a:buFontTx/>
              <a:buNone/>
              <a:defRPr/>
            </a:pPr>
            <a:endParaRPr lang="en-IN" sz="2000" dirty="0"/>
          </a:p>
          <a:p>
            <a:pPr marL="0" indent="0">
              <a:buFontTx/>
              <a:buNone/>
              <a:defRPr/>
            </a:pPr>
            <a:r>
              <a:rPr lang="en-IN" sz="2000" dirty="0"/>
              <a:t>for j=2 to </a:t>
            </a:r>
            <a:r>
              <a:rPr lang="en-IN" sz="2000" dirty="0" err="1"/>
              <a:t>A.length</a:t>
            </a:r>
            <a:endParaRPr lang="en-IN" sz="2000" dirty="0"/>
          </a:p>
          <a:p>
            <a:pPr marL="0" indent="0">
              <a:buFontTx/>
              <a:buNone/>
              <a:defRPr/>
            </a:pPr>
            <a:r>
              <a:rPr lang="en-IN" sz="2000" dirty="0"/>
              <a:t>    key = A[j]</a:t>
            </a:r>
          </a:p>
          <a:p>
            <a:pPr marL="0" indent="0">
              <a:buFontTx/>
              <a:buNone/>
              <a:defRPr/>
            </a:pPr>
            <a:r>
              <a:rPr lang="en-IN" sz="2000" dirty="0"/>
              <a:t>    //insert A[j] into sorted sequence A[1..j-1]</a:t>
            </a:r>
          </a:p>
          <a:p>
            <a:pPr marL="0" indent="0">
              <a:buFontTx/>
              <a:buNone/>
              <a:defRPr/>
            </a:pPr>
            <a:r>
              <a:rPr lang="en-IN" sz="2000" dirty="0"/>
              <a:t>    i=j-1</a:t>
            </a:r>
          </a:p>
          <a:p>
            <a:pPr marL="0" indent="0">
              <a:buFontTx/>
              <a:buNone/>
              <a:defRPr/>
            </a:pPr>
            <a:r>
              <a:rPr lang="en-IN" sz="2000" dirty="0"/>
              <a:t>   	while (i&gt;0 and A[i] &gt; key )</a:t>
            </a:r>
          </a:p>
          <a:p>
            <a:pPr marL="0" indent="0">
              <a:buFontTx/>
              <a:buNone/>
              <a:defRPr/>
            </a:pPr>
            <a:r>
              <a:rPr lang="en-IN" sz="2000" dirty="0"/>
              <a:t>     		 A[i+1] =A [i]</a:t>
            </a:r>
          </a:p>
          <a:p>
            <a:pPr marL="0" indent="0">
              <a:buFontTx/>
              <a:buNone/>
              <a:defRPr/>
            </a:pPr>
            <a:r>
              <a:rPr lang="en-IN" sz="2000" dirty="0"/>
              <a:t>                        i=i-1</a:t>
            </a:r>
          </a:p>
          <a:p>
            <a:pPr marL="0" indent="0">
              <a:buFontTx/>
              <a:buNone/>
              <a:defRPr/>
            </a:pPr>
            <a:r>
              <a:rPr lang="en-IN" sz="2000" dirty="0"/>
              <a:t>        A[i+1]= key</a:t>
            </a:r>
          </a:p>
          <a:p>
            <a:pPr marL="0" indent="0">
              <a:buFontTx/>
              <a:buNone/>
              <a:defRPr/>
            </a:pPr>
            <a:r>
              <a:rPr lang="en-IN" sz="2000" dirty="0"/>
              <a:t>End for</a:t>
            </a:r>
          </a:p>
          <a:p>
            <a:pPr>
              <a:defRPr/>
            </a:pPr>
            <a:endParaRPr lang="en-IN" sz="2000" dirty="0"/>
          </a:p>
        </p:txBody>
      </p:sp>
      <p:sp>
        <p:nvSpPr>
          <p:cNvPr id="7" name="Title 5"/>
          <p:cNvSpPr txBox="1">
            <a:spLocks/>
          </p:cNvSpPr>
          <p:nvPr/>
        </p:nvSpPr>
        <p:spPr>
          <a:xfrm>
            <a:off x="3200400" y="279209"/>
            <a:ext cx="6019800" cy="16002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IN" sz="2000" dirty="0">
                <a:solidFill>
                  <a:schemeClr val="tx1"/>
                </a:solidFill>
                <a:effectLst/>
              </a:rPr>
              <a:t>Analysis 		[no of comparisons ]</a:t>
            </a:r>
          </a:p>
          <a:p>
            <a:endParaRPr lang="en-IN" sz="2000" dirty="0">
              <a:solidFill>
                <a:schemeClr val="tx1"/>
              </a:solidFill>
              <a:effectLst/>
            </a:endParaRPr>
          </a:p>
          <a:p>
            <a:endParaRPr lang="en-IN" sz="2000" dirty="0">
              <a:solidFill>
                <a:schemeClr val="tx1"/>
              </a:solidFill>
              <a:effectLst/>
            </a:endParaRPr>
          </a:p>
          <a:p>
            <a:r>
              <a:rPr lang="en-IN" sz="2000" dirty="0">
                <a:solidFill>
                  <a:schemeClr val="tx1"/>
                </a:solidFill>
                <a:effectLst/>
              </a:rPr>
              <a:t>F(n) = 1 + 2 + 3 + ………(n-3) +(n-2)+ (n-1)</a:t>
            </a:r>
          </a:p>
          <a:p>
            <a:r>
              <a:rPr lang="en-IN" sz="2000" dirty="0">
                <a:solidFill>
                  <a:schemeClr val="tx1"/>
                </a:solidFill>
                <a:effectLst/>
              </a:rPr>
              <a:t>= n (n-1 ) / 2</a:t>
            </a:r>
          </a:p>
          <a:p>
            <a:r>
              <a:rPr lang="en-IN" sz="2000" dirty="0">
                <a:solidFill>
                  <a:schemeClr val="tx1"/>
                </a:solidFill>
                <a:effectLst/>
              </a:rPr>
              <a:t>= O (n</a:t>
            </a:r>
            <a:r>
              <a:rPr lang="en-IN" sz="2000" baseline="30000" dirty="0">
                <a:solidFill>
                  <a:schemeClr val="tx1"/>
                </a:solidFill>
                <a:effectLst/>
              </a:rPr>
              <a:t>2</a:t>
            </a:r>
            <a:r>
              <a:rPr lang="en-IN" sz="2000" dirty="0">
                <a:solidFill>
                  <a:schemeClr val="tx1"/>
                </a:solidFill>
                <a:effectLst/>
              </a:rPr>
              <a:t> ) </a:t>
            </a:r>
            <a:endParaRPr lang="en-IN" sz="2000" baseline="30000" dirty="0">
              <a:solidFill>
                <a:schemeClr val="tx1"/>
              </a:solidFill>
              <a:effectLst/>
            </a:endParaRPr>
          </a:p>
        </p:txBody>
      </p:sp>
      <p:pic>
        <p:nvPicPr>
          <p:cNvPr id="8" name="Picture 7" descr="Insertion sort exampl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057400"/>
            <a:ext cx="4419600" cy="472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6075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B3633A-C851-3F36-B977-BB4A884CA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31D0-5E61-41A6-B2DA-3433699716BB}" type="datetime1">
              <a:rPr lang="en-US" smtClean="0"/>
              <a:t>9/13/2023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AA1A0-F712-D323-9A56-1C50DC92B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7E23-2F66-4DE2-9D2E-58CACA5683B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0B86F9-20E9-4727-657F-BAABE4AED52D}"/>
              </a:ext>
            </a:extLst>
          </p:cNvPr>
          <p:cNvSpPr txBox="1"/>
          <p:nvPr/>
        </p:nvSpPr>
        <p:spPr>
          <a:xfrm>
            <a:off x="838200" y="609600"/>
            <a:ext cx="640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Video Lecture of the topic can be found at</a:t>
            </a:r>
            <a:endParaRPr lang="en-IN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3DFEF0-BCCE-D5A6-FA64-E80AA6B9C1FA}"/>
              </a:ext>
            </a:extLst>
          </p:cNvPr>
          <p:cNvSpPr txBox="1"/>
          <p:nvPr/>
        </p:nvSpPr>
        <p:spPr>
          <a:xfrm>
            <a:off x="838200" y="1815793"/>
            <a:ext cx="6017342" cy="3518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Selection Sort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u="sng" dirty="0">
                <a:solidFill>
                  <a:srgbClr val="0000FF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Mangal" panose="02040503050203030202" pitchFamily="18" charset="0"/>
                <a:hlinkClick r:id="rId2"/>
              </a:rPr>
              <a:t>https://youtu.be/UAVK_GcpLCw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Bubble Sort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u="sng" dirty="0">
                <a:solidFill>
                  <a:srgbClr val="0000FF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Mangal" panose="02040503050203030202" pitchFamily="18" charset="0"/>
                <a:hlinkClick r:id="rId3"/>
              </a:rPr>
              <a:t>https://youtu.be/EQx9mgyD9Vc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Insertion Sort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u="sng" dirty="0">
                <a:solidFill>
                  <a:srgbClr val="0000FF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Mangal" panose="02040503050203030202" pitchFamily="18" charset="0"/>
                <a:hlinkClick r:id="rId4"/>
              </a:rPr>
              <a:t>https://youtu.be/f6imAhX3Fqo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476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943600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US" sz="3600" dirty="0"/>
              <a:t>Sorting is the process of arranging a set of data in certain order. </a:t>
            </a:r>
          </a:p>
          <a:p>
            <a:pPr algn="just"/>
            <a:endParaRPr lang="en-US" sz="3600" dirty="0"/>
          </a:p>
          <a:p>
            <a:pPr algn="just"/>
            <a:r>
              <a:rPr lang="en-US" sz="3600" b="1" dirty="0"/>
              <a:t>Internal Sorting </a:t>
            </a:r>
          </a:p>
          <a:p>
            <a:pPr marL="109728" indent="0" algn="just">
              <a:buNone/>
            </a:pPr>
            <a:r>
              <a:rPr lang="en-US" sz="3600" dirty="0"/>
              <a:t>	Deals with sorting the data  held in memory of the computer</a:t>
            </a:r>
          </a:p>
          <a:p>
            <a:pPr algn="just"/>
            <a:endParaRPr lang="en-US" sz="3600" dirty="0"/>
          </a:p>
          <a:p>
            <a:pPr algn="just"/>
            <a:r>
              <a:rPr lang="en-US" sz="3600" b="1" dirty="0"/>
              <a:t>External Sorting </a:t>
            </a:r>
          </a:p>
          <a:p>
            <a:pPr marL="109728" indent="0" algn="just">
              <a:buNone/>
            </a:pPr>
            <a:r>
              <a:rPr lang="en-US" sz="3600" dirty="0"/>
              <a:t>	Deals with sorting the data  stored in data files, it is used when volume of data is very 	large and cannot be held in computers main memory</a:t>
            </a:r>
          </a:p>
          <a:p>
            <a:pPr algn="just"/>
            <a:endParaRPr lang="en-US" sz="3600" dirty="0"/>
          </a:p>
          <a:p>
            <a:pPr algn="just"/>
            <a:endParaRPr lang="en-US" sz="3600" dirty="0"/>
          </a:p>
          <a:p>
            <a:pPr marL="109728" indent="0" algn="just">
              <a:buNone/>
            </a:pPr>
            <a:r>
              <a:rPr lang="en-US" sz="3600" dirty="0"/>
              <a:t>Some of the sorting algorithms are </a:t>
            </a:r>
          </a:p>
          <a:p>
            <a:pPr lvl="1" algn="just"/>
            <a:r>
              <a:rPr lang="en-US" sz="3200" dirty="0"/>
              <a:t>Selection sort</a:t>
            </a:r>
          </a:p>
          <a:p>
            <a:pPr lvl="1" algn="just"/>
            <a:r>
              <a:rPr lang="en-US" sz="3200" dirty="0"/>
              <a:t>Bubble sort</a:t>
            </a:r>
          </a:p>
          <a:p>
            <a:pPr lvl="1" algn="just"/>
            <a:r>
              <a:rPr lang="en-US" sz="3200" dirty="0"/>
              <a:t>Insertion sort</a:t>
            </a:r>
          </a:p>
          <a:p>
            <a:pPr lvl="1" algn="just"/>
            <a:r>
              <a:rPr lang="en-US" sz="3200" dirty="0"/>
              <a:t>Quick sort</a:t>
            </a:r>
          </a:p>
          <a:p>
            <a:pPr lvl="1" algn="just"/>
            <a:r>
              <a:rPr lang="en-US" sz="3200" dirty="0"/>
              <a:t>Radix sort</a:t>
            </a:r>
          </a:p>
          <a:p>
            <a:pPr lvl="1" algn="just"/>
            <a:r>
              <a:rPr lang="en-US" sz="3200" dirty="0"/>
              <a:t>Merge  sort </a:t>
            </a:r>
          </a:p>
          <a:p>
            <a:pPr lvl="1" algn="just"/>
            <a:r>
              <a:rPr lang="en-US" sz="3200" dirty="0"/>
              <a:t>Bucket sort</a:t>
            </a:r>
          </a:p>
          <a:p>
            <a:pPr lvl="1" algn="just"/>
            <a:r>
              <a:rPr lang="en-US" sz="3200" dirty="0"/>
              <a:t>Tree sort</a:t>
            </a:r>
          </a:p>
          <a:p>
            <a:pPr lvl="1" algn="just"/>
            <a:endParaRPr lang="en-US" sz="3200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DD4F-8391-42C5-9AD5-BE1888A72C34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7E23-2F66-4DE2-9D2E-58CACA5683B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7756263" cy="649044"/>
          </a:xfrm>
        </p:spPr>
        <p:txBody>
          <a:bodyPr>
            <a:normAutofit fontScale="90000"/>
          </a:bodyPr>
          <a:lstStyle/>
          <a:p>
            <a:r>
              <a:rPr lang="en-US" dirty="0"/>
              <a:t>Sorting</a:t>
            </a:r>
          </a:p>
        </p:txBody>
      </p:sp>
    </p:spTree>
    <p:extLst>
      <p:ext uri="{BB962C8B-B14F-4D97-AF65-F5344CB8AC3E}">
        <p14:creationId xmlns:p14="http://schemas.microsoft.com/office/powerpoint/2010/main" val="855938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59131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Selection Sort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14400"/>
            <a:ext cx="462915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05400" y="2286000"/>
            <a:ext cx="3886200" cy="17851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Process Flow:</a:t>
            </a:r>
          </a:p>
          <a:p>
            <a:r>
              <a:rPr lang="en-US" sz="2200" dirty="0"/>
              <a:t>Read array size.</a:t>
            </a:r>
          </a:p>
          <a:p>
            <a:r>
              <a:rPr lang="en-US" sz="2200" dirty="0"/>
              <a:t>Read an array of values.</a:t>
            </a:r>
          </a:p>
          <a:p>
            <a:r>
              <a:rPr lang="en-US" sz="2200" dirty="0"/>
              <a:t>Sort the given array.</a:t>
            </a:r>
          </a:p>
          <a:p>
            <a:r>
              <a:rPr lang="en-US" sz="2200" dirty="0"/>
              <a:t>Print sorted values.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F134-5938-4F5D-8D89-0136A9E3D05C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7E23-2F66-4DE2-9D2E-58CACA5683B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97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Finding smallest in each iteration</a:t>
            </a:r>
          </a:p>
          <a:p>
            <a:endParaRPr lang="en-IN" dirty="0"/>
          </a:p>
          <a:p>
            <a:pPr marL="109728" indent="0">
              <a:buNone/>
            </a:pPr>
            <a:r>
              <a:rPr lang="en-IN" dirty="0"/>
              <a:t>Begin</a:t>
            </a:r>
          </a:p>
          <a:p>
            <a:pPr marL="109728" indent="0">
              <a:buNone/>
            </a:pPr>
            <a:r>
              <a:rPr lang="en-IN" dirty="0"/>
              <a:t> 	set small = a[k-1]</a:t>
            </a:r>
          </a:p>
          <a:p>
            <a:pPr marL="109728" indent="0">
              <a:buNone/>
            </a:pPr>
            <a:r>
              <a:rPr lang="en-IN" dirty="0"/>
              <a:t>  	set </a:t>
            </a:r>
            <a:r>
              <a:rPr lang="en-IN" dirty="0" err="1"/>
              <a:t>loc</a:t>
            </a:r>
            <a:r>
              <a:rPr lang="en-IN" dirty="0"/>
              <a:t> = k-1</a:t>
            </a:r>
          </a:p>
          <a:p>
            <a:pPr marL="109728" indent="0">
              <a:buNone/>
            </a:pPr>
            <a:r>
              <a:rPr lang="en-IN" dirty="0"/>
              <a:t> 	for j = k to (n-1) by 1 do</a:t>
            </a:r>
          </a:p>
          <a:p>
            <a:pPr marL="109728" indent="0">
              <a:buNone/>
            </a:pPr>
            <a:r>
              <a:rPr lang="en-IN" dirty="0"/>
              <a:t>     		if (a[j]&lt; small) then</a:t>
            </a:r>
          </a:p>
          <a:p>
            <a:pPr marL="109728" indent="0">
              <a:buNone/>
            </a:pPr>
            <a:r>
              <a:rPr lang="en-IN" dirty="0"/>
              <a:t>         		 set small = a[j]</a:t>
            </a:r>
          </a:p>
          <a:p>
            <a:pPr marL="109728" indent="0">
              <a:buNone/>
            </a:pPr>
            <a:r>
              <a:rPr lang="en-IN" dirty="0"/>
              <a:t>          		 set </a:t>
            </a:r>
            <a:r>
              <a:rPr lang="en-IN" dirty="0" err="1"/>
              <a:t>loc</a:t>
            </a:r>
            <a:r>
              <a:rPr lang="en-IN" dirty="0"/>
              <a:t> = j</a:t>
            </a:r>
          </a:p>
          <a:p>
            <a:pPr marL="109728" indent="0">
              <a:buNone/>
            </a:pPr>
            <a:r>
              <a:rPr lang="en-IN" dirty="0"/>
              <a:t>      		end if</a:t>
            </a:r>
          </a:p>
          <a:p>
            <a:pPr marL="109728" indent="0">
              <a:buNone/>
            </a:pPr>
            <a:r>
              <a:rPr lang="en-IN" dirty="0"/>
              <a:t>	end for</a:t>
            </a:r>
          </a:p>
          <a:p>
            <a:pPr marL="109728" indent="0">
              <a:buNone/>
            </a:pPr>
            <a:r>
              <a:rPr lang="en-IN" dirty="0"/>
              <a:t>End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7E23-2F66-4DE2-9D2E-58CACA5683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Selection Sort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2A9E8-9275-4CF6-9295-C209E0AE8E53}" type="datetime1">
              <a:rPr lang="en-US" smtClean="0"/>
              <a:t>9/13/2023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86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76200"/>
            <a:ext cx="5486400" cy="6248400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IN" sz="1800" dirty="0"/>
              <a:t>Void </a:t>
            </a:r>
            <a:r>
              <a:rPr lang="en-IN" sz="1800" b="1" dirty="0" err="1"/>
              <a:t>SelectionSort</a:t>
            </a:r>
            <a:r>
              <a:rPr lang="en-IN" sz="1800" b="1" dirty="0"/>
              <a:t>(</a:t>
            </a:r>
            <a:r>
              <a:rPr lang="en-IN" sz="1800" b="1" dirty="0" err="1"/>
              <a:t>int</a:t>
            </a:r>
            <a:r>
              <a:rPr lang="en-IN" sz="1800" b="1" dirty="0"/>
              <a:t> a[], </a:t>
            </a:r>
            <a:r>
              <a:rPr lang="en-IN" sz="1800" b="1" dirty="0" err="1"/>
              <a:t>int</a:t>
            </a:r>
            <a:r>
              <a:rPr lang="en-IN" sz="1800" b="1" dirty="0"/>
              <a:t> n)</a:t>
            </a:r>
          </a:p>
          <a:p>
            <a:pPr marL="109728" indent="0">
              <a:buNone/>
            </a:pPr>
            <a:r>
              <a:rPr lang="en-IN" sz="1800" dirty="0"/>
              <a:t>{</a:t>
            </a:r>
          </a:p>
          <a:p>
            <a:pPr marL="109728" indent="0">
              <a:buNone/>
            </a:pPr>
            <a:r>
              <a:rPr lang="en-IN" sz="1800" dirty="0"/>
              <a:t>   </a:t>
            </a:r>
            <a:r>
              <a:rPr lang="en-IN" sz="1800" dirty="0" err="1"/>
              <a:t>int</a:t>
            </a:r>
            <a:r>
              <a:rPr lang="en-IN" sz="1800" dirty="0"/>
              <a:t> temp, small, </a:t>
            </a:r>
            <a:r>
              <a:rPr lang="en-IN" sz="1800" dirty="0" err="1"/>
              <a:t>loc</a:t>
            </a:r>
            <a:r>
              <a:rPr lang="en-IN" sz="1800" dirty="0"/>
              <a:t>, I, j;</a:t>
            </a:r>
          </a:p>
          <a:p>
            <a:pPr marL="109728" indent="0">
              <a:buNone/>
            </a:pPr>
            <a:r>
              <a:rPr lang="en-IN" sz="1800" dirty="0"/>
              <a:t>   For (</a:t>
            </a:r>
            <a:r>
              <a:rPr lang="en-IN" sz="1800" dirty="0" err="1"/>
              <a:t>i</a:t>
            </a:r>
            <a:r>
              <a:rPr lang="en-IN" sz="1800" dirty="0"/>
              <a:t>=1;i&lt;=(n-1);i++)</a:t>
            </a:r>
          </a:p>
          <a:p>
            <a:pPr marL="109728" indent="0">
              <a:buNone/>
            </a:pPr>
            <a:r>
              <a:rPr lang="en-IN" sz="1800" dirty="0"/>
              <a:t>      {</a:t>
            </a:r>
          </a:p>
          <a:p>
            <a:pPr marL="109728" indent="0">
              <a:buNone/>
            </a:pPr>
            <a:r>
              <a:rPr lang="en-IN" sz="1800" dirty="0"/>
              <a:t>	small = a[i-1];</a:t>
            </a:r>
          </a:p>
          <a:p>
            <a:pPr marL="109728" indent="0">
              <a:buNone/>
            </a:pPr>
            <a:r>
              <a:rPr lang="en-IN" sz="1800" dirty="0"/>
              <a:t>	</a:t>
            </a:r>
            <a:r>
              <a:rPr lang="en-IN" sz="1800" dirty="0" err="1"/>
              <a:t>Loc</a:t>
            </a:r>
            <a:r>
              <a:rPr lang="en-IN" sz="1800" dirty="0"/>
              <a:t>=i-1;</a:t>
            </a:r>
          </a:p>
          <a:p>
            <a:pPr marL="109728" indent="0">
              <a:buNone/>
            </a:pPr>
            <a:r>
              <a:rPr lang="en-IN" sz="1800" dirty="0"/>
              <a:t>	For (j=</a:t>
            </a:r>
            <a:r>
              <a:rPr lang="en-IN" sz="1800" dirty="0" err="1"/>
              <a:t>i</a:t>
            </a:r>
            <a:r>
              <a:rPr lang="en-IN" sz="1800" dirty="0"/>
              <a:t>; j&lt;=(n-1);j++) </a:t>
            </a:r>
          </a:p>
          <a:p>
            <a:pPr marL="109728" indent="0">
              <a:buNone/>
            </a:pPr>
            <a:r>
              <a:rPr lang="en-IN" sz="1800" dirty="0"/>
              <a:t>	     {</a:t>
            </a:r>
          </a:p>
          <a:p>
            <a:pPr marL="109728" indent="0">
              <a:buNone/>
            </a:pPr>
            <a:r>
              <a:rPr lang="en-IN" sz="1800" dirty="0"/>
              <a:t>		If(a[j]&lt;small) </a:t>
            </a:r>
          </a:p>
          <a:p>
            <a:pPr marL="109728" indent="0">
              <a:buNone/>
            </a:pPr>
            <a:r>
              <a:rPr lang="en-IN" sz="1800" dirty="0"/>
              <a:t>		{</a:t>
            </a:r>
          </a:p>
          <a:p>
            <a:pPr marL="109728" indent="0">
              <a:buNone/>
            </a:pPr>
            <a:r>
              <a:rPr lang="en-IN" sz="1800" dirty="0"/>
              <a:t>			Small=a[j];</a:t>
            </a:r>
          </a:p>
          <a:p>
            <a:pPr marL="109728" indent="0">
              <a:buNone/>
            </a:pPr>
            <a:r>
              <a:rPr lang="en-IN" sz="1800" dirty="0"/>
              <a:t>			</a:t>
            </a:r>
            <a:r>
              <a:rPr lang="en-IN" sz="1800" dirty="0" err="1"/>
              <a:t>Loc</a:t>
            </a:r>
            <a:r>
              <a:rPr lang="en-IN" sz="1800" dirty="0"/>
              <a:t>=j;</a:t>
            </a:r>
          </a:p>
          <a:p>
            <a:pPr marL="109728" indent="0">
              <a:buNone/>
            </a:pPr>
            <a:r>
              <a:rPr lang="en-IN" sz="1800" dirty="0"/>
              <a:t>		}</a:t>
            </a:r>
          </a:p>
          <a:p>
            <a:pPr marL="109728" indent="0">
              <a:buNone/>
            </a:pPr>
            <a:r>
              <a:rPr lang="en-IN" sz="1800" dirty="0"/>
              <a:t>	      }</a:t>
            </a:r>
          </a:p>
          <a:p>
            <a:pPr marL="109728" indent="0">
              <a:buNone/>
            </a:pPr>
            <a:r>
              <a:rPr lang="en-IN" sz="1800" dirty="0"/>
              <a:t>	If(</a:t>
            </a:r>
            <a:r>
              <a:rPr lang="en-IN" sz="1800" dirty="0" err="1"/>
              <a:t>loc</a:t>
            </a:r>
            <a:r>
              <a:rPr lang="en-IN" sz="1800" dirty="0"/>
              <a:t> !=(i-1) {</a:t>
            </a:r>
          </a:p>
          <a:p>
            <a:pPr marL="109728" indent="0">
              <a:buNone/>
            </a:pPr>
            <a:r>
              <a:rPr lang="en-IN" sz="1800" dirty="0"/>
              <a:t>		temp=a[i-1];</a:t>
            </a:r>
          </a:p>
          <a:p>
            <a:pPr marL="109728" indent="0">
              <a:buNone/>
            </a:pPr>
            <a:r>
              <a:rPr lang="en-IN" sz="1800" dirty="0"/>
              <a:t>		a[i-1]=a[</a:t>
            </a:r>
            <a:r>
              <a:rPr lang="en-IN" sz="1800" dirty="0" err="1"/>
              <a:t>loc</a:t>
            </a:r>
            <a:r>
              <a:rPr lang="en-IN" sz="1800" dirty="0"/>
              <a:t>];</a:t>
            </a:r>
          </a:p>
          <a:p>
            <a:pPr marL="109728" indent="0">
              <a:buNone/>
            </a:pPr>
            <a:r>
              <a:rPr lang="en-IN" sz="1800" dirty="0"/>
              <a:t>		a[</a:t>
            </a:r>
            <a:r>
              <a:rPr lang="en-IN" sz="1800" dirty="0" err="1"/>
              <a:t>loc</a:t>
            </a:r>
            <a:r>
              <a:rPr lang="en-IN" sz="1800" dirty="0"/>
              <a:t>]= temp;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IN" sz="1800" dirty="0"/>
              <a:t>		}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IN" sz="1800" dirty="0"/>
              <a:t>      }</a:t>
            </a:r>
          </a:p>
          <a:p>
            <a:pPr marL="109728" indent="0">
              <a:spcBef>
                <a:spcPts val="0"/>
              </a:spcBef>
              <a:buNone/>
            </a:pPr>
            <a:r>
              <a:rPr lang="en-IN" sz="1800" dirty="0"/>
              <a:t>}</a:t>
            </a:r>
          </a:p>
          <a:p>
            <a:endParaRPr lang="en-IN" sz="1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4BD4-51D7-40C2-BBE8-9ABC21D8E97D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7E23-2F66-4DE2-9D2E-58CACA5683B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562600" y="152400"/>
            <a:ext cx="3429000" cy="258762"/>
          </a:xfrm>
        </p:spPr>
        <p:txBody>
          <a:bodyPr>
            <a:normAutofit fontScale="90000"/>
          </a:bodyPr>
          <a:lstStyle/>
          <a:p>
            <a:r>
              <a:rPr lang="en-IN" dirty="0"/>
              <a:t>Selection Sort</a:t>
            </a:r>
          </a:p>
        </p:txBody>
      </p:sp>
      <p:sp>
        <p:nvSpPr>
          <p:cNvPr id="7" name="Title 5"/>
          <p:cNvSpPr txBox="1">
            <a:spLocks/>
          </p:cNvSpPr>
          <p:nvPr/>
        </p:nvSpPr>
        <p:spPr>
          <a:xfrm>
            <a:off x="5029200" y="5105400"/>
            <a:ext cx="4114800" cy="1600200"/>
          </a:xfrm>
          <a:prstGeom prst="rect">
            <a:avLst/>
          </a:prstGeom>
        </p:spPr>
        <p:txBody>
          <a:bodyPr vert="horz" rtlCol="0" anchor="ctr">
            <a:normAutofit fontScale="40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IN" dirty="0">
                <a:solidFill>
                  <a:schemeClr val="tx1"/>
                </a:solidFill>
                <a:effectLst/>
              </a:rPr>
              <a:t>Analysis</a:t>
            </a:r>
          </a:p>
          <a:p>
            <a:endParaRPr lang="en-IN" dirty="0">
              <a:solidFill>
                <a:schemeClr val="tx1"/>
              </a:solidFill>
              <a:effectLst/>
            </a:endParaRPr>
          </a:p>
          <a:p>
            <a:endParaRPr lang="en-IN" dirty="0">
              <a:solidFill>
                <a:schemeClr val="tx1"/>
              </a:solidFill>
              <a:effectLst/>
            </a:endParaRPr>
          </a:p>
          <a:p>
            <a:r>
              <a:rPr lang="en-IN" dirty="0">
                <a:solidFill>
                  <a:schemeClr val="tx1"/>
                </a:solidFill>
                <a:effectLst/>
              </a:rPr>
              <a:t>F(n) = (n-1) +(n-2) +………+/3 +2+1 </a:t>
            </a:r>
          </a:p>
          <a:p>
            <a:r>
              <a:rPr lang="en-IN" dirty="0">
                <a:solidFill>
                  <a:schemeClr val="tx1"/>
                </a:solidFill>
                <a:effectLst/>
              </a:rPr>
              <a:t>= n (n-1 ) / 2</a:t>
            </a:r>
          </a:p>
          <a:p>
            <a:r>
              <a:rPr lang="en-IN" dirty="0">
                <a:solidFill>
                  <a:schemeClr val="tx1"/>
                </a:solidFill>
                <a:effectLst/>
              </a:rPr>
              <a:t>= O (n</a:t>
            </a:r>
            <a:r>
              <a:rPr lang="en-IN" baseline="30000" dirty="0">
                <a:solidFill>
                  <a:schemeClr val="tx1"/>
                </a:solidFill>
                <a:effectLst/>
              </a:rPr>
              <a:t>2</a:t>
            </a:r>
            <a:r>
              <a:rPr lang="en-IN" dirty="0">
                <a:solidFill>
                  <a:schemeClr val="tx1"/>
                </a:solidFill>
                <a:effectLst/>
              </a:rPr>
              <a:t> ) </a:t>
            </a:r>
            <a:endParaRPr lang="en-IN" baseline="30000" dirty="0">
              <a:solidFill>
                <a:schemeClr val="tx1"/>
              </a:solidFill>
              <a:effectLst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685800"/>
            <a:ext cx="3633916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4606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Bubble sort is a simple and well-known sorting algorithm. </a:t>
            </a:r>
          </a:p>
          <a:p>
            <a:pPr algn="just"/>
            <a:r>
              <a:rPr lang="en-US" sz="2800" dirty="0"/>
              <a:t>Bubble sort belongs to O(n</a:t>
            </a:r>
            <a:r>
              <a:rPr lang="en-US" sz="2800" baseline="30000" dirty="0"/>
              <a:t>2</a:t>
            </a:r>
            <a:r>
              <a:rPr lang="en-US" sz="2800" dirty="0"/>
              <a:t>) sorting algorithms, which makes it quite inefficient for sorting large data volumes. </a:t>
            </a:r>
          </a:p>
          <a:p>
            <a:pPr algn="just"/>
            <a:r>
              <a:rPr lang="en-US" sz="2800" dirty="0"/>
              <a:t>Bubble sort is </a:t>
            </a:r>
            <a:r>
              <a:rPr lang="en-US" sz="2800" b="1" dirty="0"/>
              <a:t>stable</a:t>
            </a:r>
            <a:r>
              <a:rPr lang="en-US" sz="2800" dirty="0"/>
              <a:t> and </a:t>
            </a:r>
            <a:r>
              <a:rPr lang="en-US" sz="2800" b="1" dirty="0"/>
              <a:t>adaptive</a:t>
            </a:r>
            <a:r>
              <a:rPr lang="en-US" sz="2800" dirty="0"/>
              <a:t>.</a:t>
            </a:r>
          </a:p>
          <a:p>
            <a:pPr algn="just"/>
            <a:r>
              <a:rPr lang="en-US" b="1" dirty="0"/>
              <a:t>Algorithm</a:t>
            </a:r>
            <a:endParaRPr lang="en-US" dirty="0"/>
          </a:p>
          <a:p>
            <a:pPr lvl="1" algn="just"/>
            <a:r>
              <a:rPr lang="en-US" dirty="0"/>
              <a:t>Compare each pair of adjacent elements from the beginning of an array and, if they are in reversed order, swap them.</a:t>
            </a:r>
          </a:p>
          <a:p>
            <a:pPr lvl="1" algn="just"/>
            <a:r>
              <a:rPr lang="en-US" dirty="0"/>
              <a:t>If at least one swap has been done, repeat step 1.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133CF-898B-4CC2-BCA1-9A8E13C1FC4B}" type="datetime1">
              <a:rPr lang="en-US" smtClean="0"/>
              <a:t>9/13/2023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7E23-2F66-4DE2-9D2E-58CACA5683B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2286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Bubble Sort</a:t>
            </a:r>
          </a:p>
        </p:txBody>
      </p:sp>
    </p:spTree>
    <p:extLst>
      <p:ext uri="{BB962C8B-B14F-4D97-AF65-F5344CB8AC3E}">
        <p14:creationId xmlns:p14="http://schemas.microsoft.com/office/powerpoint/2010/main" val="2723551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D5A2-E925-4036-B8AD-690C2DF82689}" type="datetime1">
              <a:rPr lang="en-US" smtClean="0"/>
              <a:t>9/13/2023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7E23-2F66-4DE2-9D2E-58CACA5683B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Bubble Sort </a:t>
            </a:r>
          </a:p>
        </p:txBody>
      </p:sp>
      <p:pic>
        <p:nvPicPr>
          <p:cNvPr id="6" name="Picture 5" descr="Bubble sort exampl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885825"/>
            <a:ext cx="7239000" cy="5667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1954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5715000" cy="499567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IN" sz="1800" dirty="0"/>
              <a:t>Begin</a:t>
            </a:r>
          </a:p>
          <a:p>
            <a:pPr marL="109728" indent="0">
              <a:buNone/>
            </a:pPr>
            <a:r>
              <a:rPr lang="en-IN" sz="1800" dirty="0"/>
              <a:t>	for k = 1 to (n-1) by 1 do</a:t>
            </a:r>
          </a:p>
          <a:p>
            <a:pPr marL="109728" indent="0">
              <a:buNone/>
            </a:pPr>
            <a:r>
              <a:rPr lang="en-IN" sz="1800" dirty="0"/>
              <a:t> 		for j = 0 to (n-k-1) by 1 do</a:t>
            </a:r>
          </a:p>
          <a:p>
            <a:pPr marL="109728" indent="0">
              <a:buNone/>
            </a:pPr>
            <a:r>
              <a:rPr lang="en-IN" sz="1800" dirty="0"/>
              <a:t>			If ( a[j] &gt; a[j+1] ) then</a:t>
            </a:r>
          </a:p>
          <a:p>
            <a:pPr marL="109728" indent="0">
              <a:buNone/>
            </a:pPr>
            <a:r>
              <a:rPr lang="en-IN" sz="1800" dirty="0"/>
              <a:t> 				 temp = a [j]</a:t>
            </a:r>
          </a:p>
          <a:p>
            <a:pPr marL="109728" indent="0">
              <a:buNone/>
            </a:pPr>
            <a:r>
              <a:rPr lang="en-IN" sz="1800" dirty="0"/>
              <a:t>				  a[j]   = a [j+1]</a:t>
            </a:r>
          </a:p>
          <a:p>
            <a:pPr marL="109728" indent="0">
              <a:buNone/>
            </a:pPr>
            <a:r>
              <a:rPr lang="en-IN" sz="1800" dirty="0"/>
              <a:t>				 a[j+1]= temp</a:t>
            </a:r>
          </a:p>
          <a:p>
            <a:pPr marL="109728" indent="0">
              <a:buNone/>
            </a:pPr>
            <a:r>
              <a:rPr lang="en-IN" sz="1800" dirty="0"/>
              <a:t>			End if</a:t>
            </a:r>
          </a:p>
          <a:p>
            <a:pPr marL="109728" indent="0">
              <a:buNone/>
            </a:pPr>
            <a:r>
              <a:rPr lang="en-IN" sz="1800" dirty="0"/>
              <a:t>		End for </a:t>
            </a:r>
          </a:p>
          <a:p>
            <a:pPr marL="109728" indent="0">
              <a:buNone/>
            </a:pPr>
            <a:r>
              <a:rPr lang="en-IN" sz="1800" dirty="0"/>
              <a:t>	End for </a:t>
            </a:r>
          </a:p>
          <a:p>
            <a:pPr marL="109728" indent="0">
              <a:buNone/>
            </a:pPr>
            <a:r>
              <a:rPr lang="en-IN" sz="1800" dirty="0"/>
              <a:t>End </a:t>
            </a:r>
          </a:p>
          <a:p>
            <a:pPr marL="109728" indent="0">
              <a:buNone/>
            </a:pPr>
            <a:endParaRPr lang="en-IN" sz="1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31D0-5E61-41A6-B2DA-3433699716BB}" type="datetime1">
              <a:rPr lang="en-US" smtClean="0"/>
              <a:t>9/13/2023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7E23-2F66-4DE2-9D2E-58CACA5683B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3124200" cy="563562"/>
          </a:xfrm>
        </p:spPr>
        <p:txBody>
          <a:bodyPr>
            <a:normAutofit fontScale="90000"/>
          </a:bodyPr>
          <a:lstStyle/>
          <a:p>
            <a:r>
              <a:rPr lang="en-IN" dirty="0"/>
              <a:t>Bubble Sort</a:t>
            </a:r>
          </a:p>
        </p:txBody>
      </p:sp>
      <p:sp>
        <p:nvSpPr>
          <p:cNvPr id="6" name="Title 5"/>
          <p:cNvSpPr txBox="1">
            <a:spLocks/>
          </p:cNvSpPr>
          <p:nvPr/>
        </p:nvSpPr>
        <p:spPr>
          <a:xfrm>
            <a:off x="4114800" y="4953000"/>
            <a:ext cx="4953000" cy="16002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IN" sz="2000" dirty="0">
                <a:solidFill>
                  <a:schemeClr val="tx1"/>
                </a:solidFill>
                <a:effectLst/>
              </a:rPr>
              <a:t>Analysis</a:t>
            </a:r>
          </a:p>
          <a:p>
            <a:endParaRPr lang="en-IN" sz="2000" dirty="0">
              <a:solidFill>
                <a:schemeClr val="tx1"/>
              </a:solidFill>
              <a:effectLst/>
            </a:endParaRPr>
          </a:p>
          <a:p>
            <a:endParaRPr lang="en-IN" sz="2000" dirty="0">
              <a:solidFill>
                <a:schemeClr val="tx1"/>
              </a:solidFill>
              <a:effectLst/>
            </a:endParaRPr>
          </a:p>
          <a:p>
            <a:r>
              <a:rPr lang="en-IN" sz="2000" dirty="0">
                <a:solidFill>
                  <a:schemeClr val="tx1"/>
                </a:solidFill>
                <a:effectLst/>
              </a:rPr>
              <a:t>F(n) = (n-1) +(n-2) +………+/3 +2+1 </a:t>
            </a:r>
          </a:p>
          <a:p>
            <a:r>
              <a:rPr lang="en-IN" sz="2000" dirty="0">
                <a:solidFill>
                  <a:schemeClr val="tx1"/>
                </a:solidFill>
                <a:effectLst/>
              </a:rPr>
              <a:t>= n (n-1 ) / 2</a:t>
            </a:r>
          </a:p>
          <a:p>
            <a:r>
              <a:rPr lang="en-IN" sz="2000" dirty="0">
                <a:solidFill>
                  <a:schemeClr val="tx1"/>
                </a:solidFill>
                <a:effectLst/>
              </a:rPr>
              <a:t>= O (n</a:t>
            </a:r>
            <a:r>
              <a:rPr lang="en-IN" sz="2000" baseline="30000" dirty="0">
                <a:solidFill>
                  <a:schemeClr val="tx1"/>
                </a:solidFill>
                <a:effectLst/>
              </a:rPr>
              <a:t>2</a:t>
            </a:r>
            <a:r>
              <a:rPr lang="en-IN" sz="2000" dirty="0">
                <a:solidFill>
                  <a:schemeClr val="tx1"/>
                </a:solidFill>
                <a:effectLst/>
              </a:rPr>
              <a:t> ) </a:t>
            </a:r>
            <a:endParaRPr lang="en-IN" sz="2000" baseline="30000" dirty="0">
              <a:solidFill>
                <a:schemeClr val="tx1"/>
              </a:solidFill>
              <a:effectLst/>
            </a:endParaRPr>
          </a:p>
        </p:txBody>
      </p:sp>
      <p:pic>
        <p:nvPicPr>
          <p:cNvPr id="7" name="Picture 6" descr="Bubble sort exampl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199" y="152400"/>
            <a:ext cx="3389671" cy="3152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2237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685800"/>
            <a:ext cx="8610600" cy="55626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Insertion sort belongs to the O(n</a:t>
            </a:r>
            <a:r>
              <a:rPr lang="en-US" baseline="30000" dirty="0"/>
              <a:t>2</a:t>
            </a:r>
            <a:r>
              <a:rPr lang="en-US" dirty="0"/>
              <a:t>) sorting algorithms. </a:t>
            </a:r>
          </a:p>
          <a:p>
            <a:pPr algn="just"/>
            <a:r>
              <a:rPr lang="en-US" dirty="0"/>
              <a:t>Unlike many sorting algorithms with quadratic complexity, it is actually applied in practice for sorting small arrays of data. </a:t>
            </a:r>
          </a:p>
          <a:p>
            <a:pPr marL="0" indent="0" algn="just">
              <a:buNone/>
            </a:pPr>
            <a:r>
              <a:rPr lang="en-US" b="1" dirty="0"/>
              <a:t> </a:t>
            </a:r>
            <a:endParaRPr lang="en-US" dirty="0"/>
          </a:p>
          <a:p>
            <a:pPr marL="0" indent="0" algn="just">
              <a:buNone/>
            </a:pPr>
            <a:r>
              <a:rPr lang="en-US" b="1" dirty="0"/>
              <a:t>Algorithm</a:t>
            </a:r>
            <a:endParaRPr lang="en-US" dirty="0"/>
          </a:p>
          <a:p>
            <a:pPr algn="just"/>
            <a:r>
              <a:rPr lang="en-US" dirty="0"/>
              <a:t>Insertion sort algorithm resembles </a:t>
            </a:r>
            <a:r>
              <a:rPr lang="en-US" u="sng" dirty="0">
                <a:hlinkClick r:id="rId2"/>
              </a:rPr>
              <a:t>selection sort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Array is imaginary divided into two parts - sorted one and unsorted one. </a:t>
            </a:r>
          </a:p>
          <a:p>
            <a:pPr algn="just"/>
            <a:r>
              <a:rPr lang="en-US" dirty="0"/>
              <a:t>At the beginning, sorted part contains </a:t>
            </a:r>
            <a:r>
              <a:rPr lang="en-US" b="1" dirty="0"/>
              <a:t>first element</a:t>
            </a:r>
            <a:r>
              <a:rPr lang="en-US" dirty="0"/>
              <a:t> of the array and unsorted one contains the rest. </a:t>
            </a:r>
          </a:p>
          <a:p>
            <a:pPr algn="just"/>
            <a:r>
              <a:rPr lang="en-US" dirty="0"/>
              <a:t>At every step, algorithm takes </a:t>
            </a:r>
            <a:r>
              <a:rPr lang="en-US" b="1" dirty="0"/>
              <a:t>first element</a:t>
            </a:r>
            <a:r>
              <a:rPr lang="en-US" dirty="0"/>
              <a:t> in the unsorted part and </a:t>
            </a:r>
            <a:r>
              <a:rPr lang="en-US" b="1" dirty="0"/>
              <a:t>inserts</a:t>
            </a:r>
            <a:r>
              <a:rPr lang="en-US" dirty="0"/>
              <a:t> it to the right place of the sorted one. </a:t>
            </a:r>
          </a:p>
          <a:p>
            <a:pPr algn="just"/>
            <a:r>
              <a:rPr lang="en-US" dirty="0"/>
              <a:t>When unsorted part becomes </a:t>
            </a:r>
            <a:r>
              <a:rPr lang="en-US" b="1" dirty="0"/>
              <a:t>empty</a:t>
            </a:r>
            <a:r>
              <a:rPr lang="en-US" dirty="0"/>
              <a:t>, algorithm </a:t>
            </a:r>
            <a:r>
              <a:rPr lang="en-US" i="1" dirty="0"/>
              <a:t>stops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196F-BFD5-4758-A636-180F4F86D4CE}" type="datetime1">
              <a:rPr lang="en-US" smtClean="0"/>
              <a:t>9/13/2023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7E23-2F66-4DE2-9D2E-58CACA5683B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Insertion Sort</a:t>
            </a:r>
          </a:p>
        </p:txBody>
      </p:sp>
    </p:spTree>
    <p:extLst>
      <p:ext uri="{BB962C8B-B14F-4D97-AF65-F5344CB8AC3E}">
        <p14:creationId xmlns:p14="http://schemas.microsoft.com/office/powerpoint/2010/main" val="37245546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808</TotalTime>
  <Words>885</Words>
  <Application>Microsoft Office PowerPoint</Application>
  <PresentationFormat>On-screen Show (4:3)</PresentationFormat>
  <Paragraphs>157</Paragraphs>
  <Slides>13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Lucida Sans Unicode</vt:lpstr>
      <vt:lpstr>Rockwell</vt:lpstr>
      <vt:lpstr>Verdana</vt:lpstr>
      <vt:lpstr>Wingdings 2</vt:lpstr>
      <vt:lpstr>Wingdings 3</vt:lpstr>
      <vt:lpstr>Concourse</vt:lpstr>
      <vt:lpstr>Sorting Techniques </vt:lpstr>
      <vt:lpstr>Sorting</vt:lpstr>
      <vt:lpstr>Selection Sort</vt:lpstr>
      <vt:lpstr>Selection Sort </vt:lpstr>
      <vt:lpstr>Selection Sort</vt:lpstr>
      <vt:lpstr>Bubble Sort</vt:lpstr>
      <vt:lpstr>Bubble Sort </vt:lpstr>
      <vt:lpstr>Bubble Sort</vt:lpstr>
      <vt:lpstr>Insertion Sort</vt:lpstr>
      <vt:lpstr>Insertion Sort</vt:lpstr>
      <vt:lpstr>Insertion Sort</vt:lpstr>
      <vt:lpstr>PowerPoint Presentation</vt:lpstr>
      <vt:lpstr>PowerPoint Presentation</vt:lpstr>
    </vt:vector>
  </TitlesOfParts>
  <Company>IBRICT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Modeling</dc:title>
  <dc:creator>Ms. E. Anupriya</dc:creator>
  <cp:lastModifiedBy>Ashish Seth</cp:lastModifiedBy>
  <cp:revision>68</cp:revision>
  <cp:lastPrinted>2013-10-02T11:37:47Z</cp:lastPrinted>
  <dcterms:created xsi:type="dcterms:W3CDTF">2013-09-17T07:08:14Z</dcterms:created>
  <dcterms:modified xsi:type="dcterms:W3CDTF">2023-09-13T16:30:07Z</dcterms:modified>
</cp:coreProperties>
</file>