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7" r:id="rId3"/>
    <p:sldId id="268" r:id="rId4"/>
    <p:sldId id="269" r:id="rId5"/>
    <p:sldId id="301" r:id="rId6"/>
    <p:sldId id="297" r:id="rId7"/>
    <p:sldId id="318" r:id="rId8"/>
    <p:sldId id="315" r:id="rId9"/>
    <p:sldId id="298" r:id="rId10"/>
    <p:sldId id="319" r:id="rId11"/>
    <p:sldId id="316" r:id="rId12"/>
    <p:sldId id="320" r:id="rId13"/>
    <p:sldId id="302" r:id="rId14"/>
    <p:sldId id="296" r:id="rId15"/>
    <p:sldId id="299" r:id="rId16"/>
    <p:sldId id="300" r:id="rId17"/>
    <p:sldId id="321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4" d="100"/>
          <a:sy n="74" d="100"/>
        </p:scale>
        <p:origin x="171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AECE-10A0-40CE-B603-9EEE20FB8A6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73E54-C961-4A95-8F7A-A65D4BB1C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8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73E54-C961-4A95-8F7A-A65D4BB1CF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8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0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2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4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B18D-5B54-415E-A881-08887071AA0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1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Hq7k6CT450" TargetMode="External"/><Relationship Id="rId2" Type="http://schemas.openxmlformats.org/officeDocument/2006/relationships/hyperlink" Target="https://youtu.be/Or7BViYrov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sfca.edu/~galles/visualization/AVLtree.html" TargetMode="External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youtu.be/1ejTf2y8_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4897" y="1556792"/>
            <a:ext cx="4102224" cy="2184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B+ Trees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9D4778-31DC-119E-3F5E-AA159FAD3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55" y="2924944"/>
            <a:ext cx="59499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739D38-12AC-BE36-FB43-912AE0780B03}"/>
              </a:ext>
            </a:extLst>
          </p:cNvPr>
          <p:cNvSpPr/>
          <p:nvPr/>
        </p:nvSpPr>
        <p:spPr>
          <a:xfrm>
            <a:off x="462514" y="1592195"/>
            <a:ext cx="326724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latin typeface="Blackadder ITC" panose="04020505051007020D02" pitchFamily="82" charset="0"/>
              </a:rPr>
              <a:t>Illustrative Example </a:t>
            </a:r>
          </a:p>
          <a:p>
            <a:pPr algn="ctr"/>
            <a:r>
              <a:rPr lang="en-IN" sz="2800" b="1" dirty="0">
                <a:latin typeface="Blackadder ITC" panose="04020505051007020D02" pitchFamily="82" charset="0"/>
              </a:rPr>
              <a:t>of</a:t>
            </a:r>
          </a:p>
          <a:p>
            <a:pPr algn="ctr"/>
            <a:r>
              <a:rPr lang="en-IN" sz="2800" b="1" dirty="0"/>
              <a:t>Inserting a Node in a</a:t>
            </a:r>
          </a:p>
          <a:p>
            <a:pPr algn="ctr"/>
            <a:r>
              <a:rPr lang="en-IN" sz="2800" b="1" dirty="0"/>
              <a:t> </a:t>
            </a:r>
            <a:r>
              <a:rPr lang="en-IN" sz="4800" b="1" dirty="0"/>
              <a:t>B+ tree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710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73" y="4042421"/>
            <a:ext cx="3865047" cy="211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29405" y="101823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2, 6, 10, 20, 78, 5, 90,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8078" y="6309320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Insert  5, 90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55064A0-6A0A-3680-1CAB-7E5165D95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711"/>
            <a:ext cx="2934753" cy="17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1E35A-7A39-E2C7-5808-958CEC19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" y="698556"/>
            <a:ext cx="245553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1C904A-ECD0-90E8-B2EB-A8421FD257F5}"/>
              </a:ext>
            </a:extLst>
          </p:cNvPr>
          <p:cNvSpPr/>
          <p:nvPr/>
        </p:nvSpPr>
        <p:spPr>
          <a:xfrm>
            <a:off x="788055" y="1405765"/>
            <a:ext cx="1843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Insert  2, 6,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863F52-679C-3A15-5CBD-26864A6EED61}"/>
              </a:ext>
            </a:extLst>
          </p:cNvPr>
          <p:cNvSpPr/>
          <p:nvPr/>
        </p:nvSpPr>
        <p:spPr>
          <a:xfrm>
            <a:off x="963462" y="366099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Insert 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F4276-B634-4592-8E6D-DF849822AB91}"/>
              </a:ext>
            </a:extLst>
          </p:cNvPr>
          <p:cNvSpPr/>
          <p:nvPr/>
        </p:nvSpPr>
        <p:spPr>
          <a:xfrm>
            <a:off x="1187624" y="6001543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Insert  20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861C956-0A9E-3B69-85AF-0CB84641C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1480"/>
            <a:ext cx="3388008" cy="182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25AD3835-1B67-FC09-B3FB-38E504C5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37" y="808184"/>
            <a:ext cx="3993651" cy="297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CE0AC2-45C3-231B-1C06-E413DA2F4FDA}"/>
              </a:ext>
            </a:extLst>
          </p:cNvPr>
          <p:cNvSpPr/>
          <p:nvPr/>
        </p:nvSpPr>
        <p:spPr>
          <a:xfrm>
            <a:off x="5652120" y="366099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Insert  78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24B58-0575-DFBF-C46D-7CE936B6D610}"/>
              </a:ext>
            </a:extLst>
          </p:cNvPr>
          <p:cNvSpPr txBox="1"/>
          <p:nvPr/>
        </p:nvSpPr>
        <p:spPr>
          <a:xfrm>
            <a:off x="345415" y="538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B+ Tree of order 3 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9A2A4F3-2FB1-CD15-A870-595B73B3CED5}"/>
              </a:ext>
            </a:extLst>
          </p:cNvPr>
          <p:cNvSpPr/>
          <p:nvPr/>
        </p:nvSpPr>
        <p:spPr>
          <a:xfrm>
            <a:off x="2267744" y="1865711"/>
            <a:ext cx="216024" cy="6271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177CC4C-D30A-A3EC-0075-95620EE96E9A}"/>
              </a:ext>
            </a:extLst>
          </p:cNvPr>
          <p:cNvSpPr/>
          <p:nvPr/>
        </p:nvSpPr>
        <p:spPr>
          <a:xfrm>
            <a:off x="2468495" y="3820242"/>
            <a:ext cx="216024" cy="6271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04DF75B-D003-A1DA-85D4-FEDEEB1A4BC8}"/>
              </a:ext>
            </a:extLst>
          </p:cNvPr>
          <p:cNvSpPr/>
          <p:nvPr/>
        </p:nvSpPr>
        <p:spPr>
          <a:xfrm rot="13520739" flipH="1">
            <a:off x="3633790" y="3558049"/>
            <a:ext cx="133761" cy="18518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BDCDF08-067F-A9FC-4451-2F4F8A9BA63F}"/>
              </a:ext>
            </a:extLst>
          </p:cNvPr>
          <p:cNvSpPr/>
          <p:nvPr/>
        </p:nvSpPr>
        <p:spPr>
          <a:xfrm>
            <a:off x="7835044" y="3761876"/>
            <a:ext cx="155908" cy="6271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6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42D-BDF6-20FE-3844-9C49E1EA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57603"/>
            <a:ext cx="5482952" cy="735587"/>
          </a:xfrm>
        </p:spPr>
        <p:txBody>
          <a:bodyPr>
            <a:normAutofit/>
          </a:bodyPr>
          <a:lstStyle/>
          <a:p>
            <a:r>
              <a:rPr lang="en-US" sz="2800" dirty="0"/>
              <a:t>Insert  10, 9, 8, 11, 7, 5, 6, 26, 3, 13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D2640-6388-D2FE-F231-58F692164E5F}"/>
              </a:ext>
            </a:extLst>
          </p:cNvPr>
          <p:cNvSpPr txBox="1"/>
          <p:nvPr/>
        </p:nvSpPr>
        <p:spPr>
          <a:xfrm>
            <a:off x="345415" y="5382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B+ Tree of order 3 </a:t>
            </a:r>
            <a:endParaRPr lang="en-IN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4D4318-92F8-9687-9E5F-FC02CA3E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3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42D-BDF6-20FE-3844-9C49E1EA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57603"/>
            <a:ext cx="5482952" cy="735587"/>
          </a:xfrm>
        </p:spPr>
        <p:txBody>
          <a:bodyPr>
            <a:normAutofit/>
          </a:bodyPr>
          <a:lstStyle/>
          <a:p>
            <a:r>
              <a:rPr lang="en-US" sz="2800" dirty="0"/>
              <a:t>Insert  10, 9, 8, 11, 7, 5, 6, 26, 3, 13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C91F2-2876-B497-5FF6-5A90C56CF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10" y="1417638"/>
            <a:ext cx="8869980" cy="382163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FDA77B4-E8DF-A659-9844-E783BE3B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0" y="1476632"/>
            <a:ext cx="8869980" cy="3821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D2640-6388-D2FE-F231-58F692164E5F}"/>
              </a:ext>
            </a:extLst>
          </p:cNvPr>
          <p:cNvSpPr txBox="1"/>
          <p:nvPr/>
        </p:nvSpPr>
        <p:spPr>
          <a:xfrm>
            <a:off x="345415" y="5382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B+ Tree of order 3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7154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924" y="168409"/>
            <a:ext cx="4762872" cy="89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/>
              <a:t>Deletion in B+ Tree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928C68-6ADA-6D45-B511-5B178725B5F3}"/>
              </a:ext>
            </a:extLst>
          </p:cNvPr>
          <p:cNvSpPr/>
          <p:nvPr/>
        </p:nvSpPr>
        <p:spPr>
          <a:xfrm>
            <a:off x="280864" y="1441376"/>
            <a:ext cx="4110484" cy="2954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latin typeface="Blackadder ITC" panose="04020505051007020D02" pitchFamily="82" charset="0"/>
              </a:rPr>
              <a:t>Illustrative Example </a:t>
            </a:r>
          </a:p>
          <a:p>
            <a:pPr algn="ctr"/>
            <a:r>
              <a:rPr lang="en-IN" sz="4000" b="1" dirty="0">
                <a:latin typeface="Blackadder ITC" panose="04020505051007020D02" pitchFamily="82" charset="0"/>
              </a:rPr>
              <a:t>of</a:t>
            </a:r>
          </a:p>
          <a:p>
            <a:pPr algn="ctr"/>
            <a:r>
              <a:rPr lang="en-IN" sz="4000" b="1" dirty="0"/>
              <a:t>Deleting a Key in a</a:t>
            </a:r>
          </a:p>
          <a:p>
            <a:pPr algn="ctr"/>
            <a:r>
              <a:rPr lang="en-IN" sz="4000" b="1" dirty="0"/>
              <a:t> </a:t>
            </a:r>
            <a:r>
              <a:rPr lang="en-IN" sz="6600" b="1" dirty="0"/>
              <a:t>B+ tree</a:t>
            </a:r>
            <a:endParaRPr lang="en-IN" sz="40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2F8E49-6934-0DB5-42D5-F2F11C3F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22" y="3429000"/>
            <a:ext cx="4651176" cy="254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59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44" y="-44930"/>
            <a:ext cx="7020272" cy="383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29405" y="101823"/>
            <a:ext cx="2505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Delete 20, 10, 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28" y="3659281"/>
            <a:ext cx="7608672" cy="322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7544" y="5066020"/>
            <a:ext cx="1689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Delete 20 </a:t>
            </a:r>
          </a:p>
        </p:txBody>
      </p:sp>
    </p:spTree>
    <p:extLst>
      <p:ext uri="{BB962C8B-B14F-4D97-AF65-F5344CB8AC3E}">
        <p14:creationId xmlns:p14="http://schemas.microsoft.com/office/powerpoint/2010/main" val="70876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9" y="3012182"/>
            <a:ext cx="8426841" cy="35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972"/>
            <a:ext cx="7608672" cy="322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5066020"/>
            <a:ext cx="1689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Delete 10 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5003" y="101823"/>
            <a:ext cx="2505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Delete 20, 10, 6</a:t>
            </a:r>
          </a:p>
        </p:txBody>
      </p:sp>
    </p:spTree>
    <p:extLst>
      <p:ext uri="{BB962C8B-B14F-4D97-AF65-F5344CB8AC3E}">
        <p14:creationId xmlns:p14="http://schemas.microsoft.com/office/powerpoint/2010/main" val="228689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35871"/>
            <a:ext cx="5627342" cy="303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" y="188640"/>
            <a:ext cx="8426841" cy="35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5066020"/>
            <a:ext cx="1506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Delete 6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3035" y="101823"/>
            <a:ext cx="2505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Delete 20, 10, 6</a:t>
            </a:r>
          </a:p>
        </p:txBody>
      </p:sp>
    </p:spTree>
    <p:extLst>
      <p:ext uri="{BB962C8B-B14F-4D97-AF65-F5344CB8AC3E}">
        <p14:creationId xmlns:p14="http://schemas.microsoft.com/office/powerpoint/2010/main" val="223354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03" y="5094233"/>
            <a:ext cx="2992941" cy="161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30290" y="5733256"/>
            <a:ext cx="935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/>
              <a:t>Delete 6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321" y="144024"/>
            <a:ext cx="2505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Delete 20, 10, 6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2BCE50-EEF9-B773-3A3E-18383544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37" y="234853"/>
            <a:ext cx="3923928" cy="16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A61448-2EE1-8573-E7B6-7FFC27F7EC2D}"/>
              </a:ext>
            </a:extLst>
          </p:cNvPr>
          <p:cNvSpPr/>
          <p:nvPr/>
        </p:nvSpPr>
        <p:spPr>
          <a:xfrm>
            <a:off x="6372200" y="813964"/>
            <a:ext cx="1039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/>
              <a:t>Delete 20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0138FD5-AAC9-3A56-750D-A53D8992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53" y="2603562"/>
            <a:ext cx="3779912" cy="157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B74890-213D-4B4F-5300-F2D0A1D41AD1}"/>
              </a:ext>
            </a:extLst>
          </p:cNvPr>
          <p:cNvSpPr/>
          <p:nvPr/>
        </p:nvSpPr>
        <p:spPr>
          <a:xfrm>
            <a:off x="6498194" y="3052934"/>
            <a:ext cx="1039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/>
              <a:t>Delete 10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52988CB-6857-B3B6-7F9A-4F012D9A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7711"/>
            <a:ext cx="5220072" cy="30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42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Advantages of B+ Tree</a:t>
            </a:r>
          </a:p>
          <a:p>
            <a:pPr algn="just"/>
            <a:endParaRPr lang="en-IN" sz="2400" b="1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Records can be fetched in equal number of disk accesses.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Height of the tree remains balanced.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We can access the data stored in a B+ tree sequentially as well as directly.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Keys are used for indexing.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Faster search queries as the data is stored only on the leaf nodes.</a:t>
            </a:r>
          </a:p>
        </p:txBody>
      </p:sp>
    </p:spTree>
    <p:extLst>
      <p:ext uri="{BB962C8B-B14F-4D97-AF65-F5344CB8AC3E}">
        <p14:creationId xmlns:p14="http://schemas.microsoft.com/office/powerpoint/2010/main" val="52389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08561"/>
              </p:ext>
            </p:extLst>
          </p:nvPr>
        </p:nvGraphicFramePr>
        <p:xfrm>
          <a:off x="251520" y="908720"/>
          <a:ext cx="8640960" cy="563422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SN</a:t>
                      </a:r>
                    </a:p>
                  </a:txBody>
                  <a:tcPr marL="76625" marR="76625" marT="76625" marB="76625">
                    <a:lnL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Tree</a:t>
                      </a:r>
                    </a:p>
                  </a:txBody>
                  <a:tcPr marL="76625" marR="76625" marT="76625" marB="76625">
                    <a:lnL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B+ Tree</a:t>
                      </a:r>
                    </a:p>
                  </a:txBody>
                  <a:tcPr marL="76625" marR="76625" marT="76625" marB="76625">
                    <a:lnL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 keys can not be repeatedly stored.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Redundant search keys can be present.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02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can be stored in leaf nodes as well as internal nodes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can only be stored on the leaf nodes.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Searching for some data is a slower process since data can be found on internal nodes as well as on the leaf nodes.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Searching is comparatively faster as data can only be found on the leaf nodes.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60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Deletion of internal nodes are so complicated and time consuming.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Deletion will never be a complexed process since element will always be deleted from the leaf nodes.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31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Leaf nodes can not be linked together.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Leaf nodes are linked together to make the search operations more efficient.</a:t>
                      </a:r>
                    </a:p>
                  </a:txBody>
                  <a:tcPr marL="51083" marR="51083" marT="51083" marB="510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238091"/>
            <a:ext cx="280831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B Tree VS B+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8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7DDA-DC91-EFDE-F698-582CAB12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In B Tree, Keys and records both can be stored in the internal as well as leaf nodes. Whereas, in B+ tree, records (data) can only be stored on the leaf nodes while internal nodes can only store the key values.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leaf nodes of a B+ tree are linked together in the form of a singly linked lists to make the search queries more efficient.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B+ Tree are used to store the large amount of data which can not be stored in the main memory. </a:t>
            </a:r>
          </a:p>
          <a:p>
            <a:pPr algn="just"/>
            <a:endParaRPr lang="en-IN" sz="2000" dirty="0"/>
          </a:p>
          <a:p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2E0FB9-FC46-4E29-41C8-42620077BEB4}"/>
              </a:ext>
            </a:extLst>
          </p:cNvPr>
          <p:cNvSpPr txBox="1">
            <a:spLocks/>
          </p:cNvSpPr>
          <p:nvPr/>
        </p:nvSpPr>
        <p:spPr>
          <a:xfrm>
            <a:off x="2267744" y="622609"/>
            <a:ext cx="4102224" cy="218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B+ Trees</a:t>
            </a:r>
            <a:br>
              <a:rPr lang="en-IN" sz="4000" b="1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231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4624"/>
            <a:ext cx="8450354" cy="5668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Video Lectures can be found at following link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https://youtu.be/Or7BViYrov0</a:t>
            </a:r>
            <a:endParaRPr lang="en-IN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solidFill>
                <a:srgbClr val="0D0D0D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Illustrative Examples of Inserting a Node in a B+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https://youtu.be/3Hq7k6CT450</a:t>
            </a:r>
            <a:endParaRPr lang="en-IN" sz="1800" dirty="0">
              <a:solidFill>
                <a:srgbClr val="0D0D0D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solidFill>
                <a:srgbClr val="0D0D0D"/>
              </a:solidFill>
              <a:latin typeface="Robot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Illustrative Examples of Deleting a Node in a B+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https://youtu.be/1ejTf2y8_nE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DA81A-FEB7-7E0B-3FFE-3B1C973AD458}"/>
              </a:ext>
            </a:extLst>
          </p:cNvPr>
          <p:cNvSpPr txBox="1"/>
          <p:nvPr/>
        </p:nvSpPr>
        <p:spPr>
          <a:xfrm>
            <a:off x="2699792" y="4847844"/>
            <a:ext cx="71287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linkClick r:id="rId5"/>
              </a:rPr>
              <a:t>Use link for More Practise</a:t>
            </a:r>
          </a:p>
          <a:p>
            <a:endParaRPr lang="en-IN" dirty="0">
              <a:hlinkClick r:id="rId5"/>
            </a:endParaRPr>
          </a:p>
          <a:p>
            <a:r>
              <a:rPr lang="en-IN" dirty="0">
                <a:hlinkClick r:id="rId5"/>
              </a:rPr>
              <a:t>https://www.cs.usfca.edu/~galles/visualization/BTree.html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https://www.cs.usfca.edu/~galles/visualization/BPlusTree.html</a:t>
            </a:r>
          </a:p>
          <a:p>
            <a:endParaRPr lang="en-IN" dirty="0"/>
          </a:p>
          <a:p>
            <a:r>
              <a:rPr lang="en-IN" dirty="0">
                <a:hlinkClick r:id="rId6"/>
              </a:rPr>
              <a:t>https://www.cs.usfca.edu/~galles/visualization/AVLtree.html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864096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B+ Tree</a:t>
            </a:r>
          </a:p>
          <a:p>
            <a:pPr algn="just"/>
            <a:r>
              <a:rPr lang="en-IN" sz="2400" dirty="0"/>
              <a:t>B+ Tree is an extension of B Tree which allows efficient insertion, deletion and search operations.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In B Tree, Keys and records both can be stored in the internal as well as leaf nodes. Whereas, in B+ tree, records (data) can only be stored on the leaf nodes while internal nodes can only store the key values.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leaf nodes of a B+ tree are linked together in the form of a singly linked lists to make the search queries more efficient.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4077072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B+ Tree are used to store the large amount of data which can not be stored in the main memory.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Due to the fact that, size of main memory is always limited, the internal nodes (keys to access records) of the B+ tree are stored in the main memory whereas, leaf nodes are stored in the secondary memory</a:t>
            </a:r>
          </a:p>
        </p:txBody>
      </p:sp>
    </p:spTree>
    <p:extLst>
      <p:ext uri="{BB962C8B-B14F-4D97-AF65-F5344CB8AC3E}">
        <p14:creationId xmlns:p14="http://schemas.microsoft.com/office/powerpoint/2010/main" val="4254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016" y="116632"/>
            <a:ext cx="87484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internal nodes of B+ tree are often called index nodes.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B+ tree of order 3 is shown in the following figure.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8136903" cy="443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4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7667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Insertion in B+ Tree</a:t>
            </a:r>
          </a:p>
          <a:p>
            <a:endParaRPr lang="en-IN" sz="2400" b="1" dirty="0"/>
          </a:p>
          <a:p>
            <a:r>
              <a:rPr lang="en-IN" sz="2400" b="1" dirty="0"/>
              <a:t>Step 1:</a:t>
            </a:r>
            <a:r>
              <a:rPr lang="en-IN" sz="2400" dirty="0"/>
              <a:t> Insert the new node as a leaf node</a:t>
            </a:r>
          </a:p>
          <a:p>
            <a:endParaRPr lang="en-IN" sz="2400" dirty="0"/>
          </a:p>
          <a:p>
            <a:r>
              <a:rPr lang="en-IN" sz="2400" b="1" dirty="0"/>
              <a:t>Step 2:</a:t>
            </a:r>
            <a:r>
              <a:rPr lang="en-IN" sz="2400" dirty="0"/>
              <a:t> If the leaf doesn't have required space, split the node and copy the middle node to the next index node.</a:t>
            </a:r>
          </a:p>
          <a:p>
            <a:endParaRPr lang="en-IN" sz="2400" dirty="0"/>
          </a:p>
          <a:p>
            <a:r>
              <a:rPr lang="en-IN" sz="2400" b="1" dirty="0"/>
              <a:t>Step 3:</a:t>
            </a:r>
            <a:r>
              <a:rPr lang="en-IN" sz="2400" dirty="0"/>
              <a:t> If the index node doesn't have required space, split the node and copy the middle element to the next index page.</a:t>
            </a:r>
          </a:p>
        </p:txBody>
      </p:sp>
    </p:spTree>
    <p:extLst>
      <p:ext uri="{BB962C8B-B14F-4D97-AF65-F5344CB8AC3E}">
        <p14:creationId xmlns:p14="http://schemas.microsoft.com/office/powerpoint/2010/main" val="258776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7623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Insert  2, 6, 10, 20, 78, 5, 90   </a:t>
            </a:r>
            <a:r>
              <a:rPr lang="en-IN" sz="2800" b="1" dirty="0"/>
              <a:t>in B+ Tree of order 3 </a:t>
            </a:r>
          </a:p>
        </p:txBody>
      </p:sp>
    </p:spTree>
    <p:extLst>
      <p:ext uri="{BB962C8B-B14F-4D97-AF65-F5344CB8AC3E}">
        <p14:creationId xmlns:p14="http://schemas.microsoft.com/office/powerpoint/2010/main" val="750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06" y="3677479"/>
            <a:ext cx="5148064" cy="26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" y="1499764"/>
            <a:ext cx="4661244" cy="277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39952" y="664076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2, 6, 10, 20, 78, 5, 90,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177"/>
            <a:ext cx="3616548" cy="116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106" y="1081920"/>
            <a:ext cx="184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Insert  2, 6,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0969" y="4013345"/>
            <a:ext cx="1579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0152" y="6207979"/>
            <a:ext cx="1661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20 </a:t>
            </a:r>
          </a:p>
        </p:txBody>
      </p:sp>
    </p:spTree>
    <p:extLst>
      <p:ext uri="{BB962C8B-B14F-4D97-AF65-F5344CB8AC3E}">
        <p14:creationId xmlns:p14="http://schemas.microsoft.com/office/powerpoint/2010/main" val="43256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1413" y="101823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2, 6, 10, 20, 78, 5, 90,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1"/>
            <a:ext cx="439846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5649835" cy="421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59632" y="5517232"/>
            <a:ext cx="1579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78</a:t>
            </a:r>
          </a:p>
        </p:txBody>
      </p:sp>
    </p:spTree>
    <p:extLst>
      <p:ext uri="{BB962C8B-B14F-4D97-AF65-F5344CB8AC3E}">
        <p14:creationId xmlns:p14="http://schemas.microsoft.com/office/powerpoint/2010/main" val="11312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7020272" cy="383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6" y="284628"/>
            <a:ext cx="3901473" cy="290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29405" y="101823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2, 6, 10, 20, 78, 5, 90,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5930116"/>
            <a:ext cx="2018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Insert  5, 90 </a:t>
            </a:r>
          </a:p>
        </p:txBody>
      </p:sp>
    </p:spTree>
    <p:extLst>
      <p:ext uri="{BB962C8B-B14F-4D97-AF65-F5344CB8AC3E}">
        <p14:creationId xmlns:p14="http://schemas.microsoft.com/office/powerpoint/2010/main" val="116204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913</Words>
  <Application>Microsoft Office PowerPoint</Application>
  <PresentationFormat>On-screen Show (4:3)</PresentationFormat>
  <Paragraphs>115</Paragraphs>
  <Slides>20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Blackadder ITC</vt:lpstr>
      <vt:lpstr>Calibri</vt:lpstr>
      <vt:lpstr>erdana</vt:lpstr>
      <vt:lpstr>Roboto</vt:lpstr>
      <vt:lpstr>Rockwell</vt:lpstr>
      <vt:lpstr>Times New Roman</vt:lpstr>
      <vt:lpstr>Verdana</vt:lpstr>
      <vt:lpstr>Office Theme</vt:lpstr>
      <vt:lpstr>B+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 10, 9, 8, 11, 7, 5, 6, 26, 3, 13</vt:lpstr>
      <vt:lpstr>Insert  10, 9, 8, 11, 7, 5, 6, 26, 3,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M-way Search Trees</dc:title>
  <dc:creator>ASHISH SETH</dc:creator>
  <cp:lastModifiedBy>Ashish Seth</cp:lastModifiedBy>
  <cp:revision>73</cp:revision>
  <dcterms:created xsi:type="dcterms:W3CDTF">2019-12-05T17:19:42Z</dcterms:created>
  <dcterms:modified xsi:type="dcterms:W3CDTF">2023-11-22T09:47:45Z</dcterms:modified>
</cp:coreProperties>
</file>