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9" r:id="rId4"/>
    <p:sldId id="259" r:id="rId5"/>
    <p:sldId id="260" r:id="rId6"/>
    <p:sldId id="258" r:id="rId7"/>
    <p:sldId id="269" r:id="rId8"/>
    <p:sldId id="270" r:id="rId9"/>
    <p:sldId id="271" r:id="rId10"/>
    <p:sldId id="280" r:id="rId11"/>
    <p:sldId id="272" r:id="rId12"/>
    <p:sldId id="263" r:id="rId13"/>
    <p:sldId id="264" r:id="rId14"/>
    <p:sldId id="273" r:id="rId15"/>
    <p:sldId id="281" r:id="rId16"/>
    <p:sldId id="265" r:id="rId17"/>
    <p:sldId id="274" r:id="rId18"/>
    <p:sldId id="275" r:id="rId19"/>
    <p:sldId id="266" r:id="rId20"/>
    <p:sldId id="276" r:id="rId21"/>
    <p:sldId id="277" r:id="rId22"/>
    <p:sldId id="267" r:id="rId23"/>
    <p:sldId id="278" r:id="rId24"/>
    <p:sldId id="282" r:id="rId25"/>
    <p:sldId id="26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A98E3-A10D-4B8B-B246-AF654FA93511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DFC3F-1030-481A-9E88-F8CC690AB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121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DFC3F-1030-481A-9E88-F8CC690AB59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70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1956-8A68-4F3F-B4E4-03173D0EE3FB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AC8B-CA13-418C-9367-03205CFAC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99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1956-8A68-4F3F-B4E4-03173D0EE3FB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AC8B-CA13-418C-9367-03205CFAC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1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1956-8A68-4F3F-B4E4-03173D0EE3FB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AC8B-CA13-418C-9367-03205CFAC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01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1956-8A68-4F3F-B4E4-03173D0EE3FB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AC8B-CA13-418C-9367-03205CFAC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74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1956-8A68-4F3F-B4E4-03173D0EE3FB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AC8B-CA13-418C-9367-03205CFAC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42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1956-8A68-4F3F-B4E4-03173D0EE3FB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AC8B-CA13-418C-9367-03205CFAC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35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1956-8A68-4F3F-B4E4-03173D0EE3FB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AC8B-CA13-418C-9367-03205CFAC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90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1956-8A68-4F3F-B4E4-03173D0EE3FB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AC8B-CA13-418C-9367-03205CFAC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27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1956-8A68-4F3F-B4E4-03173D0EE3FB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AC8B-CA13-418C-9367-03205CFAC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01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1956-8A68-4F3F-B4E4-03173D0EE3FB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AC8B-CA13-418C-9367-03205CFAC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5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1956-8A68-4F3F-B4E4-03173D0EE3FB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AC8B-CA13-418C-9367-03205CFAC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70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01956-8A68-4F3F-B4E4-03173D0EE3FB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EAC8B-CA13-418C-9367-03205CFAC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3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980728"/>
            <a:ext cx="7772400" cy="1470025"/>
          </a:xfrm>
        </p:spPr>
        <p:txBody>
          <a:bodyPr/>
          <a:lstStyle/>
          <a:p>
            <a:r>
              <a:rPr lang="en-IN" b="1" dirty="0"/>
              <a:t>Hashing</a:t>
            </a:r>
            <a:br>
              <a:rPr lang="en-IN" b="1" dirty="0"/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1A2FCD-4FA7-4880-40DD-4086C76C7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348880"/>
            <a:ext cx="5288061" cy="384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03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2034"/>
          </a:xfrm>
        </p:spPr>
        <p:txBody>
          <a:bodyPr>
            <a:normAutofit fontScale="90000"/>
          </a:bodyPr>
          <a:lstStyle/>
          <a:p>
            <a:r>
              <a:rPr lang="en-IN" dirty="0"/>
              <a:t>Folding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9"/>
            <a:ext cx="8445624" cy="38164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It is performed in two step </a:t>
            </a:r>
          </a:p>
          <a:p>
            <a:pPr marL="0" indent="0">
              <a:buNone/>
            </a:pPr>
            <a:endParaRPr lang="en-IN" dirty="0"/>
          </a:p>
          <a:p>
            <a:pPr algn="just"/>
            <a:r>
              <a:rPr lang="en-IN" b="1" dirty="0"/>
              <a:t>Step1</a:t>
            </a:r>
            <a:r>
              <a:rPr lang="en-IN" dirty="0"/>
              <a:t>-  the key value is divided into number of parts say k1,k2,k3…..</a:t>
            </a:r>
            <a:r>
              <a:rPr lang="en-IN" dirty="0" err="1"/>
              <a:t>kr</a:t>
            </a:r>
            <a:r>
              <a:rPr lang="en-IN" dirty="0"/>
              <a:t>, where each part has same number of digits except the last part (which can have lesser digits)</a:t>
            </a:r>
          </a:p>
          <a:p>
            <a:pPr algn="just"/>
            <a:endParaRPr lang="en-IN" dirty="0"/>
          </a:p>
          <a:p>
            <a:pPr algn="just"/>
            <a:r>
              <a:rPr lang="en-IN" b="1" dirty="0"/>
              <a:t>Step2-</a:t>
            </a:r>
            <a:r>
              <a:rPr lang="en-IN" dirty="0"/>
              <a:t> these parts are added together and the hash value is obtained by ignoring the last carry.</a:t>
            </a:r>
          </a:p>
          <a:p>
            <a:endParaRPr lang="en-IN" dirty="0"/>
          </a:p>
          <a:p>
            <a:r>
              <a:rPr lang="en-IN" dirty="0"/>
              <a:t>Ex – Consider a hash table with 100 slots and key values are 9235, 714, 71458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87824" y="4653136"/>
          <a:ext cx="5832648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8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8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8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4154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9235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71458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54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Parts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92 , 35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71, 4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71, 45, 8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154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54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h(k)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547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88640"/>
            <a:ext cx="856895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i="1" dirty="0"/>
              <a:t>Need for a good hash function</a:t>
            </a:r>
            <a:endParaRPr lang="en-IN" sz="2400" dirty="0"/>
          </a:p>
          <a:p>
            <a:pPr algn="just"/>
            <a:r>
              <a:rPr lang="en-IN" sz="2000" dirty="0"/>
              <a:t>Let us understand the need for a good hash function. Assume that we have to store strings in the hash table by using the hashing technique </a:t>
            </a:r>
          </a:p>
          <a:p>
            <a:pPr algn="ctr"/>
            <a:r>
              <a:rPr lang="en-IN" sz="2000" b="1" dirty="0"/>
              <a:t>{“</a:t>
            </a:r>
            <a:r>
              <a:rPr lang="en-IN" sz="2000" b="1" dirty="0" err="1"/>
              <a:t>abcdef</a:t>
            </a:r>
            <a:r>
              <a:rPr lang="en-IN" sz="2000" b="1" dirty="0"/>
              <a:t>”, “</a:t>
            </a:r>
            <a:r>
              <a:rPr lang="en-IN" sz="2000" b="1" dirty="0" err="1"/>
              <a:t>bcdefa</a:t>
            </a:r>
            <a:r>
              <a:rPr lang="en-IN" sz="2000" b="1" dirty="0"/>
              <a:t>”, “</a:t>
            </a:r>
            <a:r>
              <a:rPr lang="en-IN" sz="2000" b="1" dirty="0" err="1"/>
              <a:t>cdefab</a:t>
            </a:r>
            <a:r>
              <a:rPr lang="en-IN" sz="2000" b="1" dirty="0"/>
              <a:t>” , “</a:t>
            </a:r>
            <a:r>
              <a:rPr lang="en-IN" sz="2000" b="1" dirty="0" err="1"/>
              <a:t>defabc</a:t>
            </a:r>
            <a:r>
              <a:rPr lang="en-IN" sz="2000" b="1" dirty="0"/>
              <a:t>” }. 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To compute the index for storing the strings, </a:t>
            </a:r>
          </a:p>
          <a:p>
            <a:pPr algn="just"/>
            <a:r>
              <a:rPr lang="en-IN" sz="2000" dirty="0"/>
              <a:t>We use a hash function that states the following: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The index for a specific string will be </a:t>
            </a:r>
            <a:r>
              <a:rPr lang="en-IN" sz="2000" u="sng" dirty="0"/>
              <a:t>equal to the sum of the ASCII values of the characters modulo 599</a:t>
            </a:r>
            <a:r>
              <a:rPr lang="en-IN" sz="2000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5949280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The hash function will </a:t>
            </a:r>
            <a:r>
              <a:rPr lang="en-IN" sz="2400" b="1" dirty="0"/>
              <a:t>compute the same index</a:t>
            </a:r>
            <a:r>
              <a:rPr lang="en-IN" sz="2400" dirty="0"/>
              <a:t> for all the strings and the strings will be stored in the hash table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20294"/>
            <a:ext cx="8097255" cy="228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627784" y="4653136"/>
            <a:ext cx="58326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The ASCII values of </a:t>
            </a:r>
          </a:p>
          <a:p>
            <a:r>
              <a:rPr lang="en-IN" sz="2000" b="1" dirty="0"/>
              <a:t>a,    b,   c,     d,     e,    and f        are</a:t>
            </a:r>
          </a:p>
          <a:p>
            <a:r>
              <a:rPr lang="en-IN" sz="2000" b="1" dirty="0"/>
              <a:t>97, 98, 99, 100, 101, and 102   respectively</a:t>
            </a:r>
          </a:p>
        </p:txBody>
      </p:sp>
    </p:spTree>
    <p:extLst>
      <p:ext uri="{BB962C8B-B14F-4D97-AF65-F5344CB8AC3E}">
        <p14:creationId xmlns:p14="http://schemas.microsoft.com/office/powerpoint/2010/main" val="149510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116632"/>
            <a:ext cx="68407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Proposing a good Hash Function</a:t>
            </a:r>
          </a:p>
          <a:p>
            <a:endParaRPr lang="en-IN" sz="2400" dirty="0"/>
          </a:p>
          <a:p>
            <a:r>
              <a:rPr lang="en-IN" sz="2000" dirty="0"/>
              <a:t>Let’s try a different hash function. </a:t>
            </a:r>
          </a:p>
          <a:p>
            <a:endParaRPr lang="en-IN" sz="2000" dirty="0"/>
          </a:p>
          <a:p>
            <a:pPr algn="just"/>
            <a:r>
              <a:rPr lang="en-IN" sz="2000" dirty="0"/>
              <a:t>The index for a specific string will be equal to sum of ASCII values of characters multiplied by their respective order in the string after which it is modulo with 2069 (prime number).</a:t>
            </a:r>
          </a:p>
          <a:p>
            <a:endParaRPr lang="en-IN" sz="2400" dirty="0"/>
          </a:p>
          <a:p>
            <a:r>
              <a:rPr lang="en-IN" sz="1600" b="1" dirty="0"/>
              <a:t>String                                Hash function                                                   Index </a:t>
            </a:r>
            <a:br>
              <a:rPr lang="en-IN" sz="1600" dirty="0"/>
            </a:br>
            <a:r>
              <a:rPr lang="en-IN" sz="1600" dirty="0" err="1"/>
              <a:t>abcdef</a:t>
            </a:r>
            <a:r>
              <a:rPr lang="en-IN" sz="1600" dirty="0"/>
              <a:t>       (97*</a:t>
            </a:r>
            <a:r>
              <a:rPr lang="en-IN" sz="1600" i="1" dirty="0"/>
              <a:t>1 + 98*</a:t>
            </a:r>
            <a:r>
              <a:rPr lang="en-IN" sz="1600" dirty="0"/>
              <a:t>2 + 99*</a:t>
            </a:r>
            <a:r>
              <a:rPr lang="en-IN" sz="1600" i="1" dirty="0"/>
              <a:t>3 + 100*</a:t>
            </a:r>
            <a:r>
              <a:rPr lang="en-IN" sz="1600" dirty="0"/>
              <a:t>4 + 101*</a:t>
            </a:r>
            <a:r>
              <a:rPr lang="en-IN" sz="1600" i="1" dirty="0"/>
              <a:t>5 + 102*</a:t>
            </a:r>
            <a:r>
              <a:rPr lang="en-IN" sz="1600" dirty="0"/>
              <a:t>6)%2069        38</a:t>
            </a:r>
          </a:p>
          <a:p>
            <a:br>
              <a:rPr lang="en-IN" sz="1600" dirty="0"/>
            </a:br>
            <a:r>
              <a:rPr lang="en-IN" sz="1600" dirty="0" err="1"/>
              <a:t>bcdefa</a:t>
            </a:r>
            <a:r>
              <a:rPr lang="en-IN" sz="1600" dirty="0"/>
              <a:t>       (98*</a:t>
            </a:r>
            <a:r>
              <a:rPr lang="en-IN" sz="1600" i="1" dirty="0"/>
              <a:t>1 + 99*</a:t>
            </a:r>
            <a:r>
              <a:rPr lang="en-IN" sz="1600" dirty="0"/>
              <a:t>2 + 100*</a:t>
            </a:r>
            <a:r>
              <a:rPr lang="en-IN" sz="1600" i="1" dirty="0"/>
              <a:t>3 + 101*</a:t>
            </a:r>
            <a:r>
              <a:rPr lang="en-IN" sz="1600" dirty="0"/>
              <a:t>4 + 102*</a:t>
            </a:r>
            <a:r>
              <a:rPr lang="en-IN" sz="1600" i="1" dirty="0"/>
              <a:t>5 + 97*</a:t>
            </a:r>
            <a:r>
              <a:rPr lang="en-IN" sz="1600" dirty="0"/>
              <a:t>6)%2069         23</a:t>
            </a:r>
            <a:br>
              <a:rPr lang="en-IN" sz="1600" dirty="0"/>
            </a:br>
            <a:endParaRPr lang="en-IN" sz="1600" dirty="0"/>
          </a:p>
          <a:p>
            <a:r>
              <a:rPr lang="en-IN" sz="1600" dirty="0" err="1"/>
              <a:t>cdefab</a:t>
            </a:r>
            <a:r>
              <a:rPr lang="en-IN" sz="1600" dirty="0"/>
              <a:t>       (99*</a:t>
            </a:r>
            <a:r>
              <a:rPr lang="en-IN" sz="1600" i="1" dirty="0"/>
              <a:t>1 + 100*</a:t>
            </a:r>
            <a:r>
              <a:rPr lang="en-IN" sz="1600" dirty="0"/>
              <a:t>2 + 101*</a:t>
            </a:r>
            <a:r>
              <a:rPr lang="en-IN" sz="1600" i="1" dirty="0"/>
              <a:t>3 + 102*</a:t>
            </a:r>
            <a:r>
              <a:rPr lang="en-IN" sz="1600" dirty="0"/>
              <a:t>4 + 97*</a:t>
            </a:r>
            <a:r>
              <a:rPr lang="en-IN" sz="1600" i="1" dirty="0"/>
              <a:t>5 + 98*</a:t>
            </a:r>
            <a:r>
              <a:rPr lang="en-IN" sz="1600" dirty="0"/>
              <a:t>6)%2069         14</a:t>
            </a:r>
            <a:br>
              <a:rPr lang="en-IN" sz="1600" dirty="0"/>
            </a:br>
            <a:endParaRPr lang="en-IN" sz="1600" dirty="0"/>
          </a:p>
          <a:p>
            <a:r>
              <a:rPr lang="en-IN" sz="1600" dirty="0" err="1"/>
              <a:t>defabc</a:t>
            </a:r>
            <a:r>
              <a:rPr lang="en-IN" sz="1600" dirty="0"/>
              <a:t>       (100*</a:t>
            </a:r>
            <a:r>
              <a:rPr lang="en-IN" sz="1600" i="1" dirty="0"/>
              <a:t>1 + 101*</a:t>
            </a:r>
            <a:r>
              <a:rPr lang="en-IN" sz="1600" dirty="0"/>
              <a:t>2 + 102</a:t>
            </a:r>
            <a:r>
              <a:rPr lang="en-IN" sz="1600" i="1" dirty="0"/>
              <a:t>3 + 97*</a:t>
            </a:r>
            <a:r>
              <a:rPr lang="en-IN" sz="1600" dirty="0"/>
              <a:t>4 + 98*</a:t>
            </a:r>
            <a:r>
              <a:rPr lang="en-IN" sz="1600" i="1" dirty="0"/>
              <a:t>5 + 99*</a:t>
            </a:r>
            <a:r>
              <a:rPr lang="en-IN" sz="1600" dirty="0"/>
              <a:t>6)%2069           11 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5541039"/>
            <a:ext cx="58326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The ASCII values of </a:t>
            </a:r>
          </a:p>
          <a:p>
            <a:r>
              <a:rPr lang="en-IN" sz="2000" b="1" dirty="0"/>
              <a:t>a,    b,   c,     d,     e,    and f        are</a:t>
            </a:r>
          </a:p>
          <a:p>
            <a:r>
              <a:rPr lang="en-IN" sz="2000" b="1" dirty="0"/>
              <a:t>97, 98, 99, 100, 101, and 102   respectively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556792"/>
            <a:ext cx="1847375" cy="52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5870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260648"/>
            <a:ext cx="51125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b="1" dirty="0"/>
              <a:t>Collision resolution techniques</a:t>
            </a:r>
            <a:r>
              <a:rPr lang="en-IN" sz="2000" dirty="0"/>
              <a:t> </a:t>
            </a:r>
          </a:p>
          <a:p>
            <a:pPr algn="just"/>
            <a:r>
              <a:rPr lang="en-IN" sz="2000" i="1" u="sng" dirty="0"/>
              <a:t>Separate chaining </a:t>
            </a:r>
            <a:r>
              <a:rPr lang="en-IN" sz="2000" i="1" dirty="0"/>
              <a:t>(open hashing)</a:t>
            </a:r>
            <a:endParaRPr lang="en-IN" sz="2000" dirty="0"/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It is one of the most commonly used collision resolution techniques. It is usually implemented using linked lists. 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In separate chaining, </a:t>
            </a:r>
            <a:r>
              <a:rPr lang="en-IN" sz="2000" b="1" dirty="0"/>
              <a:t>each element of the hash table is a linked list</a:t>
            </a:r>
            <a:r>
              <a:rPr lang="en-IN" sz="2000" dirty="0"/>
              <a:t>. </a:t>
            </a:r>
          </a:p>
          <a:p>
            <a:pPr algn="just"/>
            <a:endParaRPr lang="en-IN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000" dirty="0"/>
              <a:t>To store an element in the hash table we insert it into a specific linked list.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IN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000" dirty="0"/>
              <a:t>If there is any collision (i.e. two different elements have same hash value) then store both the elements in the same linked list.</a:t>
            </a:r>
          </a:p>
        </p:txBody>
      </p:sp>
      <p:pic>
        <p:nvPicPr>
          <p:cNvPr id="3074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196" y="692697"/>
            <a:ext cx="3543300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379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4255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IN" sz="2800" b="1" dirty="0"/>
              <a:t>Ex </a:t>
            </a:r>
            <a:r>
              <a:rPr lang="en-IN" sz="2800" dirty="0"/>
              <a:t> </a:t>
            </a:r>
            <a:r>
              <a:rPr lang="en-IN" sz="2800" i="1" u="sng" dirty="0"/>
              <a:t>Separate chaining </a:t>
            </a:r>
            <a:r>
              <a:rPr lang="en-IN" sz="2800" i="1" dirty="0"/>
              <a:t>(open hashing)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326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Consider the insertion of elements </a:t>
            </a:r>
          </a:p>
          <a:p>
            <a:pPr marL="0" indent="0" algn="ctr">
              <a:buNone/>
            </a:pPr>
            <a:r>
              <a:rPr lang="en-IN" b="1" dirty="0"/>
              <a:t>5, 28, 19, 15, 20, 33, 12, 17, 10 </a:t>
            </a:r>
          </a:p>
          <a:p>
            <a:pPr marL="0" indent="0" algn="just">
              <a:buNone/>
            </a:pPr>
            <a:r>
              <a:rPr lang="en-IN" dirty="0"/>
              <a:t>into a chained-hash-table with </a:t>
            </a:r>
            <a:r>
              <a:rPr lang="en-IN" b="1" dirty="0"/>
              <a:t>9 slots</a:t>
            </a:r>
            <a:r>
              <a:rPr lang="en-IN" dirty="0"/>
              <a:t>. The table uses the following hash function  </a:t>
            </a:r>
          </a:p>
          <a:p>
            <a:pPr marL="0" indent="0" algn="ctr">
              <a:buNone/>
            </a:pPr>
            <a:r>
              <a:rPr lang="en-IN" b="1" dirty="0"/>
              <a:t>h(k) = k mod 9</a:t>
            </a:r>
          </a:p>
          <a:p>
            <a:pPr marL="0" indent="0" algn="ctr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 err="1"/>
              <a:t>Soln</a:t>
            </a:r>
            <a:r>
              <a:rPr lang="en-IN" b="1" dirty="0"/>
              <a:t> – </a:t>
            </a:r>
            <a:r>
              <a:rPr lang="en-IN" sz="2000" dirty="0"/>
              <a:t>elements are inserted as </a:t>
            </a:r>
          </a:p>
          <a:p>
            <a:pPr marL="0" indent="0">
              <a:buNone/>
            </a:pPr>
            <a:r>
              <a:rPr lang="en-IN" sz="2800" dirty="0"/>
              <a:t>h(5)   = 5 mod 9 = 5</a:t>
            </a:r>
          </a:p>
          <a:p>
            <a:pPr marL="0" indent="0">
              <a:buNone/>
            </a:pPr>
            <a:r>
              <a:rPr lang="en-IN" sz="2800" dirty="0"/>
              <a:t>h(28) = 28 mod 9 = 1</a:t>
            </a:r>
          </a:p>
          <a:p>
            <a:pPr marL="0" indent="0">
              <a:buNone/>
            </a:pPr>
            <a:r>
              <a:rPr lang="en-IN" sz="2800" dirty="0"/>
              <a:t>h(19) = 19 mod 9 = 1</a:t>
            </a:r>
          </a:p>
          <a:p>
            <a:pPr marL="0" indent="0">
              <a:buNone/>
            </a:pPr>
            <a:r>
              <a:rPr lang="en-IN" sz="2800" dirty="0"/>
              <a:t>h(15) = 15 mod 9 = 6</a:t>
            </a:r>
          </a:p>
          <a:p>
            <a:pPr marL="0" indent="0">
              <a:buNone/>
            </a:pPr>
            <a:r>
              <a:rPr lang="en-IN" sz="2800" dirty="0"/>
              <a:t>h(20) = 20 mod 9 = 2</a:t>
            </a:r>
          </a:p>
          <a:p>
            <a:pPr marL="0" indent="0">
              <a:buNone/>
            </a:pPr>
            <a:r>
              <a:rPr lang="en-IN" sz="2800" dirty="0"/>
              <a:t>h(33) = 33 mod 9 = 6</a:t>
            </a:r>
          </a:p>
          <a:p>
            <a:pPr marL="0" indent="0">
              <a:buNone/>
            </a:pPr>
            <a:r>
              <a:rPr lang="en-IN" sz="2800" dirty="0"/>
              <a:t>h(12) = 12 mod 9 = 3</a:t>
            </a:r>
          </a:p>
          <a:p>
            <a:pPr marL="0" indent="0">
              <a:buNone/>
            </a:pPr>
            <a:r>
              <a:rPr lang="en-IN" sz="2800" dirty="0"/>
              <a:t>h(17) = 17 mod 9 = 8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300" b="1" dirty="0"/>
              <a:t>Elements are inserted in beginning to keep O(1)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736404"/>
              </p:ext>
            </p:extLst>
          </p:nvPr>
        </p:nvGraphicFramePr>
        <p:xfrm>
          <a:off x="5796136" y="2852936"/>
          <a:ext cx="1080120" cy="3501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01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01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X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01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X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01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X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01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X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01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X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01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X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01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X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01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500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4255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IN" sz="28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60" y="390036"/>
            <a:ext cx="8435280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insert  elements using </a:t>
            </a:r>
            <a:r>
              <a:rPr lang="en-IN" sz="2800" i="1" u="sng" dirty="0"/>
              <a:t>Separate chaining </a:t>
            </a:r>
            <a:r>
              <a:rPr lang="en-IN" sz="2800" i="1" dirty="0"/>
              <a:t>(open hashing)</a:t>
            </a:r>
            <a:br>
              <a:rPr lang="en-IN" sz="3200" dirty="0"/>
            </a:br>
            <a:r>
              <a:rPr lang="en-IN" b="1" dirty="0"/>
              <a:t>15, 28, 29, 15, 20, </a:t>
            </a:r>
          </a:p>
          <a:p>
            <a:pPr marL="0" indent="0" algn="just">
              <a:buNone/>
            </a:pPr>
            <a:r>
              <a:rPr lang="en-IN" dirty="0"/>
              <a:t>into a chained-hash-table with 6</a:t>
            </a:r>
            <a:r>
              <a:rPr lang="en-IN" b="1" dirty="0"/>
              <a:t> slots</a:t>
            </a:r>
            <a:r>
              <a:rPr lang="en-IN" dirty="0"/>
              <a:t>. </a:t>
            </a:r>
          </a:p>
          <a:p>
            <a:pPr marL="0" indent="0" algn="just">
              <a:buNone/>
            </a:pPr>
            <a:r>
              <a:rPr lang="en-IN" dirty="0"/>
              <a:t>The table uses the following hash function  </a:t>
            </a:r>
          </a:p>
          <a:p>
            <a:pPr marL="0" indent="0" algn="ctr">
              <a:buNone/>
            </a:pPr>
            <a:r>
              <a:rPr lang="en-IN" b="1" dirty="0"/>
              <a:t>h(k) = k mod 6</a:t>
            </a:r>
          </a:p>
          <a:p>
            <a:pPr marL="0" indent="0" algn="ctr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 err="1"/>
              <a:t>Soln</a:t>
            </a:r>
            <a:r>
              <a:rPr lang="en-IN" b="1" dirty="0"/>
              <a:t> – </a:t>
            </a:r>
            <a:r>
              <a:rPr lang="en-IN" sz="2000" dirty="0"/>
              <a:t>elements are inserted as 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670102"/>
              </p:ext>
            </p:extLst>
          </p:nvPr>
        </p:nvGraphicFramePr>
        <p:xfrm>
          <a:off x="7020272" y="3096216"/>
          <a:ext cx="1388840" cy="3141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516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516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X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516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X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516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X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516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X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516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91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16632"/>
            <a:ext cx="8784976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i="1" dirty="0"/>
              <a:t>Linear probing (open addressing or closed hashing)</a:t>
            </a:r>
          </a:p>
          <a:p>
            <a:r>
              <a:rPr lang="en-IN" b="1" i="1" dirty="0"/>
              <a:t>Probing – the process of examining the slots in the hash table </a:t>
            </a:r>
          </a:p>
          <a:p>
            <a:endParaRPr lang="en-IN" b="1" i="1" dirty="0"/>
          </a:p>
          <a:p>
            <a:pPr algn="just"/>
            <a:r>
              <a:rPr lang="en-IN" b="1" dirty="0"/>
              <a:t>"open addressing" refers to the fact that the location or address of the item is not determined by its hash value.</a:t>
            </a:r>
          </a:p>
          <a:p>
            <a:endParaRPr lang="en-IN" b="1" i="1" dirty="0"/>
          </a:p>
          <a:p>
            <a:pPr algn="just"/>
            <a:r>
              <a:rPr lang="en-IN" dirty="0"/>
              <a:t>In </a:t>
            </a:r>
            <a:r>
              <a:rPr lang="en-IN" b="1" dirty="0"/>
              <a:t>open addressing</a:t>
            </a:r>
            <a:r>
              <a:rPr lang="en-IN" dirty="0"/>
              <a:t>, instead of in linked lists, all entry </a:t>
            </a:r>
            <a:r>
              <a:rPr lang="en-IN" b="1" dirty="0"/>
              <a:t>records are stored in the array itself</a:t>
            </a:r>
            <a:r>
              <a:rPr lang="en-IN" dirty="0"/>
              <a:t>.</a:t>
            </a:r>
          </a:p>
          <a:p>
            <a:pPr algn="just"/>
            <a:endParaRPr lang="en-IN" dirty="0"/>
          </a:p>
          <a:p>
            <a:pPr algn="just"/>
            <a:r>
              <a:rPr lang="en-IN" b="1" u="sng" dirty="0"/>
              <a:t>When a new entry has to be inserted </a:t>
            </a:r>
          </a:p>
          <a:p>
            <a:pPr algn="just"/>
            <a:r>
              <a:rPr lang="en-IN" dirty="0"/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the hash index of the hashed value is computed and then the array is examined (starting with the hashed index).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If the slot at the </a:t>
            </a:r>
            <a:r>
              <a:rPr lang="en-IN" b="1" dirty="0"/>
              <a:t>hashed index is unoccupied</a:t>
            </a:r>
            <a:r>
              <a:rPr lang="en-IN" dirty="0"/>
              <a:t>, then the entry record is inserted in slot at the hashed index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else it proceeds in some probe sequence until it finds an unoccupied slot.</a:t>
            </a:r>
          </a:p>
          <a:p>
            <a:pPr algn="just"/>
            <a:endParaRPr lang="en-IN" dirty="0"/>
          </a:p>
          <a:p>
            <a:pPr algn="just"/>
            <a:r>
              <a:rPr lang="en-IN" b="1" u="sng" dirty="0"/>
              <a:t>Probe sequence </a:t>
            </a:r>
            <a:r>
              <a:rPr lang="en-IN" dirty="0"/>
              <a:t>is the sequence that is followed while traversing through entries. 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In different probe sequences, we have different intervals between successive entry slots or probes.</a:t>
            </a:r>
          </a:p>
        </p:txBody>
      </p:sp>
    </p:spTree>
    <p:extLst>
      <p:ext uri="{BB962C8B-B14F-4D97-AF65-F5344CB8AC3E}">
        <p14:creationId xmlns:p14="http://schemas.microsoft.com/office/powerpoint/2010/main" val="610087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332656"/>
            <a:ext cx="8424936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u="sng" dirty="0"/>
              <a:t>When searching for an entry</a:t>
            </a:r>
            <a:endParaRPr lang="en-IN" u="sng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 the array is scanned in the same sequence until either the target element is found or an unused slot is found.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unused slot indicates that there is no such key in the table. </a:t>
            </a:r>
          </a:p>
          <a:p>
            <a:pPr algn="just"/>
            <a:endParaRPr lang="en-IN" b="1" dirty="0"/>
          </a:p>
          <a:p>
            <a:pPr algn="just"/>
            <a:endParaRPr lang="en-IN" dirty="0"/>
          </a:p>
          <a:p>
            <a:pPr algn="just"/>
            <a:r>
              <a:rPr lang="en-IN" dirty="0"/>
              <a:t>In Linear probing the interval between successive probes is fixed (usually to 1).</a:t>
            </a:r>
          </a:p>
          <a:p>
            <a:pPr algn="just"/>
            <a:endParaRPr lang="en-IN" dirty="0"/>
          </a:p>
          <a:p>
            <a:pPr algn="just"/>
            <a:r>
              <a:rPr lang="en-IN" b="1" dirty="0"/>
              <a:t>Ex</a:t>
            </a:r>
            <a:r>
              <a:rPr lang="en-IN" dirty="0"/>
              <a:t> 	linear probing uses the following hash function </a:t>
            </a:r>
          </a:p>
          <a:p>
            <a:pPr algn="ctr"/>
            <a:r>
              <a:rPr lang="en-IN" sz="2400" b="1" dirty="0"/>
              <a:t>h(k, </a:t>
            </a:r>
            <a:r>
              <a:rPr lang="en-IN" sz="2400" b="1" dirty="0" err="1"/>
              <a:t>i</a:t>
            </a:r>
            <a:r>
              <a:rPr lang="en-IN" sz="2400" b="1" dirty="0"/>
              <a:t>) = [h’(k) + i ] mod m</a:t>
            </a:r>
          </a:p>
          <a:p>
            <a:pPr algn="just"/>
            <a:r>
              <a:rPr lang="en-IN" dirty="0"/>
              <a:t>Here 	m is the size of the hash table </a:t>
            </a:r>
          </a:p>
          <a:p>
            <a:pPr algn="just"/>
            <a:r>
              <a:rPr lang="en-IN" dirty="0"/>
              <a:t>	h’(k) = k mod m ( hash </a:t>
            </a:r>
            <a:r>
              <a:rPr lang="en-IN" dirty="0" err="1"/>
              <a:t>fns</a:t>
            </a:r>
            <a:r>
              <a:rPr lang="en-IN" dirty="0"/>
              <a:t>)</a:t>
            </a:r>
          </a:p>
          <a:p>
            <a:pPr algn="just"/>
            <a:r>
              <a:rPr lang="en-IN" dirty="0"/>
              <a:t> 	i will range from 0 to m-1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Alternatively</a:t>
            </a:r>
          </a:p>
          <a:p>
            <a:pPr algn="just"/>
            <a:r>
              <a:rPr lang="en-IN" dirty="0"/>
              <a:t>Let’s assume that the hashed index for a particular entry is </a:t>
            </a:r>
            <a:r>
              <a:rPr lang="en-IN" b="1" dirty="0"/>
              <a:t>index</a:t>
            </a:r>
            <a:r>
              <a:rPr lang="en-IN" dirty="0"/>
              <a:t>. 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The probing sequence for linear probing will be:</a:t>
            </a:r>
          </a:p>
          <a:p>
            <a:r>
              <a:rPr lang="en-IN" dirty="0"/>
              <a:t>index = index % </a:t>
            </a:r>
            <a:r>
              <a:rPr lang="en-IN" dirty="0" err="1"/>
              <a:t>hashTableSize</a:t>
            </a:r>
            <a:br>
              <a:rPr lang="en-IN" dirty="0"/>
            </a:br>
            <a:r>
              <a:rPr lang="en-IN" dirty="0"/>
              <a:t>index = (index + 1) % </a:t>
            </a:r>
            <a:r>
              <a:rPr lang="en-IN" dirty="0" err="1"/>
              <a:t>hashTableSize</a:t>
            </a:r>
            <a:br>
              <a:rPr lang="en-IN" dirty="0"/>
            </a:br>
            <a:r>
              <a:rPr lang="en-IN" dirty="0"/>
              <a:t>index = (index + 2) % </a:t>
            </a:r>
            <a:r>
              <a:rPr lang="en-IN" dirty="0" err="1"/>
              <a:t>hashTableSize</a:t>
            </a:r>
            <a:br>
              <a:rPr lang="en-IN" dirty="0"/>
            </a:br>
            <a:r>
              <a:rPr lang="en-IN" dirty="0"/>
              <a:t>index = (index + 3) % </a:t>
            </a:r>
            <a:r>
              <a:rPr lang="en-IN" dirty="0" err="1"/>
              <a:t>hashTableSize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0345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332656"/>
            <a:ext cx="8424936" cy="61206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400" dirty="0"/>
              <a:t>Consider inserting the keys </a:t>
            </a:r>
            <a:r>
              <a:rPr lang="en-IN" sz="2400" b="1" dirty="0"/>
              <a:t>76, 26, 37, 59 </a:t>
            </a:r>
            <a:r>
              <a:rPr lang="en-IN" sz="2400" dirty="0"/>
              <a:t>into hash table of </a:t>
            </a:r>
            <a:r>
              <a:rPr lang="en-IN" sz="2400" b="1" dirty="0"/>
              <a:t>size m =11 </a:t>
            </a:r>
            <a:r>
              <a:rPr lang="en-IN" sz="2400" dirty="0"/>
              <a:t>using liner probing .</a:t>
            </a:r>
          </a:p>
          <a:p>
            <a:pPr marL="0" indent="0">
              <a:buNone/>
            </a:pPr>
            <a:r>
              <a:rPr lang="en-IN" sz="2400" dirty="0"/>
              <a:t>Use hash function 	</a:t>
            </a:r>
            <a:r>
              <a:rPr lang="en-IN" sz="2400" b="1" dirty="0"/>
              <a:t>h’(k) = k mod m </a:t>
            </a:r>
          </a:p>
          <a:p>
            <a:pPr marL="0" indent="0">
              <a:buNone/>
            </a:pPr>
            <a:r>
              <a:rPr lang="en-IN" sz="2000" b="1" u="sng" dirty="0"/>
              <a:t>Solution  </a:t>
            </a:r>
          </a:p>
          <a:p>
            <a:pPr marL="0" indent="0">
              <a:buNone/>
            </a:pPr>
            <a:r>
              <a:rPr lang="en-IN" sz="2000" b="1" dirty="0"/>
              <a:t>using 	h(</a:t>
            </a:r>
            <a:r>
              <a:rPr lang="en-IN" sz="2000" b="1" dirty="0" err="1"/>
              <a:t>k,i</a:t>
            </a:r>
            <a:r>
              <a:rPr lang="en-IN" sz="2000" b="1" dirty="0"/>
              <a:t>) = [h’(k) + i ] mod m</a:t>
            </a:r>
          </a:p>
          <a:p>
            <a:pPr marL="0" indent="0">
              <a:buNone/>
            </a:pPr>
            <a:endParaRPr lang="en-IN" sz="2000" b="1" u="sng" dirty="0"/>
          </a:p>
          <a:p>
            <a:pPr marL="0" indent="0">
              <a:buNone/>
            </a:pPr>
            <a:r>
              <a:rPr lang="en-IN" sz="2000" b="1" u="sng" dirty="0"/>
              <a:t>Key k =76</a:t>
            </a:r>
          </a:p>
          <a:p>
            <a:pPr marL="0" indent="0">
              <a:buNone/>
            </a:pPr>
            <a:r>
              <a:rPr lang="en-IN" sz="2000" b="1" dirty="0"/>
              <a:t>h(76,0)= (76 mod 11 + 0)mod 11 = (10 + 0) mod 11 = 10 mod 11 = 10 (empty)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u="sng" dirty="0"/>
              <a:t>Key k = 26</a:t>
            </a:r>
          </a:p>
          <a:p>
            <a:pPr marL="0" indent="0">
              <a:buNone/>
            </a:pPr>
            <a:r>
              <a:rPr lang="en-IN" sz="2000" b="1" dirty="0"/>
              <a:t>h(26,0)= (26 mod 11 + 0)mod 11 = (4 + 0) mod 11 = 4 mod 11 = 4 (empty)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u="sng" dirty="0"/>
              <a:t>Key k = 37</a:t>
            </a:r>
          </a:p>
          <a:p>
            <a:pPr marL="0" indent="0">
              <a:buNone/>
            </a:pPr>
            <a:r>
              <a:rPr lang="en-IN" sz="2000" b="1" dirty="0"/>
              <a:t>h(37,0)= (37 mod 11 + 0)mod 11 = (4 + 0) mod 11 = 4 mod 11 = 4 (occupied)</a:t>
            </a:r>
          </a:p>
          <a:p>
            <a:pPr marL="0" indent="0">
              <a:buNone/>
            </a:pPr>
            <a:r>
              <a:rPr lang="en-IN" sz="2000" b="1" dirty="0"/>
              <a:t>Finding next probe sequence </a:t>
            </a:r>
          </a:p>
          <a:p>
            <a:pPr marL="0" indent="0">
              <a:buNone/>
            </a:pPr>
            <a:r>
              <a:rPr lang="en-IN" sz="2000" b="1" dirty="0"/>
              <a:t>h(37,1)= (37 mod 11 + 1)mod 11 = (4 + 1) mod 11 = 5 mod 11 = 5 (empty)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u="sng" dirty="0"/>
              <a:t>Key k = 59</a:t>
            </a:r>
          </a:p>
          <a:p>
            <a:pPr marL="0" indent="0">
              <a:buNone/>
            </a:pPr>
            <a:r>
              <a:rPr lang="en-IN" sz="2000" b="1" dirty="0"/>
              <a:t>h(59,0)= (59 mod 11 + 0)mod 11 = (4 + 0) mod 11 = 4 mod 11 = 4 (occupied)</a:t>
            </a:r>
          </a:p>
          <a:p>
            <a:pPr marL="0" indent="0">
              <a:buNone/>
            </a:pPr>
            <a:r>
              <a:rPr lang="en-IN" sz="2000" b="1" dirty="0"/>
              <a:t>Finding next probe sequence </a:t>
            </a:r>
          </a:p>
          <a:p>
            <a:pPr marL="0" indent="0">
              <a:buNone/>
            </a:pPr>
            <a:r>
              <a:rPr lang="en-IN" sz="2000" b="1" dirty="0"/>
              <a:t>h(59,1)= (59 mod 11 + 1)mod 11 = (4 + 1) mod 11 = 5 mod 11 = 5 (occupied)</a:t>
            </a:r>
          </a:p>
          <a:p>
            <a:pPr marL="0" indent="0">
              <a:buNone/>
            </a:pPr>
            <a:r>
              <a:rPr lang="en-IN" sz="2000" b="1" dirty="0"/>
              <a:t>Finding next probe sequence </a:t>
            </a:r>
          </a:p>
          <a:p>
            <a:pPr marL="0" indent="0">
              <a:buNone/>
            </a:pPr>
            <a:r>
              <a:rPr lang="en-IN" sz="2000" b="1" dirty="0"/>
              <a:t>h(59,2)= (59 mod 11 + 2)mod 11 = (4 + 2) mod 11 = 6 mod 11 = 6 (empty)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325702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520" y="116632"/>
            <a:ext cx="8568952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/>
              <a:t>Quadratic Probing</a:t>
            </a:r>
          </a:p>
          <a:p>
            <a:pPr algn="just"/>
            <a:r>
              <a:rPr lang="en-IN" sz="2000" dirty="0"/>
              <a:t>Linear probing is easy to implement but it suffers from primary clustering 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Cluster means block of occupied slots 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Primary clustering refers many such blocks separated by free slots</a:t>
            </a:r>
          </a:p>
          <a:p>
            <a:pPr algn="just"/>
            <a:r>
              <a:rPr lang="en-IN" sz="2000" dirty="0"/>
              <a:t>It increases number of probes to find a free slot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Quadratic probing is similar to linear probing and the only difference is the interval between successive probes or entry slots.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Quadratic Probe uses the following hash function</a:t>
            </a:r>
          </a:p>
          <a:p>
            <a:pPr algn="ctr"/>
            <a:r>
              <a:rPr lang="en-IN" sz="2800" b="1" dirty="0"/>
              <a:t>h(k, i) =[h’(k)]+c</a:t>
            </a:r>
            <a:r>
              <a:rPr lang="en-IN" sz="2800" b="1" baseline="-25000" dirty="0"/>
              <a:t>1</a:t>
            </a:r>
            <a:r>
              <a:rPr lang="en-IN" sz="2800" b="1" dirty="0"/>
              <a:t>i + c</a:t>
            </a:r>
            <a:r>
              <a:rPr lang="en-IN" sz="2800" b="1" baseline="-25000" dirty="0"/>
              <a:t>2</a:t>
            </a:r>
            <a:r>
              <a:rPr lang="en-IN" sz="2800" b="1" dirty="0"/>
              <a:t> i</a:t>
            </a:r>
            <a:r>
              <a:rPr lang="en-IN" sz="2800" b="1" baseline="30000" dirty="0"/>
              <a:t>2</a:t>
            </a:r>
            <a:r>
              <a:rPr lang="en-IN" sz="2800" b="1" dirty="0"/>
              <a:t>] mod m</a:t>
            </a:r>
          </a:p>
          <a:p>
            <a:pPr algn="just"/>
            <a:endParaRPr lang="en-IN" sz="2800" dirty="0"/>
          </a:p>
          <a:p>
            <a:pPr algn="just"/>
            <a:r>
              <a:rPr lang="en-IN" sz="2400" dirty="0"/>
              <a:t>Here 	m is the size of the hash table </a:t>
            </a:r>
          </a:p>
          <a:p>
            <a:pPr algn="just"/>
            <a:r>
              <a:rPr lang="en-IN" sz="2400" dirty="0"/>
              <a:t>	h’(k) = k mod m ( hash </a:t>
            </a:r>
            <a:r>
              <a:rPr lang="en-IN" sz="2400" dirty="0" err="1"/>
              <a:t>fns</a:t>
            </a:r>
            <a:r>
              <a:rPr lang="en-IN" sz="2400" dirty="0"/>
              <a:t>)</a:t>
            </a:r>
          </a:p>
          <a:p>
            <a:pPr algn="just"/>
            <a:r>
              <a:rPr lang="en-IN" sz="2400" dirty="0"/>
              <a:t> 	c</a:t>
            </a:r>
            <a:r>
              <a:rPr lang="en-IN" sz="2400" baseline="-25000" dirty="0"/>
              <a:t>1 </a:t>
            </a:r>
            <a:r>
              <a:rPr lang="en-IN" sz="2400" dirty="0"/>
              <a:t> and c</a:t>
            </a:r>
            <a:r>
              <a:rPr lang="en-IN" sz="2400" baseline="-25000" dirty="0"/>
              <a:t>2</a:t>
            </a:r>
            <a:r>
              <a:rPr lang="en-IN" sz="2400" dirty="0"/>
              <a:t> are constants not equal 0</a:t>
            </a:r>
          </a:p>
          <a:p>
            <a:pPr algn="just"/>
            <a:r>
              <a:rPr lang="en-IN" sz="2400" b="1" dirty="0"/>
              <a:t>	</a:t>
            </a:r>
            <a:r>
              <a:rPr lang="en-IN" sz="2400" dirty="0"/>
              <a:t>i is probe number</a:t>
            </a:r>
          </a:p>
          <a:p>
            <a:pPr algn="ctr"/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74389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476672"/>
            <a:ext cx="82809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/>
              <a:t>Hashing is a technique that is used to </a:t>
            </a:r>
            <a:r>
              <a:rPr lang="en-IN" sz="2000" b="1" dirty="0"/>
              <a:t>uniquely identify a specific object from a group of similar objects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Assume that you have an object and you want to assign a key to it to make searching easy. 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To store the </a:t>
            </a:r>
            <a:r>
              <a:rPr lang="en-IN" sz="2000" b="1" dirty="0"/>
              <a:t>key/value </a:t>
            </a:r>
            <a:r>
              <a:rPr lang="en-IN" sz="2000" dirty="0"/>
              <a:t>pair, you can use a simple array like a data structure where keys (integers) can be used directly as an index to store values.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 However, in cases where the </a:t>
            </a:r>
            <a:r>
              <a:rPr lang="en-IN" sz="2000" u="sng" dirty="0"/>
              <a:t>keys are large and cannot be used directly as an index</a:t>
            </a:r>
            <a:r>
              <a:rPr lang="en-IN" sz="2000" dirty="0"/>
              <a:t>, you should use </a:t>
            </a:r>
            <a:r>
              <a:rPr lang="en-IN" sz="2000" b="1" i="1" dirty="0"/>
              <a:t>hashing</a:t>
            </a:r>
            <a:r>
              <a:rPr lang="en-IN" sz="2000" dirty="0"/>
              <a:t>. 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528" y="4365104"/>
            <a:ext cx="84249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dirty="0"/>
              <a:t>In hashing, large keys are converted into small keys by using </a:t>
            </a:r>
            <a:r>
              <a:rPr lang="en-IN" sz="2000" b="1" dirty="0"/>
              <a:t>hash functions</a:t>
            </a:r>
            <a:r>
              <a:rPr lang="en-IN" sz="2000" dirty="0"/>
              <a:t>.</a:t>
            </a:r>
          </a:p>
          <a:p>
            <a:pPr algn="just"/>
            <a:endParaRPr lang="en-IN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dirty="0"/>
              <a:t>The values are then stored in a data structure called </a:t>
            </a:r>
            <a:r>
              <a:rPr lang="en-IN" sz="2000" b="1" dirty="0"/>
              <a:t>hash table</a:t>
            </a:r>
            <a:r>
              <a:rPr lang="en-IN" sz="2000" dirty="0"/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dirty="0"/>
              <a:t>The </a:t>
            </a:r>
            <a:r>
              <a:rPr lang="en-IN" sz="2000" u="sng" dirty="0"/>
              <a:t>idea of hashing is to distribute entries</a:t>
            </a:r>
            <a:r>
              <a:rPr lang="en-IN" sz="2000" dirty="0"/>
              <a:t> (key/value pairs) </a:t>
            </a:r>
            <a:r>
              <a:rPr lang="en-IN" sz="2000" u="sng" dirty="0"/>
              <a:t>uniformly across an array</a:t>
            </a:r>
            <a:r>
              <a:rPr lang="en-IN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04785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04664"/>
            <a:ext cx="8507288" cy="5721499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IN" sz="3200" dirty="0"/>
              <a:t>In Quadratic probing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when the slot at a hashed index for an entry record is already occupied, we start traversing until you find an unoccupied slot.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The interval between slots is computed by adding the successive value of an arbitrary polynomial in the original hashed index.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Let us assume that the hashed index for an entry is </a:t>
            </a:r>
            <a:r>
              <a:rPr lang="en-IN" b="1" dirty="0"/>
              <a:t>index</a:t>
            </a:r>
            <a:r>
              <a:rPr lang="en-IN" dirty="0"/>
              <a:t> and at </a:t>
            </a:r>
            <a:r>
              <a:rPr lang="en-IN" b="1" dirty="0"/>
              <a:t>index</a:t>
            </a:r>
            <a:r>
              <a:rPr lang="en-IN" dirty="0"/>
              <a:t> there is an occupied slot. </a:t>
            </a:r>
          </a:p>
          <a:p>
            <a:pPr algn="just"/>
            <a:endParaRPr lang="en-IN" dirty="0"/>
          </a:p>
          <a:p>
            <a:pPr marL="0" indent="0" algn="just">
              <a:buNone/>
            </a:pPr>
            <a:r>
              <a:rPr lang="en-IN" dirty="0"/>
              <a:t>The probe sequence will be as follows:</a:t>
            </a:r>
          </a:p>
          <a:p>
            <a:r>
              <a:rPr lang="en-IN" dirty="0"/>
              <a:t>index = index % </a:t>
            </a:r>
            <a:r>
              <a:rPr lang="en-IN" dirty="0" err="1"/>
              <a:t>hashTableSize</a:t>
            </a:r>
            <a:br>
              <a:rPr lang="en-IN" dirty="0"/>
            </a:br>
            <a:r>
              <a:rPr lang="en-IN" dirty="0"/>
              <a:t>index = (index + 1</a:t>
            </a:r>
            <a:r>
              <a:rPr lang="en-IN" baseline="30000" dirty="0"/>
              <a:t>2</a:t>
            </a:r>
            <a:r>
              <a:rPr lang="en-IN" dirty="0"/>
              <a:t>) % </a:t>
            </a:r>
            <a:r>
              <a:rPr lang="en-IN" dirty="0" err="1"/>
              <a:t>hashTableSize</a:t>
            </a:r>
            <a:br>
              <a:rPr lang="en-IN" dirty="0"/>
            </a:br>
            <a:r>
              <a:rPr lang="en-IN" dirty="0"/>
              <a:t>index = (index + 2</a:t>
            </a:r>
            <a:r>
              <a:rPr lang="en-IN" baseline="30000" dirty="0"/>
              <a:t>2</a:t>
            </a:r>
            <a:r>
              <a:rPr lang="en-IN" dirty="0"/>
              <a:t>) % </a:t>
            </a:r>
            <a:r>
              <a:rPr lang="en-IN" dirty="0" err="1"/>
              <a:t>hashTableSize</a:t>
            </a:r>
            <a:br>
              <a:rPr lang="en-IN" dirty="0"/>
            </a:br>
            <a:r>
              <a:rPr lang="en-IN" dirty="0"/>
              <a:t>index = (index + 3</a:t>
            </a:r>
            <a:r>
              <a:rPr lang="en-IN" baseline="30000" dirty="0"/>
              <a:t>2</a:t>
            </a:r>
            <a:r>
              <a:rPr lang="en-IN" dirty="0"/>
              <a:t>) % </a:t>
            </a:r>
            <a:r>
              <a:rPr lang="en-IN" dirty="0" err="1"/>
              <a:t>hashTableSize</a:t>
            </a:r>
            <a:r>
              <a:rPr lang="en-IN" dirty="0"/>
              <a:t> </a:t>
            </a:r>
          </a:p>
          <a:p>
            <a:r>
              <a:rPr lang="en-IN" dirty="0"/>
              <a:t>and so on…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8609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9552" y="332656"/>
            <a:ext cx="8424936" cy="61206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400" dirty="0"/>
              <a:t>Consider inserting the keys </a:t>
            </a:r>
            <a:r>
              <a:rPr lang="en-IN" sz="2400" b="1" dirty="0"/>
              <a:t>76, 26, 37, 59 </a:t>
            </a:r>
            <a:r>
              <a:rPr lang="en-IN" sz="2400" dirty="0"/>
              <a:t>into hash table of </a:t>
            </a:r>
            <a:r>
              <a:rPr lang="en-IN" sz="2400" b="1" dirty="0"/>
              <a:t>size m =11 </a:t>
            </a:r>
            <a:r>
              <a:rPr lang="en-IN" sz="2400" dirty="0"/>
              <a:t>using quadratic probing . [given c1= 1 and c2=3]</a:t>
            </a:r>
          </a:p>
          <a:p>
            <a:pPr marL="0" indent="0">
              <a:buNone/>
            </a:pPr>
            <a:r>
              <a:rPr lang="en-IN" sz="2400" dirty="0"/>
              <a:t>Use hash function 	</a:t>
            </a:r>
            <a:r>
              <a:rPr lang="en-IN" sz="2400" b="1" dirty="0"/>
              <a:t>h’(k) = k mod m </a:t>
            </a:r>
          </a:p>
          <a:p>
            <a:pPr marL="0" indent="0">
              <a:buNone/>
            </a:pPr>
            <a:r>
              <a:rPr lang="en-IN" sz="2000" b="1" u="sng" dirty="0"/>
              <a:t>Solution  </a:t>
            </a:r>
          </a:p>
          <a:p>
            <a:pPr marL="0" indent="0">
              <a:buNone/>
            </a:pPr>
            <a:r>
              <a:rPr lang="en-IN" sz="2000" b="1" dirty="0"/>
              <a:t>using 	h(k, i) =[h’(k)]+c</a:t>
            </a:r>
            <a:r>
              <a:rPr lang="en-IN" sz="2000" b="1" baseline="-25000" dirty="0"/>
              <a:t>1</a:t>
            </a:r>
            <a:r>
              <a:rPr lang="en-IN" sz="2000" b="1" dirty="0"/>
              <a:t>i + c</a:t>
            </a:r>
            <a:r>
              <a:rPr lang="en-IN" sz="2000" b="1" baseline="-25000" dirty="0"/>
              <a:t>2</a:t>
            </a:r>
            <a:r>
              <a:rPr lang="en-IN" sz="2000" b="1" dirty="0"/>
              <a:t>i</a:t>
            </a:r>
            <a:r>
              <a:rPr lang="en-IN" sz="2000" b="1" baseline="30000" dirty="0"/>
              <a:t>2</a:t>
            </a:r>
            <a:r>
              <a:rPr lang="en-IN" sz="2000" b="1" dirty="0"/>
              <a:t>] mod m = [ k mod 11 + 1xi  +  3x i</a:t>
            </a:r>
            <a:r>
              <a:rPr lang="en-IN" sz="2000" b="1" baseline="30000" dirty="0"/>
              <a:t>2</a:t>
            </a:r>
            <a:r>
              <a:rPr lang="en-IN" sz="2000" b="1" dirty="0"/>
              <a:t>] mod 11</a:t>
            </a:r>
          </a:p>
          <a:p>
            <a:pPr marL="0" indent="0">
              <a:buNone/>
            </a:pPr>
            <a:endParaRPr lang="en-IN" sz="2000" b="1" u="sng" dirty="0"/>
          </a:p>
          <a:p>
            <a:pPr marL="0" indent="0">
              <a:buNone/>
            </a:pPr>
            <a:r>
              <a:rPr lang="en-IN" sz="2000" b="1" u="sng" dirty="0"/>
              <a:t>Key k =76</a:t>
            </a:r>
          </a:p>
          <a:p>
            <a:pPr marL="0" indent="0">
              <a:buNone/>
            </a:pPr>
            <a:r>
              <a:rPr lang="en-IN" sz="2000" b="1" dirty="0"/>
              <a:t>h(76,0)= [ 76 mod 11 +  0 + 3 x 0] mod 11 = (10 + 0 + 0) mod 11 = 10 mod 11 = 10 (empty)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u="sng" dirty="0"/>
              <a:t>Key k = 26</a:t>
            </a:r>
          </a:p>
          <a:p>
            <a:pPr marL="0" indent="0">
              <a:buNone/>
            </a:pPr>
            <a:r>
              <a:rPr lang="en-IN" sz="2000" b="1" dirty="0"/>
              <a:t>h(26,0)= [ 26 mod 11 +  0 + 3 x 0] mod 11 = (4 + 0 + 0) mod 11 = 4 mod 11 = 4 (empty)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u="sng" dirty="0"/>
              <a:t>Key k = 37</a:t>
            </a:r>
          </a:p>
          <a:p>
            <a:pPr marL="0" indent="0">
              <a:buNone/>
            </a:pPr>
            <a:r>
              <a:rPr lang="en-IN" sz="2000" b="1" dirty="0"/>
              <a:t>h(37,0)= [ 37 mod 11 +  0 + 3 x 0] mod 11 = (4 + 0 + 0) mod 11 = 4 mod 11 = 4 (occupied)</a:t>
            </a:r>
          </a:p>
          <a:p>
            <a:pPr marL="0" indent="0">
              <a:buNone/>
            </a:pPr>
            <a:r>
              <a:rPr lang="en-IN" sz="2000" b="1" dirty="0"/>
              <a:t>Finding next probe sequence </a:t>
            </a:r>
          </a:p>
          <a:p>
            <a:pPr marL="0" indent="0">
              <a:buNone/>
            </a:pPr>
            <a:r>
              <a:rPr lang="en-IN" sz="2000" b="1" dirty="0"/>
              <a:t>h(37,1)= [ 37 mod 11 +  1 + 3 x 1] mod 11 = (4 + 1 + 3) mod 11 = 8 mod 11 = 8 (empty)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u="sng" dirty="0"/>
              <a:t>Key k = 59</a:t>
            </a:r>
          </a:p>
          <a:p>
            <a:pPr marL="0" indent="0">
              <a:buNone/>
            </a:pPr>
            <a:r>
              <a:rPr lang="en-IN" sz="2000" b="1" dirty="0"/>
              <a:t>h(59,0)= [ 59 mod 11 +  0 + 3 x 0] mod 11 = (4 + 0 + 0) mod 11 = 4 mod 11 = 4 (occupied)</a:t>
            </a:r>
          </a:p>
          <a:p>
            <a:pPr marL="0" indent="0">
              <a:buNone/>
            </a:pPr>
            <a:r>
              <a:rPr lang="en-IN" sz="2000" b="1" dirty="0"/>
              <a:t>Finding next probe sequence </a:t>
            </a:r>
          </a:p>
          <a:p>
            <a:pPr marL="0" indent="0">
              <a:buNone/>
            </a:pPr>
            <a:r>
              <a:rPr lang="en-IN" sz="2000" b="1" dirty="0"/>
              <a:t>h(59,1)= [ 59 mod 11 +  1 + 3 x 1] mod 11 = (4 + 1 + 3) mod 11 = 8 mod 11 = 8 (occupied)</a:t>
            </a:r>
          </a:p>
          <a:p>
            <a:pPr marL="0" indent="0">
              <a:buNone/>
            </a:pPr>
            <a:r>
              <a:rPr lang="en-IN" sz="2000" b="1" dirty="0"/>
              <a:t>Finding next probe sequence </a:t>
            </a:r>
          </a:p>
          <a:p>
            <a:pPr marL="0" indent="0">
              <a:buNone/>
            </a:pPr>
            <a:r>
              <a:rPr lang="en-IN" sz="2000" b="1" dirty="0"/>
              <a:t>h(59,2)= [ 59 mod 11 +  2 + 3 x 4] mod 11 = (4 + 2 + 12) mod 11 = 18 mod 11 = 7 (empty)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807341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332656"/>
            <a:ext cx="8352928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/>
              <a:t>Double hashing</a:t>
            </a:r>
            <a:endParaRPr lang="en-IN" sz="2400" dirty="0"/>
          </a:p>
          <a:p>
            <a:pPr algn="just"/>
            <a:r>
              <a:rPr lang="en-IN" sz="2400" dirty="0"/>
              <a:t>Double hashing is similar to linear probing and the only difference is the interval between successive probes.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Here, the interval between probes is computed by using two hash functions. </a:t>
            </a:r>
          </a:p>
          <a:p>
            <a:pPr algn="just"/>
            <a:r>
              <a:rPr lang="en-IN" sz="2400" dirty="0"/>
              <a:t> Lets linear probing uses the following hash function </a:t>
            </a:r>
          </a:p>
          <a:p>
            <a:pPr algn="ctr"/>
            <a:r>
              <a:rPr lang="en-IN" sz="3200" b="1" dirty="0"/>
              <a:t>h(</a:t>
            </a:r>
            <a:r>
              <a:rPr lang="en-IN" sz="3200" b="1" dirty="0" err="1"/>
              <a:t>k,i</a:t>
            </a:r>
            <a:r>
              <a:rPr lang="en-IN" sz="3200" b="1" dirty="0"/>
              <a:t>) = [h</a:t>
            </a:r>
            <a:r>
              <a:rPr lang="en-IN" sz="3200" b="1" baseline="-25000" dirty="0"/>
              <a:t>1</a:t>
            </a:r>
            <a:r>
              <a:rPr lang="en-IN" sz="3200" b="1" dirty="0"/>
              <a:t>(k) + i.h</a:t>
            </a:r>
            <a:r>
              <a:rPr lang="en-IN" sz="3200" b="1" baseline="-25000" dirty="0"/>
              <a:t>2</a:t>
            </a:r>
            <a:r>
              <a:rPr lang="en-IN" sz="3200" b="1" dirty="0"/>
              <a:t>(k) ] mod m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Here 	m is the size of the hash table </a:t>
            </a:r>
          </a:p>
          <a:p>
            <a:pPr algn="just"/>
            <a:r>
              <a:rPr lang="en-IN" sz="2400" dirty="0"/>
              <a:t>	h</a:t>
            </a:r>
            <a:r>
              <a:rPr lang="en-IN" sz="2400" baseline="-25000" dirty="0"/>
              <a:t>1</a:t>
            </a:r>
            <a:r>
              <a:rPr lang="en-IN" sz="2400" dirty="0"/>
              <a:t>(k) = k mod m ( hash </a:t>
            </a:r>
            <a:r>
              <a:rPr lang="en-IN" sz="2400" dirty="0" err="1"/>
              <a:t>fns</a:t>
            </a:r>
            <a:r>
              <a:rPr lang="en-IN" sz="2400" dirty="0"/>
              <a:t>)</a:t>
            </a:r>
          </a:p>
          <a:p>
            <a:pPr algn="just"/>
            <a:r>
              <a:rPr lang="en-IN" sz="2400" dirty="0"/>
              <a:t>	h</a:t>
            </a:r>
            <a:r>
              <a:rPr lang="en-IN" sz="2400" baseline="-25000" dirty="0"/>
              <a:t>2</a:t>
            </a:r>
            <a:r>
              <a:rPr lang="en-IN" sz="2400" dirty="0"/>
              <a:t>(k) = k mod m’ [hash </a:t>
            </a:r>
            <a:r>
              <a:rPr lang="en-IN" sz="2400" dirty="0" err="1"/>
              <a:t>fns</a:t>
            </a:r>
            <a:r>
              <a:rPr lang="en-IN" sz="2400" dirty="0"/>
              <a:t> with slightly less m (say m-1)]</a:t>
            </a:r>
          </a:p>
          <a:p>
            <a:pPr algn="just"/>
            <a:r>
              <a:rPr lang="en-IN" sz="2400" b="1" dirty="0"/>
              <a:t>	</a:t>
            </a:r>
            <a:r>
              <a:rPr lang="en-IN" sz="2400" dirty="0"/>
              <a:t>i is 0 to m-1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37383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IN" dirty="0"/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9552" y="332656"/>
            <a:ext cx="8424936" cy="6120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2400" dirty="0"/>
              <a:t>Consider inserting the keys </a:t>
            </a:r>
            <a:r>
              <a:rPr lang="en-IN" sz="2400" b="1" dirty="0"/>
              <a:t>76, 26, 37, 59 </a:t>
            </a:r>
            <a:r>
              <a:rPr lang="en-IN" sz="2400" dirty="0"/>
              <a:t>into hash table of </a:t>
            </a:r>
            <a:r>
              <a:rPr lang="en-IN" sz="2400" b="1" dirty="0"/>
              <a:t>size m =11 </a:t>
            </a:r>
            <a:r>
              <a:rPr lang="en-IN" sz="2400" dirty="0"/>
              <a:t>using double hashing.</a:t>
            </a:r>
          </a:p>
          <a:p>
            <a:pPr marL="0" indent="0">
              <a:buNone/>
            </a:pPr>
            <a:r>
              <a:rPr lang="en-IN" sz="2400" dirty="0"/>
              <a:t>Use hash function 	</a:t>
            </a:r>
            <a:r>
              <a:rPr lang="en-IN" sz="2400" b="1" dirty="0"/>
              <a:t>h1(k) = k mod 11   and  h2(k) = k mod 9 </a:t>
            </a:r>
          </a:p>
          <a:p>
            <a:pPr marL="0" indent="0">
              <a:buFont typeface="Arial" pitchFamily="34" charset="0"/>
              <a:buNone/>
            </a:pPr>
            <a:endParaRPr lang="en-IN" sz="2400" b="1" dirty="0"/>
          </a:p>
          <a:p>
            <a:pPr marL="0" indent="0">
              <a:buFont typeface="Arial" pitchFamily="34" charset="0"/>
              <a:buNone/>
            </a:pPr>
            <a:r>
              <a:rPr lang="en-IN" sz="2000" b="1" u="sng" dirty="0"/>
              <a:t>Solution  </a:t>
            </a:r>
          </a:p>
          <a:p>
            <a:pPr marL="0" indent="0">
              <a:buFont typeface="Arial" pitchFamily="34" charset="0"/>
              <a:buNone/>
            </a:pPr>
            <a:r>
              <a:rPr lang="en-IN" sz="2000" b="1" dirty="0"/>
              <a:t>using 	h(</a:t>
            </a:r>
            <a:r>
              <a:rPr lang="en-IN" sz="2000" b="1" dirty="0" err="1"/>
              <a:t>k,i</a:t>
            </a:r>
            <a:r>
              <a:rPr lang="en-IN" sz="2000" b="1" dirty="0"/>
              <a:t>) = [h</a:t>
            </a:r>
            <a:r>
              <a:rPr lang="en-IN" sz="2000" b="1" baseline="-25000" dirty="0"/>
              <a:t>1</a:t>
            </a:r>
            <a:r>
              <a:rPr lang="en-IN" sz="2000" b="1" dirty="0"/>
              <a:t>(k) + i.h</a:t>
            </a:r>
            <a:r>
              <a:rPr lang="en-IN" sz="2000" b="1" baseline="-25000" dirty="0"/>
              <a:t>2</a:t>
            </a:r>
            <a:r>
              <a:rPr lang="en-IN" sz="2000" b="1" dirty="0"/>
              <a:t>(k) ] mod m</a:t>
            </a:r>
          </a:p>
          <a:p>
            <a:pPr marL="0" indent="0">
              <a:buFont typeface="Arial" pitchFamily="34" charset="0"/>
              <a:buNone/>
            </a:pPr>
            <a:endParaRPr lang="en-IN" sz="2000" b="1" u="sng" dirty="0"/>
          </a:p>
          <a:p>
            <a:pPr marL="0" indent="0">
              <a:buFont typeface="Arial" pitchFamily="34" charset="0"/>
              <a:buNone/>
            </a:pPr>
            <a:r>
              <a:rPr lang="en-IN" sz="2000" b="1" u="sng" dirty="0"/>
              <a:t>Key k =76</a:t>
            </a:r>
          </a:p>
          <a:p>
            <a:pPr marL="0" indent="0">
              <a:buFont typeface="Arial" pitchFamily="34" charset="0"/>
              <a:buNone/>
            </a:pPr>
            <a:r>
              <a:rPr lang="en-IN" sz="2000" b="1" dirty="0"/>
              <a:t>h1(76)= (76 mod 11) =10 	and  h2(76) = 76 mod 9 = 4</a:t>
            </a:r>
          </a:p>
          <a:p>
            <a:pPr marL="0" indent="0">
              <a:buFont typeface="Arial" pitchFamily="34" charset="0"/>
              <a:buNone/>
            </a:pPr>
            <a:r>
              <a:rPr lang="en-IN" sz="2000" b="1" dirty="0"/>
              <a:t>h(76,0) = (10 + 0 x 4 ) mod 11 = 10 mod 11 = 10 (empty)</a:t>
            </a:r>
          </a:p>
          <a:p>
            <a:pPr marL="0" indent="0">
              <a:buFont typeface="Arial" pitchFamily="34" charset="0"/>
              <a:buNone/>
            </a:pPr>
            <a:endParaRPr lang="en-IN" sz="2000" b="1" dirty="0"/>
          </a:p>
          <a:p>
            <a:pPr marL="0" indent="0">
              <a:buFont typeface="Arial" pitchFamily="34" charset="0"/>
              <a:buNone/>
            </a:pPr>
            <a:r>
              <a:rPr lang="en-IN" sz="2000" b="1" u="sng" dirty="0"/>
              <a:t>Key k = 26</a:t>
            </a:r>
          </a:p>
          <a:p>
            <a:pPr marL="0" indent="0">
              <a:buNone/>
            </a:pPr>
            <a:r>
              <a:rPr lang="en-IN" sz="2000" b="1" dirty="0"/>
              <a:t>h1(26)= (26 mod 11) =4 	and  h2(26) = 26 mod 9 = 8</a:t>
            </a:r>
          </a:p>
          <a:p>
            <a:pPr marL="0" indent="0">
              <a:buNone/>
            </a:pPr>
            <a:r>
              <a:rPr lang="en-IN" sz="2000" b="1" dirty="0"/>
              <a:t>h(26,0) = (4 + 0 x 8 ) mod 11 = 4 mod 11 = 4 (empty)</a:t>
            </a:r>
          </a:p>
          <a:p>
            <a:pPr marL="0" indent="0">
              <a:buFont typeface="Arial" pitchFamily="34" charset="0"/>
              <a:buNone/>
            </a:pPr>
            <a:endParaRPr lang="en-IN" sz="2000" b="1" dirty="0"/>
          </a:p>
          <a:p>
            <a:pPr marL="0" indent="0">
              <a:buFont typeface="Arial" pitchFamily="34" charset="0"/>
              <a:buNone/>
            </a:pPr>
            <a:r>
              <a:rPr lang="en-IN" sz="2000" b="1" u="sng" dirty="0"/>
              <a:t>Key k = 37</a:t>
            </a:r>
          </a:p>
          <a:p>
            <a:pPr marL="0" indent="0">
              <a:buNone/>
            </a:pPr>
            <a:r>
              <a:rPr lang="en-IN" sz="2000" b="1" dirty="0"/>
              <a:t>h1(37)= (37 mod 11) =4	and  h2(37) = 37 mod 9 = 1</a:t>
            </a:r>
          </a:p>
          <a:p>
            <a:pPr marL="0" indent="0">
              <a:buNone/>
            </a:pPr>
            <a:r>
              <a:rPr lang="en-IN" sz="2000" b="1" dirty="0"/>
              <a:t>h(37,0) = (4 + 0 x 1 ) mod 11 = 4 mod 11 = 4 (occupied)</a:t>
            </a:r>
          </a:p>
          <a:p>
            <a:pPr marL="0" indent="0">
              <a:buFont typeface="Arial" pitchFamily="34" charset="0"/>
              <a:buNone/>
            </a:pPr>
            <a:r>
              <a:rPr lang="en-IN" sz="2000" b="1" dirty="0"/>
              <a:t>Finding next probe sequence </a:t>
            </a:r>
          </a:p>
          <a:p>
            <a:pPr marL="0" indent="0">
              <a:buFont typeface="Arial" pitchFamily="34" charset="0"/>
              <a:buNone/>
            </a:pPr>
            <a:r>
              <a:rPr lang="en-IN" sz="2000" b="1" dirty="0"/>
              <a:t>h(37,1)= (4 + 1 x1 ) mod 11 = 5 mod 11 =5 (empty)</a:t>
            </a:r>
          </a:p>
          <a:p>
            <a:pPr marL="0" indent="0">
              <a:buFont typeface="Arial" pitchFamily="34" charset="0"/>
              <a:buNone/>
            </a:pPr>
            <a:endParaRPr lang="en-IN" sz="2000" b="1" dirty="0"/>
          </a:p>
          <a:p>
            <a:pPr marL="0" indent="0">
              <a:buFont typeface="Arial" pitchFamily="34" charset="0"/>
              <a:buNone/>
            </a:pPr>
            <a:endParaRPr lang="en-IN" sz="2000" b="1" dirty="0"/>
          </a:p>
          <a:p>
            <a:pPr marL="0" indent="0">
              <a:buFont typeface="Arial" pitchFamily="34" charset="0"/>
              <a:buNone/>
            </a:pPr>
            <a:endParaRPr lang="en-IN" sz="2000" b="1" dirty="0"/>
          </a:p>
          <a:p>
            <a:pPr marL="0" indent="0">
              <a:buFont typeface="Arial" pitchFamily="34" charset="0"/>
              <a:buNone/>
            </a:pPr>
            <a:endParaRPr lang="en-IN" sz="2000" b="1" dirty="0"/>
          </a:p>
          <a:p>
            <a:pPr marL="0" indent="0">
              <a:buFont typeface="Arial" pitchFamily="34" charset="0"/>
              <a:buNone/>
            </a:pPr>
            <a:endParaRPr lang="en-IN" sz="2000" b="1" dirty="0"/>
          </a:p>
          <a:p>
            <a:pPr marL="0" indent="0">
              <a:buFont typeface="Arial" pitchFamily="34" charset="0"/>
              <a:buNone/>
            </a:pPr>
            <a:endParaRPr lang="en-IN" sz="2000" b="1" dirty="0"/>
          </a:p>
          <a:p>
            <a:pPr marL="0" indent="0">
              <a:buFont typeface="Arial" pitchFamily="34" charset="0"/>
              <a:buNone/>
            </a:pPr>
            <a:endParaRPr lang="en-IN" sz="2000" b="1" dirty="0"/>
          </a:p>
          <a:p>
            <a:pPr marL="0" indent="0">
              <a:buFont typeface="Arial" pitchFamily="34" charset="0"/>
              <a:buNone/>
            </a:pPr>
            <a:endParaRPr lang="en-IN" sz="2000" b="1" dirty="0"/>
          </a:p>
          <a:p>
            <a:pPr marL="0" indent="0">
              <a:buFont typeface="Arial" pitchFamily="34" charset="0"/>
              <a:buNone/>
            </a:pPr>
            <a:endParaRPr lang="en-IN" sz="2000" b="1" dirty="0"/>
          </a:p>
          <a:p>
            <a:pPr marL="0" indent="0">
              <a:buFont typeface="Arial" pitchFamily="34" charset="0"/>
              <a:buNone/>
            </a:pPr>
            <a:endParaRPr lang="en-IN" sz="2000" b="1" dirty="0"/>
          </a:p>
          <a:p>
            <a:pPr marL="0" indent="0">
              <a:buFont typeface="Arial" pitchFamily="34" charset="0"/>
              <a:buNone/>
            </a:pPr>
            <a:endParaRPr lang="en-IN" sz="2000" b="1" dirty="0"/>
          </a:p>
          <a:p>
            <a:pPr marL="0" indent="0">
              <a:buFont typeface="Arial" pitchFamily="34" charset="0"/>
              <a:buNone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922030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IN" dirty="0"/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9552" y="332656"/>
            <a:ext cx="8424936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2400" dirty="0"/>
              <a:t>Consider inserting the keys </a:t>
            </a:r>
            <a:r>
              <a:rPr lang="en-IN" sz="2400" b="1" dirty="0"/>
              <a:t>76, 26, 37, 59 </a:t>
            </a:r>
            <a:r>
              <a:rPr lang="en-IN" sz="2400" dirty="0"/>
              <a:t>into hash table of </a:t>
            </a:r>
            <a:r>
              <a:rPr lang="en-IN" sz="2400" b="1" dirty="0"/>
              <a:t>size m =11 </a:t>
            </a:r>
            <a:r>
              <a:rPr lang="en-IN" sz="2400" dirty="0"/>
              <a:t>using double hashing.</a:t>
            </a:r>
          </a:p>
          <a:p>
            <a:pPr marL="0" indent="0">
              <a:buNone/>
            </a:pPr>
            <a:r>
              <a:rPr lang="en-IN" sz="2400" dirty="0"/>
              <a:t>Use hash function 	</a:t>
            </a:r>
            <a:r>
              <a:rPr lang="en-IN" sz="2400" b="1" dirty="0"/>
              <a:t>h1(k) = k mod 11   and  h2(k) = k mod 9 </a:t>
            </a:r>
          </a:p>
          <a:p>
            <a:pPr marL="0" indent="0">
              <a:buFont typeface="Arial" pitchFamily="34" charset="0"/>
              <a:buNone/>
            </a:pPr>
            <a:endParaRPr lang="en-IN" sz="2400" b="1" dirty="0"/>
          </a:p>
          <a:p>
            <a:pPr marL="0" indent="0">
              <a:buFont typeface="Arial" pitchFamily="34" charset="0"/>
              <a:buNone/>
            </a:pPr>
            <a:r>
              <a:rPr lang="en-IN" sz="2000" b="1" u="sng" dirty="0"/>
              <a:t>Solution  </a:t>
            </a:r>
          </a:p>
          <a:p>
            <a:pPr marL="0" indent="0">
              <a:buFont typeface="Arial" pitchFamily="34" charset="0"/>
              <a:buNone/>
            </a:pPr>
            <a:r>
              <a:rPr lang="en-IN" sz="2000" b="1" dirty="0"/>
              <a:t>using 	h(</a:t>
            </a:r>
            <a:r>
              <a:rPr lang="en-IN" sz="2000" b="1" dirty="0" err="1"/>
              <a:t>k,i</a:t>
            </a:r>
            <a:r>
              <a:rPr lang="en-IN" sz="2000" b="1" dirty="0"/>
              <a:t>) = [h</a:t>
            </a:r>
            <a:r>
              <a:rPr lang="en-IN" sz="2000" b="1" baseline="-25000" dirty="0"/>
              <a:t>1</a:t>
            </a:r>
            <a:r>
              <a:rPr lang="en-IN" sz="2000" b="1" dirty="0"/>
              <a:t>(k) + i.h</a:t>
            </a:r>
            <a:r>
              <a:rPr lang="en-IN" sz="2000" b="1" baseline="-25000" dirty="0"/>
              <a:t>2</a:t>
            </a:r>
            <a:r>
              <a:rPr lang="en-IN" sz="2000" b="1" dirty="0"/>
              <a:t>(k) ] mod m</a:t>
            </a:r>
          </a:p>
          <a:p>
            <a:pPr marL="0" indent="0">
              <a:buFont typeface="Arial" pitchFamily="34" charset="0"/>
              <a:buNone/>
            </a:pPr>
            <a:r>
              <a:rPr lang="en-IN" sz="2000" b="1" u="sng" dirty="0"/>
              <a:t>Key k =76</a:t>
            </a:r>
          </a:p>
          <a:p>
            <a:pPr marL="0" indent="0">
              <a:buFont typeface="Arial" pitchFamily="34" charset="0"/>
              <a:buNone/>
            </a:pPr>
            <a:r>
              <a:rPr lang="en-IN" sz="2000" b="1" dirty="0"/>
              <a:t>h1(76)= (76 mod 11) =10 	and  h2(76) = 76 mod 9 = 4</a:t>
            </a:r>
          </a:p>
          <a:p>
            <a:pPr marL="0" indent="0">
              <a:buFont typeface="Arial" pitchFamily="34" charset="0"/>
              <a:buNone/>
            </a:pPr>
            <a:r>
              <a:rPr lang="en-IN" sz="2000" b="1" dirty="0"/>
              <a:t>h(76,0) = (10 + 0 x 4 ) mod 11 = 10 mod 11 = 10 (empty)</a:t>
            </a:r>
          </a:p>
          <a:p>
            <a:pPr marL="0" indent="0">
              <a:buFont typeface="Arial" pitchFamily="34" charset="0"/>
              <a:buNone/>
            </a:pPr>
            <a:endParaRPr lang="en-IN" sz="2000" b="1" u="sng" dirty="0"/>
          </a:p>
          <a:p>
            <a:pPr marL="0" indent="0">
              <a:buFont typeface="Arial" pitchFamily="34" charset="0"/>
              <a:buNone/>
            </a:pPr>
            <a:endParaRPr lang="en-IN" sz="2000" b="1" dirty="0"/>
          </a:p>
          <a:p>
            <a:pPr marL="0" indent="0">
              <a:buFont typeface="Arial" pitchFamily="34" charset="0"/>
              <a:buNone/>
            </a:pPr>
            <a:endParaRPr lang="en-IN" sz="2000" b="1" dirty="0"/>
          </a:p>
          <a:p>
            <a:pPr marL="0" indent="0">
              <a:buFont typeface="Arial" pitchFamily="34" charset="0"/>
              <a:buNone/>
            </a:pPr>
            <a:endParaRPr lang="en-IN" sz="2000" b="1" dirty="0"/>
          </a:p>
          <a:p>
            <a:pPr marL="0" indent="0">
              <a:buFont typeface="Arial" pitchFamily="34" charset="0"/>
              <a:buNone/>
            </a:pPr>
            <a:endParaRPr lang="en-IN" sz="2000" b="1" dirty="0"/>
          </a:p>
          <a:p>
            <a:pPr marL="0" indent="0">
              <a:buFont typeface="Arial" pitchFamily="34" charset="0"/>
              <a:buNone/>
            </a:pPr>
            <a:endParaRPr lang="en-IN" sz="2000" b="1" dirty="0"/>
          </a:p>
          <a:p>
            <a:pPr marL="0" indent="0">
              <a:buFont typeface="Arial" pitchFamily="34" charset="0"/>
              <a:buNone/>
            </a:pPr>
            <a:endParaRPr lang="en-IN" sz="2000" b="1" dirty="0"/>
          </a:p>
          <a:p>
            <a:pPr marL="0" indent="0">
              <a:buFont typeface="Arial" pitchFamily="34" charset="0"/>
              <a:buNone/>
            </a:pPr>
            <a:endParaRPr lang="en-IN" sz="2000" b="1" dirty="0"/>
          </a:p>
          <a:p>
            <a:pPr marL="0" indent="0">
              <a:buFont typeface="Arial" pitchFamily="34" charset="0"/>
              <a:buNone/>
            </a:pPr>
            <a:endParaRPr lang="en-IN" sz="2000" b="1" dirty="0"/>
          </a:p>
          <a:p>
            <a:pPr marL="0" indent="0">
              <a:buFont typeface="Arial" pitchFamily="34" charset="0"/>
              <a:buNone/>
            </a:pPr>
            <a:endParaRPr lang="en-IN" sz="2000" b="1" dirty="0"/>
          </a:p>
          <a:p>
            <a:pPr marL="0" indent="0">
              <a:buFont typeface="Arial" pitchFamily="34" charset="0"/>
              <a:buNone/>
            </a:pPr>
            <a:endParaRPr lang="en-IN" sz="2000" b="1" dirty="0"/>
          </a:p>
          <a:p>
            <a:pPr marL="0" indent="0">
              <a:buFont typeface="Arial" pitchFamily="34" charset="0"/>
              <a:buNone/>
            </a:pPr>
            <a:endParaRPr lang="en-IN" sz="2000" b="1" dirty="0"/>
          </a:p>
          <a:p>
            <a:pPr marL="0" indent="0">
              <a:buFont typeface="Arial" pitchFamily="34" charset="0"/>
              <a:buNone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377065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404664"/>
            <a:ext cx="81369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b="1" dirty="0"/>
              <a:t>Applications</a:t>
            </a:r>
            <a:r>
              <a:rPr lang="en-IN" sz="2000" dirty="0"/>
              <a:t> 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b="1" i="1" dirty="0"/>
              <a:t>Associative arrays</a:t>
            </a:r>
            <a:r>
              <a:rPr lang="en-IN" sz="2000" dirty="0"/>
              <a:t>: Hash tables are commonly used to implement many types of in-memory tables. They are used to implement associative arrays (arrays whose indices are arbitrary strings or other complicated objects).</a:t>
            </a:r>
          </a:p>
          <a:p>
            <a:pPr algn="just"/>
            <a:endParaRPr lang="en-IN" sz="2000" b="1" i="1" dirty="0"/>
          </a:p>
          <a:p>
            <a:pPr algn="just"/>
            <a:r>
              <a:rPr lang="en-IN" sz="2000" b="1" i="1" dirty="0"/>
              <a:t>Database indexing</a:t>
            </a:r>
            <a:r>
              <a:rPr lang="en-IN" sz="2000" dirty="0"/>
              <a:t>: Hash tables may also be used as disk-based data structures and database indices (such as in </a:t>
            </a:r>
            <a:r>
              <a:rPr lang="en-IN" sz="2000" dirty="0" err="1"/>
              <a:t>dbm</a:t>
            </a:r>
            <a:r>
              <a:rPr lang="en-IN" sz="2000" dirty="0"/>
              <a:t>).</a:t>
            </a:r>
          </a:p>
          <a:p>
            <a:pPr algn="just"/>
            <a:endParaRPr lang="en-IN" sz="2000" b="1" i="1" dirty="0"/>
          </a:p>
          <a:p>
            <a:pPr algn="just"/>
            <a:r>
              <a:rPr lang="en-IN" sz="2000" b="1" i="1" dirty="0"/>
              <a:t>Cache</a:t>
            </a:r>
            <a:r>
              <a:rPr lang="en-IN" sz="2000" i="1" dirty="0"/>
              <a:t>s</a:t>
            </a:r>
            <a:r>
              <a:rPr lang="en-IN" sz="2000" dirty="0"/>
              <a:t>: Hash tables can be used to implement caches i.e. auxiliary data tables that are used to speed up the access to data, which is primarily stored in slower media.</a:t>
            </a:r>
          </a:p>
          <a:p>
            <a:pPr algn="just"/>
            <a:endParaRPr lang="en-IN" sz="2000" b="1" i="1" dirty="0"/>
          </a:p>
          <a:p>
            <a:pPr algn="just"/>
            <a:r>
              <a:rPr lang="en-IN" sz="2000" b="1" i="1" dirty="0"/>
              <a:t>Object representation</a:t>
            </a:r>
            <a:r>
              <a:rPr lang="en-IN" sz="2000" dirty="0"/>
              <a:t>: Several dynamic languages, such as Perl, Python, JavaScript, and Ruby use hash tables to implement objects.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Hash Functions are used in various algorithms to make their computing faster</a:t>
            </a:r>
          </a:p>
        </p:txBody>
      </p:sp>
    </p:spTree>
    <p:extLst>
      <p:ext uri="{BB962C8B-B14F-4D97-AF65-F5344CB8AC3E}">
        <p14:creationId xmlns:p14="http://schemas.microsoft.com/office/powerpoint/2010/main" val="298416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145694-733F-B845-B814-5539B316317A}"/>
              </a:ext>
            </a:extLst>
          </p:cNvPr>
          <p:cNvSpPr txBox="1"/>
          <p:nvPr/>
        </p:nvSpPr>
        <p:spPr>
          <a:xfrm>
            <a:off x="251520" y="1484784"/>
            <a:ext cx="352839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The </a:t>
            </a:r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main difference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between indexing and hashing is that </a:t>
            </a:r>
          </a:p>
          <a:p>
            <a:pPr algn="just"/>
            <a:endParaRPr lang="en-US" dirty="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pPr algn="just"/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the </a:t>
            </a:r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indexing optimizes the performance of a database by reducing the number of disk accesses to process queries </a:t>
            </a:r>
          </a:p>
          <a:p>
            <a:pPr algn="just"/>
            <a:endParaRPr lang="en-US" b="1" dirty="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pPr algn="just"/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while hashing calculates the direct location of a data record on the disk without using index structure.</a:t>
            </a:r>
            <a:endParaRPr lang="en-IN" dirty="0"/>
          </a:p>
        </p:txBody>
      </p:sp>
      <p:pic>
        <p:nvPicPr>
          <p:cNvPr id="1026" name="Picture 2" descr="Difference Between Indexing and Hashing - Comparison Summary">
            <a:extLst>
              <a:ext uri="{FF2B5EF4-FFF2-40B4-BE49-F238E27FC236}">
                <a16:creationId xmlns:a16="http://schemas.microsoft.com/office/drawing/2014/main" id="{C8F2E900-55BE-B01C-FA80-5593C67AB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82781"/>
            <a:ext cx="5112568" cy="523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97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404664"/>
            <a:ext cx="80648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/>
              <a:t>Hashing is implemented in two steps:</a:t>
            </a:r>
          </a:p>
          <a:p>
            <a:pPr algn="just"/>
            <a:endParaRPr lang="en-IN" sz="20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000" dirty="0"/>
              <a:t>An element is </a:t>
            </a:r>
            <a:r>
              <a:rPr lang="en-IN" sz="2000" u="sng" dirty="0"/>
              <a:t>converted into an integer by using a hash function</a:t>
            </a:r>
            <a:r>
              <a:rPr lang="en-IN" sz="2000" dirty="0"/>
              <a:t>. 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000" strike="sngStrike" dirty="0"/>
              <a:t>This element</a:t>
            </a:r>
            <a:r>
              <a:rPr lang="en-IN" sz="2000" dirty="0"/>
              <a:t>  it </a:t>
            </a:r>
            <a:r>
              <a:rPr lang="en-IN" sz="2000" u="sng" dirty="0"/>
              <a:t>can then be used as an index to store the original </a:t>
            </a:r>
            <a:r>
              <a:rPr lang="en-IN" sz="2000" dirty="0"/>
              <a:t>element, which falls into the hash table. 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The element is stored in the hash table where it can be quickly retrieved using hashed key.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hash = </a:t>
            </a:r>
            <a:r>
              <a:rPr lang="en-IN" sz="2000" dirty="0" err="1"/>
              <a:t>hashfunc</a:t>
            </a:r>
            <a:r>
              <a:rPr lang="en-IN" sz="2000" dirty="0"/>
              <a:t>(key)</a:t>
            </a:r>
          </a:p>
          <a:p>
            <a:pPr algn="just"/>
            <a:r>
              <a:rPr lang="en-IN" sz="2000" dirty="0"/>
              <a:t>index = hash % </a:t>
            </a:r>
            <a:r>
              <a:rPr lang="en-IN" sz="2000" dirty="0" err="1"/>
              <a:t>array_size</a:t>
            </a:r>
            <a:r>
              <a:rPr lang="en-IN" sz="2000" dirty="0"/>
              <a:t> 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In this method, the hash is independent of the array size and it is then reduced to an index (a number between 0 and </a:t>
            </a:r>
            <a:r>
              <a:rPr lang="en-IN" sz="2000" dirty="0" err="1"/>
              <a:t>array_size</a:t>
            </a:r>
            <a:r>
              <a:rPr lang="en-IN" sz="2000" dirty="0"/>
              <a:t> − 1) by using the modulo operator (%).</a:t>
            </a:r>
          </a:p>
        </p:txBody>
      </p:sp>
    </p:spTree>
    <p:extLst>
      <p:ext uri="{BB962C8B-B14F-4D97-AF65-F5344CB8AC3E}">
        <p14:creationId xmlns:p14="http://schemas.microsoft.com/office/powerpoint/2010/main" val="95045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59143"/>
            <a:ext cx="82809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b="1" dirty="0"/>
              <a:t>Hash function</a:t>
            </a:r>
          </a:p>
          <a:p>
            <a:pPr algn="just"/>
            <a:br>
              <a:rPr lang="en-IN" sz="2000" dirty="0"/>
            </a:br>
            <a:r>
              <a:rPr lang="en-IN" sz="2000" dirty="0"/>
              <a:t>A hash function is any function that can be </a:t>
            </a:r>
            <a:r>
              <a:rPr lang="en-IN" sz="2000" b="1" dirty="0"/>
              <a:t>used to map a data set of an arbitrary size to a data set of a fixed size</a:t>
            </a:r>
            <a:r>
              <a:rPr lang="en-IN" sz="2000" dirty="0"/>
              <a:t>, which falls into the hash table. The values returned by a hash function are called </a:t>
            </a:r>
            <a:r>
              <a:rPr lang="en-IN" sz="2000" u="sng" dirty="0"/>
              <a:t>hash values, hash codes, hash sums, or simply hashes.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2348880"/>
            <a:ext cx="87129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b="1" dirty="0"/>
              <a:t>Good hash function </a:t>
            </a:r>
            <a:r>
              <a:rPr lang="en-IN" sz="2000" dirty="0"/>
              <a:t>has following basic requirements: 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b="1" dirty="0"/>
              <a:t>Easy to compute</a:t>
            </a:r>
            <a:r>
              <a:rPr lang="en-IN" sz="2000" dirty="0"/>
              <a:t>: It should be easy to compute and must not become an algorithm in itself.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b="1" dirty="0"/>
              <a:t>Uniform distribution</a:t>
            </a:r>
            <a:r>
              <a:rPr lang="en-IN" sz="2000" dirty="0"/>
              <a:t>: It should provide a uniform distribution across the hash table and should not result in clustering.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b="1" dirty="0"/>
              <a:t>Less collisions</a:t>
            </a:r>
            <a:r>
              <a:rPr lang="en-IN" sz="2000" dirty="0"/>
              <a:t>: Collisions occur when pairs of elements are mapped to the same hash value, collision should be avoided.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b="1" u="sng" dirty="0"/>
              <a:t>Note</a:t>
            </a:r>
            <a:r>
              <a:rPr lang="en-IN" sz="2000" dirty="0"/>
              <a:t>: Irrespective of how good a hash function is, collisions are bound to occur. </a:t>
            </a:r>
          </a:p>
        </p:txBody>
      </p:sp>
    </p:spTree>
    <p:extLst>
      <p:ext uri="{BB962C8B-B14F-4D97-AF65-F5344CB8AC3E}">
        <p14:creationId xmlns:p14="http://schemas.microsoft.com/office/powerpoint/2010/main" val="128269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332656"/>
            <a:ext cx="87129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/>
              <a:t>Hash table</a:t>
            </a:r>
          </a:p>
          <a:p>
            <a:pPr algn="just"/>
            <a:br>
              <a:rPr lang="en-IN" sz="2400" dirty="0"/>
            </a:br>
            <a:r>
              <a:rPr lang="en-IN" sz="2400" dirty="0"/>
              <a:t>A hash table is a data structure that is used to store keys/value pairs.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400" dirty="0"/>
              <a:t>It </a:t>
            </a:r>
            <a:r>
              <a:rPr lang="en-IN" sz="2400" u="sng" dirty="0"/>
              <a:t>uses a hash function to compute an index </a:t>
            </a:r>
            <a:r>
              <a:rPr lang="en-IN" sz="2400" dirty="0"/>
              <a:t>into an array in which an element will be inserted or searched.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400" dirty="0"/>
              <a:t>Hashing  work well by using a good hash function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400" dirty="0"/>
              <a:t>Under reasonable assumptions, the average time required to search for an element in a hash table is </a:t>
            </a:r>
            <a:r>
              <a:rPr lang="en-IN" sz="2400" b="1" dirty="0"/>
              <a:t>O(1)</a:t>
            </a:r>
            <a:r>
              <a:rPr lang="en-IN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479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IN" dirty="0"/>
              <a:t>Division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74642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IN" dirty="0"/>
              <a:t>In this method, </a:t>
            </a:r>
          </a:p>
          <a:p>
            <a:pPr marL="0" indent="0" algn="just">
              <a:buNone/>
            </a:pPr>
            <a:r>
              <a:rPr lang="en-IN" b="1" dirty="0"/>
              <a:t>   key k to be mapped into one of the m slots in the hash table.</a:t>
            </a:r>
          </a:p>
          <a:p>
            <a:pPr marL="0" indent="0" algn="just">
              <a:buNone/>
            </a:pPr>
            <a:endParaRPr lang="en-IN" dirty="0"/>
          </a:p>
          <a:p>
            <a:r>
              <a:rPr lang="en-IN" dirty="0"/>
              <a:t>The key is divided by m and the remainder of the division is taken as index of the hash table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The hash function is defined as</a:t>
            </a:r>
          </a:p>
          <a:p>
            <a:pPr marL="0" indent="0" algn="ctr">
              <a:buNone/>
            </a:pPr>
            <a:r>
              <a:rPr lang="en-IN" b="1" dirty="0"/>
              <a:t>h(k) = k mod m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Example </a:t>
            </a:r>
          </a:p>
          <a:p>
            <a:pPr marL="0" indent="0">
              <a:buNone/>
            </a:pPr>
            <a:r>
              <a:rPr lang="en-IN" dirty="0"/>
              <a:t>Consider hash table with 9 slots.  To which slot key=132 will map to ?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Using h(k) = k mod m</a:t>
            </a:r>
          </a:p>
          <a:p>
            <a:pPr marL="0" indent="0">
              <a:buNone/>
            </a:pPr>
            <a:r>
              <a:rPr lang="en-IN" dirty="0"/>
              <a:t>h(132) = 132 mod 9 = 6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Note – In division method, certain values of m should be avoided, preferable values for m are prime numbers and not too close to exact powers of 2</a:t>
            </a:r>
          </a:p>
        </p:txBody>
      </p:sp>
    </p:spTree>
    <p:extLst>
      <p:ext uri="{BB962C8B-B14F-4D97-AF65-F5344CB8AC3E}">
        <p14:creationId xmlns:p14="http://schemas.microsoft.com/office/powerpoint/2010/main" val="205900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/>
              <a:t>Multiplication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2565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1800" dirty="0"/>
              <a:t>This method operates in two steps .</a:t>
            </a:r>
          </a:p>
          <a:p>
            <a:pPr marL="0" indent="0">
              <a:buNone/>
            </a:pPr>
            <a:endParaRPr lang="en-IN" sz="1800" dirty="0"/>
          </a:p>
          <a:p>
            <a:pPr algn="just"/>
            <a:r>
              <a:rPr lang="en-IN" sz="1800" b="1" dirty="0"/>
              <a:t>Step1</a:t>
            </a:r>
            <a:r>
              <a:rPr lang="en-IN" sz="1800" dirty="0"/>
              <a:t>- the key value is multiplied by constant A in the range  </a:t>
            </a:r>
            <a:r>
              <a:rPr lang="en-IN" sz="1800" b="1" dirty="0"/>
              <a:t>0&lt;A&lt;1</a:t>
            </a:r>
            <a:r>
              <a:rPr lang="en-IN" sz="1800" dirty="0"/>
              <a:t>  and abstract the fractional part of value kA</a:t>
            </a:r>
          </a:p>
          <a:p>
            <a:pPr algn="just"/>
            <a:endParaRPr lang="en-IN" sz="1800" dirty="0"/>
          </a:p>
          <a:p>
            <a:pPr algn="just"/>
            <a:r>
              <a:rPr lang="en-IN" sz="1800" b="1" dirty="0"/>
              <a:t>Step2</a:t>
            </a:r>
            <a:r>
              <a:rPr lang="en-IN" sz="1800" dirty="0"/>
              <a:t>- the fractional value obtained is then multiplied by m and the floor of the result is taken as the hash value </a:t>
            </a:r>
          </a:p>
          <a:p>
            <a:endParaRPr lang="en-IN" sz="1800" dirty="0"/>
          </a:p>
          <a:p>
            <a:pPr marL="0" indent="0" algn="ctr">
              <a:buNone/>
            </a:pPr>
            <a:r>
              <a:rPr lang="en-IN" sz="1800" dirty="0"/>
              <a:t>Thus 	</a:t>
            </a:r>
            <a:r>
              <a:rPr lang="en-IN" sz="1800" b="1" dirty="0"/>
              <a:t>h(k) = floor (m (kA mod 1))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1800" dirty="0"/>
              <a:t>(Knuth suggested the efficient value for </a:t>
            </a:r>
            <a:r>
              <a:rPr lang="en-IN" sz="1800" b="1" dirty="0"/>
              <a:t>A as  0.6180339887</a:t>
            </a:r>
            <a:r>
              <a:rPr lang="en-IN" sz="1800" dirty="0"/>
              <a:t>)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b="1" dirty="0"/>
              <a:t>Exampl</a:t>
            </a:r>
            <a:r>
              <a:rPr lang="en-IN" sz="1800" dirty="0"/>
              <a:t>e – Consider a hash table with 1000 slots, then key= 123456 will map to which slot ?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h(123456) = floor (1000 (123456 x 0.61803  mod 1))  = floor (41.151 ) = 41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(123456 x 0.61803 = 76300.0041151)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b="1" dirty="0"/>
              <a:t>Exampl</a:t>
            </a:r>
            <a:r>
              <a:rPr lang="en-IN" sz="1800" dirty="0"/>
              <a:t>e – Consider a hash table with 300 slots, then key= 3456 will map to which slot ?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185</a:t>
            </a:r>
          </a:p>
          <a:p>
            <a:pPr marL="0" indent="0">
              <a:buNone/>
            </a:pP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4289820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2034"/>
          </a:xfrm>
        </p:spPr>
        <p:txBody>
          <a:bodyPr>
            <a:normAutofit fontScale="90000"/>
          </a:bodyPr>
          <a:lstStyle/>
          <a:p>
            <a:r>
              <a:rPr lang="en-IN" dirty="0"/>
              <a:t>Folding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9"/>
            <a:ext cx="8445624" cy="38164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It is performed in two step </a:t>
            </a:r>
          </a:p>
          <a:p>
            <a:pPr marL="0" indent="0">
              <a:buNone/>
            </a:pPr>
            <a:endParaRPr lang="en-IN" dirty="0"/>
          </a:p>
          <a:p>
            <a:pPr algn="just"/>
            <a:r>
              <a:rPr lang="en-IN" b="1" dirty="0"/>
              <a:t>Step1</a:t>
            </a:r>
            <a:r>
              <a:rPr lang="en-IN" dirty="0"/>
              <a:t>-  the key value is divided into number of parts say k1,k2,k3…..</a:t>
            </a:r>
            <a:r>
              <a:rPr lang="en-IN" dirty="0" err="1"/>
              <a:t>kr</a:t>
            </a:r>
            <a:r>
              <a:rPr lang="en-IN" dirty="0"/>
              <a:t>, where each part has same number of digits except the last part (which can have lesser digits)</a:t>
            </a:r>
          </a:p>
          <a:p>
            <a:pPr algn="just"/>
            <a:endParaRPr lang="en-IN" dirty="0"/>
          </a:p>
          <a:p>
            <a:pPr algn="just"/>
            <a:r>
              <a:rPr lang="en-IN" b="1" dirty="0"/>
              <a:t>Step2-</a:t>
            </a:r>
            <a:r>
              <a:rPr lang="en-IN" dirty="0"/>
              <a:t> these parts are added together and the hash value is obtained by ignoring the last carry.</a:t>
            </a:r>
          </a:p>
          <a:p>
            <a:endParaRPr lang="en-IN" dirty="0"/>
          </a:p>
          <a:p>
            <a:r>
              <a:rPr lang="en-IN" dirty="0"/>
              <a:t>Ex – Consider a hash table with 100 slots and key values are 9235, 714, 71458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45167"/>
              </p:ext>
            </p:extLst>
          </p:nvPr>
        </p:nvGraphicFramePr>
        <p:xfrm>
          <a:off x="2987824" y="4653136"/>
          <a:ext cx="5832648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8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8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8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4154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9235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71458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54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Parts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92 , 35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71, 4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154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54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h(k)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574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3432</Words>
  <Application>Microsoft Office PowerPoint</Application>
  <PresentationFormat>On-screen Show (4:3)</PresentationFormat>
  <Paragraphs>422</Paragraphs>
  <Slides>25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Open Sans</vt:lpstr>
      <vt:lpstr>Wingdings</vt:lpstr>
      <vt:lpstr>Office Theme</vt:lpstr>
      <vt:lpstr>Hashing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Division method</vt:lpstr>
      <vt:lpstr>Multiplication Method </vt:lpstr>
      <vt:lpstr>Folding Method </vt:lpstr>
      <vt:lpstr>Folding Method </vt:lpstr>
      <vt:lpstr>PowerPoint Presentation</vt:lpstr>
      <vt:lpstr>PowerPoint Presentation</vt:lpstr>
      <vt:lpstr>PowerPoint Presentation</vt:lpstr>
      <vt:lpstr>Ex  Separate chaining (open hashing)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Tables </dc:title>
  <dc:creator>ASHISH SETH</dc:creator>
  <cp:lastModifiedBy>Ashish Seth</cp:lastModifiedBy>
  <cp:revision>38</cp:revision>
  <dcterms:created xsi:type="dcterms:W3CDTF">2019-12-19T12:08:31Z</dcterms:created>
  <dcterms:modified xsi:type="dcterms:W3CDTF">2023-11-25T12:35:30Z</dcterms:modified>
</cp:coreProperties>
</file>