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8" r:id="rId10"/>
    <p:sldId id="264" r:id="rId11"/>
    <p:sldId id="261" r:id="rId12"/>
    <p:sldId id="263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23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76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3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myhdl.org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99421" y="3628213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FPGA на Python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384548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299686" y="5161598"/>
            <a:ext cx="286702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85711" y="43051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Вторая программа</a:t>
            </a: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:</a:t>
            </a:r>
            <a:r>
              <a:rPr lang="ru-RU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 </a:t>
            </a: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Led Blinker</a:t>
            </a:r>
            <a:endParaRPr lang="en-US" sz="4374" dirty="0"/>
          </a:p>
        </p:txBody>
      </p:sp>
      <p:sp>
        <p:nvSpPr>
          <p:cNvPr id="14" name="Text 13">
            <a:extLst>
              <a:ext uri="{FF2B5EF4-FFF2-40B4-BE49-F238E27FC236}">
                <a16:creationId xmlns:a16="http://schemas.microsoft.com/office/drawing/2014/main" id="{F4F4AAF3-E628-44B0-9A6D-DB187C151080}"/>
              </a:ext>
            </a:extLst>
          </p:cNvPr>
          <p:cNvSpPr/>
          <p:nvPr/>
        </p:nvSpPr>
        <p:spPr>
          <a:xfrm>
            <a:off x="585711" y="1349549"/>
            <a:ext cx="9846070" cy="7502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Компиляторы умеют работать только с кодом в VHDL/</a:t>
            </a:r>
            <a:r>
              <a:rPr lang="ru-RU" sz="2000" dirty="0" err="1"/>
              <a:t>Verilog</a:t>
            </a:r>
            <a:r>
              <a:rPr lang="ru-RU" sz="2000" dirty="0"/>
              <a:t>, поэтому </a:t>
            </a:r>
            <a:r>
              <a:rPr lang="en-US" sz="2000" dirty="0"/>
              <a:t>Python</a:t>
            </a:r>
            <a:r>
              <a:rPr lang="ru-RU" sz="2000" dirty="0"/>
              <a:t> код следует транслировать в любой из этих языков</a:t>
            </a:r>
            <a:endParaRPr lang="en-US" sz="2000" dirty="0"/>
          </a:p>
        </p:txBody>
      </p:sp>
      <p:pic>
        <p:nvPicPr>
          <p:cNvPr id="15" name="Image 1" descr="preencoded.png">
            <a:extLst>
              <a:ext uri="{FF2B5EF4-FFF2-40B4-BE49-F238E27FC236}">
                <a16:creationId xmlns:a16="http://schemas.microsoft.com/office/drawing/2014/main" id="{A3959F67-6CC7-43AE-8C92-056B67D2F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28" name="Rectangle 7">
            <a:extLst>
              <a:ext uri="{FF2B5EF4-FFF2-40B4-BE49-F238E27FC236}">
                <a16:creationId xmlns:a16="http://schemas.microsoft.com/office/drawing/2014/main" id="{BB1AE7F3-C5A9-4728-8E96-3046231F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83" y="2269544"/>
            <a:ext cx="5879635" cy="18656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2000" dirty="0"/>
              <a:t>def convert():</a:t>
            </a:r>
          </a:p>
          <a:p>
            <a:pPr indent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2000" dirty="0"/>
              <a:t>    input, led = [Signal(bool(0)) for </a:t>
            </a:r>
            <a:r>
              <a:rPr lang="en-US" altLang="ru-RU" sz="2000" dirty="0" err="1"/>
              <a:t>i</a:t>
            </a:r>
            <a:r>
              <a:rPr lang="en-US" altLang="ru-RU" sz="2000" dirty="0"/>
              <a:t> in range(2)]</a:t>
            </a:r>
          </a:p>
          <a:p>
            <a:pPr indent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2000" dirty="0"/>
              <a:t>    </a:t>
            </a:r>
            <a:r>
              <a:rPr lang="en-US" altLang="ru-RU" sz="2000" dirty="0" err="1"/>
              <a:t>lb</a:t>
            </a:r>
            <a:r>
              <a:rPr lang="en-US" altLang="ru-RU" sz="2000" dirty="0"/>
              <a:t> = </a:t>
            </a:r>
            <a:r>
              <a:rPr lang="en-US" altLang="ru-RU" sz="2000" dirty="0" err="1"/>
              <a:t>led_blinker</a:t>
            </a:r>
            <a:r>
              <a:rPr lang="en-US" altLang="ru-RU" sz="2000" dirty="0"/>
              <a:t>(input, led)</a:t>
            </a:r>
          </a:p>
          <a:p>
            <a:pPr indent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2000" dirty="0"/>
              <a:t>    </a:t>
            </a:r>
            <a:r>
              <a:rPr lang="en-US" altLang="ru-RU" sz="2000" dirty="0" err="1"/>
              <a:t>lb.convert</a:t>
            </a:r>
            <a:r>
              <a:rPr lang="en-US" altLang="ru-RU" sz="2000" dirty="0"/>
              <a:t>(</a:t>
            </a:r>
            <a:r>
              <a:rPr lang="en-US" altLang="ru-RU" sz="2000" dirty="0" err="1"/>
              <a:t>hdl</a:t>
            </a:r>
            <a:r>
              <a:rPr lang="en-US" altLang="ru-RU" sz="2000" dirty="0"/>
              <a:t>="Verilog")</a:t>
            </a:r>
          </a:p>
          <a:p>
            <a:pPr indent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2000" dirty="0"/>
              <a:t>convert()</a:t>
            </a:r>
            <a:endParaRPr lang="ru-RU" altLang="ru-RU" sz="2000" dirty="0"/>
          </a:p>
        </p:txBody>
      </p:sp>
      <p:sp>
        <p:nvSpPr>
          <p:cNvPr id="11" name="Text 13">
            <a:extLst>
              <a:ext uri="{FF2B5EF4-FFF2-40B4-BE49-F238E27FC236}">
                <a16:creationId xmlns:a16="http://schemas.microsoft.com/office/drawing/2014/main" id="{E28F9AEE-7910-404D-B33E-00FD85DFCE9B}"/>
              </a:ext>
            </a:extLst>
          </p:cNvPr>
          <p:cNvSpPr/>
          <p:nvPr/>
        </p:nvSpPr>
        <p:spPr>
          <a:xfrm>
            <a:off x="717783" y="4551335"/>
            <a:ext cx="4973012" cy="7502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В этом примере код транслируется в </a:t>
            </a:r>
            <a:r>
              <a:rPr lang="ru-RU" sz="2000" dirty="0" err="1"/>
              <a:t>Verilog</a:t>
            </a:r>
            <a:r>
              <a:rPr lang="ru-RU" sz="2000" dirty="0"/>
              <a:t>. Результат в файле </a:t>
            </a:r>
            <a:r>
              <a:rPr lang="ru-RU" sz="2000" dirty="0" err="1"/>
              <a:t>led_blinker.v</a:t>
            </a:r>
            <a:r>
              <a:rPr lang="ru-RU" sz="2000" dirty="0"/>
              <a:t>, его и надо будет дать для генерации прошивки FPGA: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71C0A7-1A71-4E1B-8BD9-FDFC2AA79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978" y="2231449"/>
            <a:ext cx="3932261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3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0" descr="preencoded.png">
            <a:extLst>
              <a:ext uri="{FF2B5EF4-FFF2-40B4-BE49-F238E27FC236}">
                <a16:creationId xmlns:a16="http://schemas.microsoft.com/office/drawing/2014/main" id="{69DC2E94-B828-42F0-8F08-184071ED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65007" y="462552"/>
            <a:ext cx="9944226" cy="5678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ru-RU" sz="3062" dirty="0">
                <a:solidFill>
                  <a:srgbClr val="312F2B"/>
                </a:solidFill>
                <a:ea typeface="Gelasio" pitchFamily="34" charset="-122"/>
              </a:rPr>
              <a:t>Плюсы программирования </a:t>
            </a:r>
            <a:r>
              <a:rPr lang="en-US" sz="3062" dirty="0">
                <a:solidFill>
                  <a:srgbClr val="312F2B"/>
                </a:solidFill>
                <a:ea typeface="Gelasio" pitchFamily="34" charset="-122"/>
              </a:rPr>
              <a:t>FPGA </a:t>
            </a:r>
            <a:r>
              <a:rPr lang="ru-RU" sz="3062" dirty="0">
                <a:solidFill>
                  <a:srgbClr val="312F2B"/>
                </a:solidFill>
                <a:ea typeface="Gelasio" pitchFamily="34" charset="-122"/>
              </a:rPr>
              <a:t>на </a:t>
            </a:r>
            <a:r>
              <a:rPr lang="en-US" sz="3062" dirty="0">
                <a:solidFill>
                  <a:srgbClr val="312F2B"/>
                </a:solidFill>
                <a:ea typeface="Gelasio" pitchFamily="34" charset="-122"/>
              </a:rPr>
              <a:t>Python</a:t>
            </a:r>
            <a:endParaRPr lang="en-US" sz="3062" dirty="0"/>
          </a:p>
        </p:txBody>
      </p:sp>
      <p:sp>
        <p:nvSpPr>
          <p:cNvPr id="27" name="Text 13">
            <a:extLst>
              <a:ext uri="{FF2B5EF4-FFF2-40B4-BE49-F238E27FC236}">
                <a16:creationId xmlns:a16="http://schemas.microsoft.com/office/drawing/2014/main" id="{44719BE0-3618-48AC-9C2F-6638D514945F}"/>
              </a:ext>
            </a:extLst>
          </p:cNvPr>
          <p:cNvSpPr/>
          <p:nvPr/>
        </p:nvSpPr>
        <p:spPr>
          <a:xfrm>
            <a:off x="626290" y="2607370"/>
            <a:ext cx="7603309" cy="48476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8" name="Text 13">
            <a:extLst>
              <a:ext uri="{FF2B5EF4-FFF2-40B4-BE49-F238E27FC236}">
                <a16:creationId xmlns:a16="http://schemas.microsoft.com/office/drawing/2014/main" id="{312858C1-2332-4703-8729-B71DC70C9CD5}"/>
              </a:ext>
            </a:extLst>
          </p:cNvPr>
          <p:cNvSpPr/>
          <p:nvPr/>
        </p:nvSpPr>
        <p:spPr>
          <a:xfrm>
            <a:off x="669321" y="1386539"/>
            <a:ext cx="8963398" cy="62055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Простота использования</a:t>
            </a:r>
            <a:r>
              <a:rPr lang="ru-RU" sz="2000" dirty="0"/>
              <a:t>: Python - популярный и простой в освоении язык программирования. Использование Python для программирования FPGA может быть более доступным для новичков и ускорить процесс разработки</a:t>
            </a:r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Гибкость:</a:t>
            </a:r>
            <a:r>
              <a:rPr lang="ru-RU" sz="2000" dirty="0"/>
              <a:t> Python имеет богатую экосистему библиотек и инструментов. Это позволяет разработчикам FPGA использовать уже существующие библиотеки для решения различных задач.</a:t>
            </a:r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Быстрая разработка</a:t>
            </a:r>
            <a:r>
              <a:rPr lang="ru-RU" sz="2000" dirty="0"/>
              <a:t>: Python позволяет писать код намного быстрее, чем традиционные языки программирования, такие как </a:t>
            </a:r>
            <a:r>
              <a:rPr lang="ru-RU" sz="2000" dirty="0" err="1"/>
              <a:t>Verilog</a:t>
            </a:r>
            <a:r>
              <a:rPr lang="ru-RU" sz="2000" dirty="0"/>
              <a:t> или VHDL. Это может ускорить процесс разработки и снизить затраты времени и усилий.</a:t>
            </a:r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Расширяемость:</a:t>
            </a:r>
            <a:r>
              <a:rPr lang="ru-RU" sz="2000" dirty="0"/>
              <a:t> Python поддерживает интеграцию со многими другими языками программирования, такими как C++ или </a:t>
            </a:r>
            <a:r>
              <a:rPr lang="ru-RU" sz="2000" dirty="0" err="1"/>
              <a:t>SystemC</a:t>
            </a:r>
            <a:r>
              <a:rPr lang="ru-RU" sz="2000" dirty="0"/>
              <a:t>. Это позволяет использовать Python для разработки высокоуровневых модулей и инструментов, а затем встраивать их в низкоуровневый код FPGA.</a:t>
            </a:r>
            <a:endParaRPr lang="en-US" sz="2000" dirty="0"/>
          </a:p>
        </p:txBody>
      </p:sp>
      <p:pic>
        <p:nvPicPr>
          <p:cNvPr id="29" name="Image 1" descr="preencoded.png">
            <a:extLst>
              <a:ext uri="{FF2B5EF4-FFF2-40B4-BE49-F238E27FC236}">
                <a16:creationId xmlns:a16="http://schemas.microsoft.com/office/drawing/2014/main" id="{18D2A108-A759-435B-A08A-4E8E554BA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1E82C269-437B-4DB8-9076-C8879041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2455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037993" y="427315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FPGA на Python предоставляют возможности для разработки гибких высокопроизводительных систем в различных областях. 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709815"/>
            <a:ext cx="4503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Введение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2849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10722" y="2326600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2361248"/>
            <a:ext cx="4808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400" u="sng" dirty="0"/>
              <a:t>Популярность </a:t>
            </a:r>
            <a:r>
              <a:rPr lang="en-US" sz="2400" u="sng" dirty="0"/>
              <a:t>FPGA</a:t>
            </a:r>
            <a:endParaRPr lang="en-US" sz="2187" u="sng" dirty="0"/>
          </a:p>
        </p:txBody>
      </p:sp>
      <p:sp>
        <p:nvSpPr>
          <p:cNvPr id="9" name="Text 5"/>
          <p:cNvSpPr/>
          <p:nvPr/>
        </p:nvSpPr>
        <p:spPr>
          <a:xfrm>
            <a:off x="1555313" y="2930604"/>
            <a:ext cx="8584287" cy="1785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Технология FPGA (ПЛИС) в настоящее время обретает большую популярность. Растёт количество сфер применения: помимо обработки цифровых сигналов, FPGA используются для ускорения машинного обучения, в </a:t>
            </a:r>
            <a:r>
              <a:rPr lang="ru-RU" sz="2000" dirty="0" err="1"/>
              <a:t>blockchain</a:t>
            </a:r>
            <a:r>
              <a:rPr lang="ru-RU" sz="2000" dirty="0"/>
              <a:t> технологиях, обработке видео и в </a:t>
            </a:r>
            <a:r>
              <a:rPr lang="ru-RU" sz="2000" dirty="0" err="1"/>
              <a:t>IoT</a:t>
            </a:r>
            <a:r>
              <a:rPr lang="ru-RU" sz="2000" dirty="0"/>
              <a:t>.</a:t>
            </a:r>
            <a:endParaRPr lang="en-US" sz="2000" dirty="0"/>
          </a:p>
        </p:txBody>
      </p:sp>
      <p:sp>
        <p:nvSpPr>
          <p:cNvPr id="10" name="Shape 6"/>
          <p:cNvSpPr/>
          <p:nvPr/>
        </p:nvSpPr>
        <p:spPr>
          <a:xfrm>
            <a:off x="833199" y="50072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87862" y="500729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1555313" y="5041939"/>
            <a:ext cx="2506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u="sng" dirty="0">
                <a:solidFill>
                  <a:srgbClr val="272525"/>
                </a:solidFill>
                <a:ea typeface="Gelasio" pitchFamily="34" charset="-122"/>
              </a:rPr>
              <a:t>Минус </a:t>
            </a:r>
            <a:r>
              <a:rPr lang="en-US" sz="2187" u="sng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</a:rPr>
              <a:t>FPGA</a:t>
            </a:r>
            <a:endParaRPr lang="en-US" sz="2187" u="sng" dirty="0"/>
          </a:p>
        </p:txBody>
      </p:sp>
      <p:sp>
        <p:nvSpPr>
          <p:cNvPr id="13" name="Text 9"/>
          <p:cNvSpPr/>
          <p:nvPr/>
        </p:nvSpPr>
        <p:spPr>
          <a:xfrm>
            <a:off x="1641374" y="5646630"/>
            <a:ext cx="8584287" cy="12087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Для программирования используются довольно сложные и специфичные языки описания цифровой аппаратуры </a:t>
            </a:r>
            <a:r>
              <a:rPr lang="ru-RU" sz="2000" dirty="0" err="1"/>
              <a:t>Verilog</a:t>
            </a:r>
            <a:r>
              <a:rPr lang="ru-RU" sz="2000" dirty="0"/>
              <a:t> и VHDL. Это осложняет вхождение новичка в FPGA и для работодателя найти специалиста с этими специфичными знаниями на рынке труда сложно.</a:t>
            </a:r>
            <a:endParaRPr lang="en-US" sz="2000" dirty="0"/>
          </a:p>
        </p:txBody>
      </p:sp>
      <p:sp>
        <p:nvSpPr>
          <p:cNvPr id="16" name="Text 12"/>
          <p:cNvSpPr/>
          <p:nvPr/>
        </p:nvSpPr>
        <p:spPr>
          <a:xfrm>
            <a:off x="1555313" y="5865733"/>
            <a:ext cx="3200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322555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Зачем</a:t>
            </a: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использовать FPGA на Python?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737657" y="19333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15239" y="1933331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1933331"/>
            <a:ext cx="2948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u="sng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Простота разработки</a:t>
            </a:r>
            <a:endParaRPr lang="en-US" sz="2187" u="sng" dirty="0"/>
          </a:p>
        </p:txBody>
      </p:sp>
      <p:sp>
        <p:nvSpPr>
          <p:cNvPr id="9" name="Text 5"/>
          <p:cNvSpPr/>
          <p:nvPr/>
        </p:nvSpPr>
        <p:spPr>
          <a:xfrm>
            <a:off x="1555313" y="2570808"/>
            <a:ext cx="8584287" cy="1182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2000" dirty="0"/>
              <a:t>Популярный высокоуровневый язык программирования Python с фреймворком </a:t>
            </a:r>
            <a:r>
              <a:rPr lang="ru-RU" sz="20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MyHDL</a:t>
            </a:r>
            <a:r>
              <a:rPr lang="ru-RU" sz="2000" dirty="0"/>
              <a:t> делают программирование FPGA простым и приятным.</a:t>
            </a:r>
            <a:endParaRPr lang="en-US" sz="2000" dirty="0"/>
          </a:p>
        </p:txBody>
      </p:sp>
      <p:sp>
        <p:nvSpPr>
          <p:cNvPr id="12" name="Text 8"/>
          <p:cNvSpPr/>
          <p:nvPr/>
        </p:nvSpPr>
        <p:spPr>
          <a:xfrm>
            <a:off x="1555313" y="44606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1555313" y="503003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737658" y="41858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1522367" y="4204624"/>
            <a:ext cx="2872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u="sng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Широкая поддержка</a:t>
            </a:r>
            <a:endParaRPr lang="en-US" sz="2187" u="sng" dirty="0"/>
          </a:p>
        </p:txBody>
      </p:sp>
      <p:sp>
        <p:nvSpPr>
          <p:cNvPr id="17" name="Text 13"/>
          <p:cNvSpPr/>
          <p:nvPr/>
        </p:nvSpPr>
        <p:spPr>
          <a:xfrm>
            <a:off x="1522367" y="479895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Людей знающих Python на порядок больше специалистов владеющих </a:t>
            </a:r>
            <a:r>
              <a:rPr lang="ru-RU" sz="2000" dirty="0" err="1"/>
              <a:t>Verilog</a:t>
            </a:r>
            <a:r>
              <a:rPr lang="ru-RU" sz="2000" dirty="0"/>
              <a:t>/VHDL</a:t>
            </a:r>
            <a:endParaRPr lang="en-US" sz="2000" dirty="0"/>
          </a:p>
        </p:txBody>
      </p:sp>
      <p:sp>
        <p:nvSpPr>
          <p:cNvPr id="19" name="Shape 2">
            <a:extLst>
              <a:ext uri="{FF2B5EF4-FFF2-40B4-BE49-F238E27FC236}">
                <a16:creationId xmlns:a16="http://schemas.microsoft.com/office/drawing/2014/main" id="{C296C8F8-F653-4A28-9A62-38E33343F46D}"/>
              </a:ext>
            </a:extLst>
          </p:cNvPr>
          <p:cNvSpPr/>
          <p:nvPr/>
        </p:nvSpPr>
        <p:spPr>
          <a:xfrm>
            <a:off x="741699" y="66883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A9667C7B-3060-435C-AD72-946B862BFC58}"/>
              </a:ext>
            </a:extLst>
          </p:cNvPr>
          <p:cNvSpPr/>
          <p:nvPr/>
        </p:nvSpPr>
        <p:spPr>
          <a:xfrm>
            <a:off x="915240" y="6688336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ru-RU" sz="2624" dirty="0">
                <a:solidFill>
                  <a:srgbClr val="272525"/>
                </a:solidFill>
                <a:ea typeface="Gelasio" pitchFamily="34" charset="-122"/>
              </a:rPr>
              <a:t>!</a:t>
            </a:r>
            <a:endParaRPr lang="en-US" sz="2624" dirty="0"/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CF5ABB6F-3063-4443-AC4B-AC69CE0E6832}"/>
              </a:ext>
            </a:extLst>
          </p:cNvPr>
          <p:cNvSpPr/>
          <p:nvPr/>
        </p:nvSpPr>
        <p:spPr>
          <a:xfrm>
            <a:off x="1445334" y="6565272"/>
            <a:ext cx="8661320" cy="10179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400" b="1" dirty="0"/>
              <a:t>На ПЛИС </a:t>
            </a:r>
            <a:r>
              <a:rPr lang="en-US" sz="2400" b="1" dirty="0"/>
              <a:t>P</a:t>
            </a:r>
            <a:r>
              <a:rPr lang="ru-RU" sz="2400" b="1" dirty="0" err="1"/>
              <a:t>ython</a:t>
            </a:r>
            <a:r>
              <a:rPr lang="ru-RU" sz="2400" b="1" dirty="0"/>
              <a:t> непосредственно не исполняется, а является инструментом для генерации прошивки.</a:t>
            </a:r>
            <a:endParaRPr lang="en-US" sz="2800" b="1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B9C83AEB-C7AA-47A4-8A78-D6BBBA7DA9E5}"/>
              </a:ext>
            </a:extLst>
          </p:cNvPr>
          <p:cNvSpPr/>
          <p:nvPr/>
        </p:nvSpPr>
        <p:spPr>
          <a:xfrm>
            <a:off x="904517" y="421778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ru-RU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3738" y="189463"/>
            <a:ext cx="11107851" cy="8919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Основы программирования FPGA на Python</a:t>
            </a:r>
            <a:endParaRPr lang="en-US" sz="4374" dirty="0"/>
          </a:p>
        </p:txBody>
      </p:sp>
      <p:sp>
        <p:nvSpPr>
          <p:cNvPr id="8" name="Text 5"/>
          <p:cNvSpPr/>
          <p:nvPr/>
        </p:nvSpPr>
        <p:spPr>
          <a:xfrm>
            <a:off x="513263" y="4024124"/>
            <a:ext cx="631552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0FD2C497-F266-4BFB-BD29-FDB482612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20" name="Shape 2">
            <a:extLst>
              <a:ext uri="{FF2B5EF4-FFF2-40B4-BE49-F238E27FC236}">
                <a16:creationId xmlns:a16="http://schemas.microsoft.com/office/drawing/2014/main" id="{10FFC624-E874-4967-8903-B337CBAADDC4}"/>
              </a:ext>
            </a:extLst>
          </p:cNvPr>
          <p:cNvSpPr/>
          <p:nvPr/>
        </p:nvSpPr>
        <p:spPr>
          <a:xfrm>
            <a:off x="583226" y="134116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FD5504B7-95BE-4862-A4EC-808FFF86DCFE}"/>
              </a:ext>
            </a:extLst>
          </p:cNvPr>
          <p:cNvSpPr/>
          <p:nvPr/>
        </p:nvSpPr>
        <p:spPr>
          <a:xfrm>
            <a:off x="760807" y="1332000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9F66D554-AC1C-4EF9-B3DA-A1B5A627086A}"/>
              </a:ext>
            </a:extLst>
          </p:cNvPr>
          <p:cNvSpPr/>
          <p:nvPr/>
        </p:nvSpPr>
        <p:spPr>
          <a:xfrm>
            <a:off x="1333140" y="1385327"/>
            <a:ext cx="2948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u="sng" dirty="0">
                <a:solidFill>
                  <a:srgbClr val="272525"/>
                </a:solidFill>
                <a:ea typeface="Gelasio" pitchFamily="34" charset="-122"/>
              </a:rPr>
              <a:t>Установка </a:t>
            </a:r>
            <a:r>
              <a:rPr lang="en-US" sz="2187" u="sng" dirty="0" err="1">
                <a:solidFill>
                  <a:srgbClr val="272525"/>
                </a:solidFill>
                <a:ea typeface="Gelasio" pitchFamily="34" charset="-122"/>
              </a:rPr>
              <a:t>MyHDL</a:t>
            </a:r>
            <a:endParaRPr lang="en-US" sz="2187" u="sng" dirty="0"/>
          </a:p>
        </p:txBody>
      </p:sp>
      <p:sp>
        <p:nvSpPr>
          <p:cNvPr id="24" name="Text 13">
            <a:extLst>
              <a:ext uri="{FF2B5EF4-FFF2-40B4-BE49-F238E27FC236}">
                <a16:creationId xmlns:a16="http://schemas.microsoft.com/office/drawing/2014/main" id="{A9D1F402-E53D-4E93-B3ED-BE133341B84C}"/>
              </a:ext>
            </a:extLst>
          </p:cNvPr>
          <p:cNvSpPr/>
          <p:nvPr/>
        </p:nvSpPr>
        <p:spPr>
          <a:xfrm>
            <a:off x="1331126" y="184198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Для установки необходимо выполнить команду: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/>
              <a:t>pip3 install </a:t>
            </a:r>
            <a:r>
              <a:rPr lang="en-US" sz="2000" dirty="0" err="1"/>
              <a:t>myhdl</a:t>
            </a:r>
            <a:r>
              <a:rPr lang="ru-RU" sz="2000" dirty="0"/>
              <a:t> </a:t>
            </a:r>
            <a:endParaRPr lang="en-US" sz="2000" dirty="0"/>
          </a:p>
        </p:txBody>
      </p:sp>
      <p:sp>
        <p:nvSpPr>
          <p:cNvPr id="26" name="Shape 10">
            <a:extLst>
              <a:ext uri="{FF2B5EF4-FFF2-40B4-BE49-F238E27FC236}">
                <a16:creationId xmlns:a16="http://schemas.microsoft.com/office/drawing/2014/main" id="{C2ADCE74-891D-4832-826E-8C98512FA331}"/>
              </a:ext>
            </a:extLst>
          </p:cNvPr>
          <p:cNvSpPr/>
          <p:nvPr/>
        </p:nvSpPr>
        <p:spPr>
          <a:xfrm>
            <a:off x="583226" y="28125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30" name="Text 11">
            <a:extLst>
              <a:ext uri="{FF2B5EF4-FFF2-40B4-BE49-F238E27FC236}">
                <a16:creationId xmlns:a16="http://schemas.microsoft.com/office/drawing/2014/main" id="{FC27CCE1-554F-47C4-BA67-81861FBCCAE2}"/>
              </a:ext>
            </a:extLst>
          </p:cNvPr>
          <p:cNvSpPr/>
          <p:nvPr/>
        </p:nvSpPr>
        <p:spPr>
          <a:xfrm>
            <a:off x="741757" y="281250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ru-RU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31" name="Text 12">
            <a:extLst>
              <a:ext uri="{FF2B5EF4-FFF2-40B4-BE49-F238E27FC236}">
                <a16:creationId xmlns:a16="http://schemas.microsoft.com/office/drawing/2014/main" id="{2BD2BA9A-E32C-4C64-A02B-629EF5E3F113}"/>
              </a:ext>
            </a:extLst>
          </p:cNvPr>
          <p:cNvSpPr/>
          <p:nvPr/>
        </p:nvSpPr>
        <p:spPr>
          <a:xfrm>
            <a:off x="1333140" y="2813626"/>
            <a:ext cx="2872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u="sng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Немного о </a:t>
            </a:r>
            <a:r>
              <a:rPr lang="en-US" sz="2187" u="sng" dirty="0" err="1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MyHDL</a:t>
            </a:r>
            <a:endParaRPr lang="en-US" sz="2187" u="sng" dirty="0"/>
          </a:p>
        </p:txBody>
      </p:sp>
      <p:sp>
        <p:nvSpPr>
          <p:cNvPr id="32" name="Text 13">
            <a:extLst>
              <a:ext uri="{FF2B5EF4-FFF2-40B4-BE49-F238E27FC236}">
                <a16:creationId xmlns:a16="http://schemas.microsoft.com/office/drawing/2014/main" id="{97CFFA2F-949A-49A6-A9D4-F9622A776224}"/>
              </a:ext>
            </a:extLst>
          </p:cNvPr>
          <p:cNvSpPr/>
          <p:nvPr/>
        </p:nvSpPr>
        <p:spPr>
          <a:xfrm>
            <a:off x="1765755" y="473492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sp>
        <p:nvSpPr>
          <p:cNvPr id="33" name="Text 13">
            <a:extLst>
              <a:ext uri="{FF2B5EF4-FFF2-40B4-BE49-F238E27FC236}">
                <a16:creationId xmlns:a16="http://schemas.microsoft.com/office/drawing/2014/main" id="{40298D17-C589-4EC0-B85C-C725DDB0D0C7}"/>
              </a:ext>
            </a:extLst>
          </p:cNvPr>
          <p:cNvSpPr/>
          <p:nvPr/>
        </p:nvSpPr>
        <p:spPr>
          <a:xfrm>
            <a:off x="1327220" y="3420323"/>
            <a:ext cx="9334201" cy="39054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 err="1"/>
              <a:t>MyHDL</a:t>
            </a:r>
            <a:r>
              <a:rPr lang="ru-RU" sz="2000" dirty="0"/>
              <a:t> - это язык описания оборудования на основе Python (HDL).</a:t>
            </a:r>
            <a:endParaRPr lang="en-US" sz="2000" dirty="0"/>
          </a:p>
          <a:p>
            <a:pPr marL="0" indent="0">
              <a:lnSpc>
                <a:spcPts val="2799"/>
              </a:lnSpc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Особенности </a:t>
            </a:r>
            <a:r>
              <a:rPr lang="ru-RU" sz="2000" dirty="0" err="1"/>
              <a:t>MyHDL</a:t>
            </a:r>
            <a:r>
              <a:rPr lang="ru-RU" sz="2000" dirty="0"/>
              <a:t> включают: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en-US" sz="2000" dirty="0"/>
              <a:t>- </a:t>
            </a:r>
            <a:r>
              <a:rPr lang="ru-RU" sz="2000" dirty="0"/>
              <a:t>Возможность генерировать код VHDL и </a:t>
            </a:r>
            <a:r>
              <a:rPr lang="ru-RU" sz="2000" dirty="0" err="1"/>
              <a:t>Verilog</a:t>
            </a:r>
            <a:r>
              <a:rPr lang="ru-RU" sz="2000" dirty="0"/>
              <a:t> из дизайна </a:t>
            </a:r>
            <a:r>
              <a:rPr lang="ru-RU" sz="2000" dirty="0" err="1"/>
              <a:t>MyHDL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en-US" sz="2000" dirty="0"/>
              <a:t>- </a:t>
            </a:r>
            <a:r>
              <a:rPr lang="ru-RU" sz="2000" dirty="0"/>
              <a:t>Возможность генерировать </a:t>
            </a:r>
            <a:r>
              <a:rPr lang="ru-RU" sz="2000" dirty="0" err="1"/>
              <a:t>testbench</a:t>
            </a:r>
            <a:r>
              <a:rPr lang="ru-RU" sz="2000" dirty="0"/>
              <a:t> с тестовыми векторами в VHDL или </a:t>
            </a:r>
            <a:r>
              <a:rPr lang="ru-RU" sz="2000" dirty="0" err="1"/>
              <a:t>Verilog</a:t>
            </a:r>
            <a:r>
              <a:rPr lang="ru-RU" sz="2000" dirty="0"/>
              <a:t>, на основе сложных вычислений в Python.</a:t>
            </a:r>
          </a:p>
          <a:p>
            <a:pPr marL="0" indent="0">
              <a:buNone/>
            </a:pPr>
            <a:r>
              <a:rPr lang="en-US" sz="2000" dirty="0"/>
              <a:t>    - </a:t>
            </a:r>
            <a:r>
              <a:rPr lang="ru-RU" sz="2000" dirty="0"/>
              <a:t>Возможность совместного моделирования с </a:t>
            </a:r>
            <a:r>
              <a:rPr lang="ru-RU" sz="2000" dirty="0" err="1"/>
              <a:t>Verilog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en-US" sz="2000" dirty="0"/>
              <a:t>- </a:t>
            </a:r>
            <a:r>
              <a:rPr lang="ru-RU" sz="2000" dirty="0"/>
              <a:t>Продвинутая система типов данных, независимая от традиционных типов данных. Инструмент переводчика </a:t>
            </a:r>
            <a:r>
              <a:rPr lang="ru-RU" sz="2000" dirty="0" err="1"/>
              <a:t>MyHDL</a:t>
            </a:r>
            <a:r>
              <a:rPr lang="ru-RU" sz="2000" dirty="0"/>
              <a:t> автоматически записывает функции преобразования, когда они требуются для целевого языка.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3738" y="189463"/>
            <a:ext cx="11107851" cy="8919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Основы программирования FPGA на Python</a:t>
            </a:r>
            <a:endParaRPr lang="en-US" sz="4374" dirty="0"/>
          </a:p>
        </p:txBody>
      </p:sp>
      <p:sp>
        <p:nvSpPr>
          <p:cNvPr id="8" name="Text 5"/>
          <p:cNvSpPr/>
          <p:nvPr/>
        </p:nvSpPr>
        <p:spPr>
          <a:xfrm>
            <a:off x="513263" y="4024124"/>
            <a:ext cx="631552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0FD2C497-F266-4BFB-BD29-FDB482612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24" name="Text 13">
            <a:extLst>
              <a:ext uri="{FF2B5EF4-FFF2-40B4-BE49-F238E27FC236}">
                <a16:creationId xmlns:a16="http://schemas.microsoft.com/office/drawing/2014/main" id="{A9D1F402-E53D-4E93-B3ED-BE133341B84C}"/>
              </a:ext>
            </a:extLst>
          </p:cNvPr>
          <p:cNvSpPr/>
          <p:nvPr/>
        </p:nvSpPr>
        <p:spPr>
          <a:xfrm>
            <a:off x="619411" y="1013377"/>
            <a:ext cx="10007716" cy="15044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Ключевая идея, лежащая в основе </a:t>
            </a:r>
            <a:r>
              <a:rPr lang="ru-RU" sz="20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MyHDL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заключается в использовании генераторов Python для моделирования аппаратн</a:t>
            </a:r>
            <a:r>
              <a:rPr lang="ru-RU" sz="2000" dirty="0">
                <a:solidFill>
                  <a:srgbClr val="404040"/>
                </a:solidFill>
                <a:latin typeface="Lato" panose="020F0502020204030203" pitchFamily="34" charset="0"/>
              </a:rPr>
              <a:t>ого 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параллелизм. </a:t>
            </a:r>
            <a:endParaRPr lang="en-US" sz="2000" dirty="0"/>
          </a:p>
        </p:txBody>
      </p:sp>
      <p:sp>
        <p:nvSpPr>
          <p:cNvPr id="32" name="Text 13">
            <a:extLst>
              <a:ext uri="{FF2B5EF4-FFF2-40B4-BE49-F238E27FC236}">
                <a16:creationId xmlns:a16="http://schemas.microsoft.com/office/drawing/2014/main" id="{97CFFA2F-949A-49A6-A9D4-F9622A776224}"/>
              </a:ext>
            </a:extLst>
          </p:cNvPr>
          <p:cNvSpPr/>
          <p:nvPr/>
        </p:nvSpPr>
        <p:spPr>
          <a:xfrm>
            <a:off x="1765755" y="473492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sp>
        <p:nvSpPr>
          <p:cNvPr id="33" name="Text 13">
            <a:extLst>
              <a:ext uri="{FF2B5EF4-FFF2-40B4-BE49-F238E27FC236}">
                <a16:creationId xmlns:a16="http://schemas.microsoft.com/office/drawing/2014/main" id="{40298D17-C589-4EC0-B85C-C725DDB0D0C7}"/>
              </a:ext>
            </a:extLst>
          </p:cNvPr>
          <p:cNvSpPr/>
          <p:nvPr/>
        </p:nvSpPr>
        <p:spPr>
          <a:xfrm>
            <a:off x="705472" y="3251090"/>
            <a:ext cx="2383925" cy="1240252"/>
          </a:xfrm>
          <a:prstGeom prst="rect">
            <a:avLst/>
          </a:prstGeom>
          <a:solidFill>
            <a:schemeClr val="bg1"/>
          </a:solidFill>
          <a:ln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/>
              <a:t>def generator():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range(5):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/>
              <a:t>        yield I</a:t>
            </a:r>
            <a:endParaRPr lang="ru-RU" sz="2000" dirty="0"/>
          </a:p>
          <a:p>
            <a:pPr marL="0" indent="0">
              <a:lnSpc>
                <a:spcPts val="2799"/>
              </a:lnSpc>
              <a:buNone/>
            </a:pPr>
            <a:endParaRPr lang="ru-RU" sz="2000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C0DBEC87-D03E-4AFF-990B-EEFCB8118C1C}"/>
              </a:ext>
            </a:extLst>
          </p:cNvPr>
          <p:cNvSpPr/>
          <p:nvPr/>
        </p:nvSpPr>
        <p:spPr>
          <a:xfrm>
            <a:off x="619411" y="1994737"/>
            <a:ext cx="10007716" cy="10416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Аппаратный модуль (называемый </a:t>
            </a:r>
            <a:r>
              <a:rPr lang="ru-RU" sz="2000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блоком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в терминологии </a:t>
            </a:r>
            <a:r>
              <a:rPr lang="ru-RU" sz="20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MyHDL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моделируется как функция, возвращающая генераторы. </a:t>
            </a:r>
            <a:endParaRPr lang="en-US" sz="2000" dirty="0"/>
          </a:p>
        </p:txBody>
      </p:sp>
      <p:sp>
        <p:nvSpPr>
          <p:cNvPr id="25" name="Text 13">
            <a:extLst>
              <a:ext uri="{FF2B5EF4-FFF2-40B4-BE49-F238E27FC236}">
                <a16:creationId xmlns:a16="http://schemas.microsoft.com/office/drawing/2014/main" id="{B1771B85-4F16-4F52-9E6D-95CA1A195131}"/>
              </a:ext>
            </a:extLst>
          </p:cNvPr>
          <p:cNvSpPr/>
          <p:nvPr/>
        </p:nvSpPr>
        <p:spPr>
          <a:xfrm>
            <a:off x="701558" y="5025956"/>
            <a:ext cx="3758951" cy="775175"/>
          </a:xfrm>
          <a:prstGeom prst="rect">
            <a:avLst/>
          </a:prstGeom>
          <a:solidFill>
            <a:schemeClr val="bg1"/>
          </a:solidFill>
          <a:ln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/>
              <a:t>&gt;&gt;&gt; generator()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/>
              <a:t>&lt;generator object at 0x815d5a8&gt;</a:t>
            </a:r>
            <a:endParaRPr lang="ru-RU" sz="2000" dirty="0"/>
          </a:p>
          <a:p>
            <a:pPr marL="0" indent="0">
              <a:lnSpc>
                <a:spcPts val="2799"/>
              </a:lnSpc>
              <a:buNone/>
            </a:pPr>
            <a:endParaRPr lang="ru-RU" sz="2000" dirty="0"/>
          </a:p>
        </p:txBody>
      </p:sp>
      <p:sp>
        <p:nvSpPr>
          <p:cNvPr id="27" name="Text 13">
            <a:extLst>
              <a:ext uri="{FF2B5EF4-FFF2-40B4-BE49-F238E27FC236}">
                <a16:creationId xmlns:a16="http://schemas.microsoft.com/office/drawing/2014/main" id="{08D84C33-D3EB-4C98-ABC2-E0BC1B291D22}"/>
              </a:ext>
            </a:extLst>
          </p:cNvPr>
          <p:cNvSpPr/>
          <p:nvPr/>
        </p:nvSpPr>
        <p:spPr>
          <a:xfrm>
            <a:off x="5296061" y="3251090"/>
            <a:ext cx="5011111" cy="4629001"/>
          </a:xfrm>
          <a:prstGeom prst="rect">
            <a:avLst/>
          </a:prstGeom>
          <a:solidFill>
            <a:schemeClr val="bg1"/>
          </a:solidFill>
          <a:ln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000" dirty="0"/>
              <a:t>&gt;&gt;&gt; g = generator()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g.next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0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g.next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1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g.next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2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g.next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3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g.next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4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g.next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Traceback (most recent call last):</a:t>
            </a:r>
          </a:p>
          <a:p>
            <a:pPr marL="0" indent="0">
              <a:buNone/>
            </a:pPr>
            <a:r>
              <a:rPr lang="en-US" sz="2000" dirty="0"/>
              <a:t>  File "&lt;stdin&gt;", line 1, in ?</a:t>
            </a:r>
          </a:p>
          <a:p>
            <a:pPr marL="0" indent="0">
              <a:buNone/>
            </a:pPr>
            <a:r>
              <a:rPr lang="en-US" sz="2000" dirty="0" err="1"/>
              <a:t>StopIteration</a:t>
            </a:r>
            <a:r>
              <a:rPr lang="en-US" sz="2000" dirty="0"/>
              <a:t>&gt;</a:t>
            </a:r>
            <a:endParaRPr lang="ru-RU" sz="2000" dirty="0"/>
          </a:p>
          <a:p>
            <a:pPr marL="0" indent="0">
              <a:lnSpc>
                <a:spcPts val="2799"/>
              </a:lnSpc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0949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85711" y="43051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Первая программа</a:t>
            </a: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:</a:t>
            </a:r>
            <a:r>
              <a:rPr lang="ru-RU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 </a:t>
            </a: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“Hello World!” </a:t>
            </a:r>
            <a:endParaRPr lang="en-US" sz="4374" dirty="0"/>
          </a:p>
        </p:txBody>
      </p:sp>
      <p:sp>
        <p:nvSpPr>
          <p:cNvPr id="14" name="Text 13">
            <a:extLst>
              <a:ext uri="{FF2B5EF4-FFF2-40B4-BE49-F238E27FC236}">
                <a16:creationId xmlns:a16="http://schemas.microsoft.com/office/drawing/2014/main" id="{F4F4AAF3-E628-44B0-9A6D-DB187C151080}"/>
              </a:ext>
            </a:extLst>
          </p:cNvPr>
          <p:cNvSpPr/>
          <p:nvPr/>
        </p:nvSpPr>
        <p:spPr>
          <a:xfrm>
            <a:off x="585711" y="1349550"/>
            <a:ext cx="5126600" cy="900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Напишем простую программу, которая</a:t>
            </a:r>
            <a:r>
              <a:rPr lang="en-US" sz="2000" dirty="0"/>
              <a:t> </a:t>
            </a:r>
            <a:r>
              <a:rPr lang="ru-RU" sz="2000" dirty="0"/>
              <a:t>выводит на экран </a:t>
            </a:r>
            <a:r>
              <a:rPr lang="en-US" sz="2000" dirty="0"/>
              <a:t>“Hello World!”</a:t>
            </a:r>
          </a:p>
        </p:txBody>
      </p:sp>
      <p:pic>
        <p:nvPicPr>
          <p:cNvPr id="15" name="Image 1" descr="preencoded.png">
            <a:extLst>
              <a:ext uri="{FF2B5EF4-FFF2-40B4-BE49-F238E27FC236}">
                <a16:creationId xmlns:a16="http://schemas.microsoft.com/office/drawing/2014/main" id="{A3959F67-6CC7-43AE-8C92-056B67D2F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72D929D8-7CEC-4AA4-B965-86A117AB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494" y="1349550"/>
            <a:ext cx="5733825" cy="53245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from </a:t>
            </a:r>
            <a:r>
              <a:rPr lang="en-US" altLang="ru-RU" sz="2000" dirty="0" err="1"/>
              <a:t>myhdl</a:t>
            </a:r>
            <a:r>
              <a:rPr lang="en-US" altLang="ru-RU" sz="2000" dirty="0"/>
              <a:t> import block, Signal, delay, always, now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ru-RU" sz="2000" dirty="0"/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@block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def HelloWorld():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 err="1"/>
              <a:t>clk</a:t>
            </a:r>
            <a:r>
              <a:rPr lang="en-US" altLang="ru-RU" sz="2000" dirty="0"/>
              <a:t> = Signal(0)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@always(delay(10))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def </a:t>
            </a:r>
            <a:r>
              <a:rPr lang="en-US" altLang="ru-RU" sz="2000" dirty="0" err="1"/>
              <a:t>drive_clk</a:t>
            </a:r>
            <a:r>
              <a:rPr lang="en-US" altLang="ru-RU" sz="2000" dirty="0"/>
              <a:t>():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    </a:t>
            </a:r>
            <a:r>
              <a:rPr lang="en-US" altLang="ru-RU" sz="2000" dirty="0" err="1"/>
              <a:t>clk.next</a:t>
            </a:r>
            <a:r>
              <a:rPr lang="en-US" altLang="ru-RU" sz="2000" dirty="0"/>
              <a:t> = not </a:t>
            </a:r>
            <a:r>
              <a:rPr lang="en-US" altLang="ru-RU" sz="2000" dirty="0" err="1"/>
              <a:t>clk</a:t>
            </a:r>
            <a:endParaRPr lang="en-US" altLang="ru-RU" sz="2000" dirty="0"/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ru-RU" sz="2000" dirty="0"/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@always(clk.posedge)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def </a:t>
            </a:r>
            <a:r>
              <a:rPr lang="en-US" altLang="ru-RU" sz="2000" dirty="0" err="1"/>
              <a:t>say_hello</a:t>
            </a:r>
            <a:r>
              <a:rPr lang="en-US" altLang="ru-RU" sz="2000" dirty="0"/>
              <a:t>():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    print("%s Hello World!" % now())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ru-RU" sz="2000" dirty="0"/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return </a:t>
            </a:r>
            <a:r>
              <a:rPr lang="en-US" altLang="ru-RU" sz="2000" dirty="0" err="1"/>
              <a:t>drive_clk</a:t>
            </a:r>
            <a:r>
              <a:rPr lang="en-US" altLang="ru-RU" sz="2000" dirty="0"/>
              <a:t>, </a:t>
            </a:r>
            <a:r>
              <a:rPr lang="en-US" altLang="ru-RU" sz="2000" dirty="0" err="1"/>
              <a:t>say_hello</a:t>
            </a:r>
            <a:endParaRPr lang="en-US" altLang="ru-RU" sz="2000" dirty="0"/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ru-RU" sz="2000" dirty="0"/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 err="1"/>
              <a:t>inst</a:t>
            </a:r>
            <a:r>
              <a:rPr lang="en-US" altLang="ru-RU" sz="2000" dirty="0"/>
              <a:t> = HelloWorld()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 err="1"/>
              <a:t>inst.run_sim</a:t>
            </a:r>
            <a:r>
              <a:rPr lang="en-US" altLang="ru-RU" sz="2000" dirty="0"/>
              <a:t>(50)</a:t>
            </a:r>
            <a:endParaRPr lang="ru-RU" altLang="ru-RU" sz="1600" dirty="0"/>
          </a:p>
        </p:txBody>
      </p:sp>
      <p:sp>
        <p:nvSpPr>
          <p:cNvPr id="30" name="Text 13">
            <a:extLst>
              <a:ext uri="{FF2B5EF4-FFF2-40B4-BE49-F238E27FC236}">
                <a16:creationId xmlns:a16="http://schemas.microsoft.com/office/drawing/2014/main" id="{98A3D42B-B3C4-47AF-9B6A-C07E4CE2C275}"/>
              </a:ext>
            </a:extLst>
          </p:cNvPr>
          <p:cNvSpPr/>
          <p:nvPr/>
        </p:nvSpPr>
        <p:spPr>
          <a:xfrm>
            <a:off x="598876" y="2977124"/>
            <a:ext cx="5225900" cy="8109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Для модуляции сигналов существует объект </a:t>
            </a:r>
            <a:r>
              <a:rPr lang="en-US" sz="2000" dirty="0"/>
              <a:t>Signal</a:t>
            </a:r>
          </a:p>
        </p:txBody>
      </p:sp>
      <p:sp>
        <p:nvSpPr>
          <p:cNvPr id="31" name="Text 13">
            <a:extLst>
              <a:ext uri="{FF2B5EF4-FFF2-40B4-BE49-F238E27FC236}">
                <a16:creationId xmlns:a16="http://schemas.microsoft.com/office/drawing/2014/main" id="{8AD390F0-762A-4668-B50C-06EFBABCE6FC}"/>
              </a:ext>
            </a:extLst>
          </p:cNvPr>
          <p:cNvSpPr/>
          <p:nvPr/>
        </p:nvSpPr>
        <p:spPr>
          <a:xfrm>
            <a:off x="585711" y="3657600"/>
            <a:ext cx="3835682" cy="9597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sp>
        <p:nvSpPr>
          <p:cNvPr id="32" name="Text 13">
            <a:extLst>
              <a:ext uri="{FF2B5EF4-FFF2-40B4-BE49-F238E27FC236}">
                <a16:creationId xmlns:a16="http://schemas.microsoft.com/office/drawing/2014/main" id="{92BEEB7E-0801-488A-A01A-9D2D1B88ABE3}"/>
              </a:ext>
            </a:extLst>
          </p:cNvPr>
          <p:cNvSpPr/>
          <p:nvPr/>
        </p:nvSpPr>
        <p:spPr>
          <a:xfrm>
            <a:off x="583229" y="2134430"/>
            <a:ext cx="5129082" cy="1167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2000" dirty="0"/>
              <a:t>В </a:t>
            </a:r>
            <a:r>
              <a:rPr lang="ru-RU" sz="2000" dirty="0" err="1"/>
              <a:t>MyHDL</a:t>
            </a:r>
            <a:r>
              <a:rPr lang="ru-RU" sz="2000" dirty="0"/>
              <a:t> модуль аппаратного обеспечения моделируется функцией декоратором </a:t>
            </a:r>
            <a:r>
              <a:rPr lang="en-US" sz="2000" dirty="0"/>
              <a:t>block</a:t>
            </a:r>
            <a:r>
              <a:rPr lang="ru-RU" sz="2000" dirty="0"/>
              <a:t> </a:t>
            </a:r>
            <a:endParaRPr lang="en-US" sz="2000" dirty="0"/>
          </a:p>
        </p:txBody>
      </p:sp>
      <p:sp>
        <p:nvSpPr>
          <p:cNvPr id="33" name="Text 13">
            <a:extLst>
              <a:ext uri="{FF2B5EF4-FFF2-40B4-BE49-F238E27FC236}">
                <a16:creationId xmlns:a16="http://schemas.microsoft.com/office/drawing/2014/main" id="{A927FC6A-FC81-4D42-855E-D4873211D1A9}"/>
              </a:ext>
            </a:extLst>
          </p:cNvPr>
          <p:cNvSpPr/>
          <p:nvPr/>
        </p:nvSpPr>
        <p:spPr>
          <a:xfrm>
            <a:off x="583229" y="4848576"/>
            <a:ext cx="3835682" cy="6485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sp>
        <p:nvSpPr>
          <p:cNvPr id="34" name="Text 13">
            <a:extLst>
              <a:ext uri="{FF2B5EF4-FFF2-40B4-BE49-F238E27FC236}">
                <a16:creationId xmlns:a16="http://schemas.microsoft.com/office/drawing/2014/main" id="{36E50FDC-A9E0-4E10-9F12-642CC25BF188}"/>
              </a:ext>
            </a:extLst>
          </p:cNvPr>
          <p:cNvSpPr/>
          <p:nvPr/>
        </p:nvSpPr>
        <p:spPr>
          <a:xfrm>
            <a:off x="598876" y="3756116"/>
            <a:ext cx="5126600" cy="23070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Генератор тактового сигнала непрерывно переключает тактовый сигнал после определенной задержки. A Новое значение сигнала указывается путем присвоения его атрибуту </a:t>
            </a:r>
            <a:r>
              <a:rPr lang="en-US" sz="2000" dirty="0"/>
              <a:t>next, </a:t>
            </a:r>
            <a:r>
              <a:rPr lang="ru-RU" sz="2000" dirty="0"/>
              <a:t>это является эквивалентом неблокирующего назначения сигналов </a:t>
            </a:r>
            <a:endParaRPr lang="en-US" sz="2000" dirty="0"/>
          </a:p>
        </p:txBody>
      </p:sp>
      <p:sp>
        <p:nvSpPr>
          <p:cNvPr id="35" name="Text 13">
            <a:extLst>
              <a:ext uri="{FF2B5EF4-FFF2-40B4-BE49-F238E27FC236}">
                <a16:creationId xmlns:a16="http://schemas.microsoft.com/office/drawing/2014/main" id="{3926184B-AF49-4065-B8F7-802571FA7C2B}"/>
              </a:ext>
            </a:extLst>
          </p:cNvPr>
          <p:cNvSpPr/>
          <p:nvPr/>
        </p:nvSpPr>
        <p:spPr>
          <a:xfrm>
            <a:off x="585711" y="6675758"/>
            <a:ext cx="5225900" cy="9597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sp>
        <p:nvSpPr>
          <p:cNvPr id="36" name="Text 13">
            <a:extLst>
              <a:ext uri="{FF2B5EF4-FFF2-40B4-BE49-F238E27FC236}">
                <a16:creationId xmlns:a16="http://schemas.microsoft.com/office/drawing/2014/main" id="{BDC4C294-9809-4B5C-A407-B36C4B307AC0}"/>
              </a:ext>
            </a:extLst>
          </p:cNvPr>
          <p:cNvSpPr/>
          <p:nvPr/>
        </p:nvSpPr>
        <p:spPr>
          <a:xfrm>
            <a:off x="549226" y="6009756"/>
            <a:ext cx="5225900" cy="1731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Для моделирования экземпляра аппаратного блока мы используем его метод</a:t>
            </a:r>
            <a:r>
              <a:rPr lang="en-US" sz="2000" dirty="0"/>
              <a:t> </a:t>
            </a:r>
            <a:r>
              <a:rPr lang="en-US" sz="2000" dirty="0" err="1"/>
              <a:t>run_sim</a:t>
            </a:r>
            <a:r>
              <a:rPr lang="ru-RU" sz="2000" dirty="0"/>
              <a:t>. Мы можем передать параметр для требуемого количества временных шагов.</a:t>
            </a:r>
            <a:endParaRPr lang="en-US" sz="2000" dirty="0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CF8333F0-DFC3-41F9-B358-3391F637E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704" y="6829696"/>
            <a:ext cx="5419791" cy="1049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85711" y="43051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Вторая программа</a:t>
            </a: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:</a:t>
            </a:r>
            <a:r>
              <a:rPr lang="ru-RU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 </a:t>
            </a: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Led Blinker</a:t>
            </a:r>
            <a:endParaRPr lang="en-US" sz="4374" dirty="0"/>
          </a:p>
        </p:txBody>
      </p:sp>
      <p:sp>
        <p:nvSpPr>
          <p:cNvPr id="14" name="Text 13">
            <a:extLst>
              <a:ext uri="{FF2B5EF4-FFF2-40B4-BE49-F238E27FC236}">
                <a16:creationId xmlns:a16="http://schemas.microsoft.com/office/drawing/2014/main" id="{F4F4AAF3-E628-44B0-9A6D-DB187C151080}"/>
              </a:ext>
            </a:extLst>
          </p:cNvPr>
          <p:cNvSpPr/>
          <p:nvPr/>
        </p:nvSpPr>
        <p:spPr>
          <a:xfrm>
            <a:off x="585711" y="1349549"/>
            <a:ext cx="984607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Напишем простую программу, которая заставляет загораться светодиод от нажатия на кнопку.</a:t>
            </a:r>
            <a:endParaRPr lang="en-US" sz="2000" dirty="0"/>
          </a:p>
        </p:txBody>
      </p:sp>
      <p:pic>
        <p:nvPicPr>
          <p:cNvPr id="15" name="Image 1" descr="preencoded.png">
            <a:extLst>
              <a:ext uri="{FF2B5EF4-FFF2-40B4-BE49-F238E27FC236}">
                <a16:creationId xmlns:a16="http://schemas.microsoft.com/office/drawing/2014/main" id="{A3959F67-6CC7-43AE-8C92-056B67D2F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72D929D8-7CEC-4AA4-B965-86A117AB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48" y="2374723"/>
            <a:ext cx="4264991" cy="3661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from </a:t>
            </a:r>
            <a:r>
              <a:rPr lang="en-US" altLang="ru-RU" sz="2000" dirty="0" err="1"/>
              <a:t>myhdl</a:t>
            </a:r>
            <a:r>
              <a:rPr lang="en-US" altLang="ru-RU" sz="2000" dirty="0"/>
              <a:t> import block, </a:t>
            </a:r>
            <a:r>
              <a:rPr lang="en-US" altLang="ru-RU" sz="2000" dirty="0" err="1"/>
              <a:t>always_comb</a:t>
            </a:r>
            <a:endParaRPr lang="en-US" altLang="ru-RU" sz="2000" dirty="0"/>
          </a:p>
          <a:p>
            <a:pPr marR="0" lvl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@block</a:t>
            </a:r>
          </a:p>
          <a:p>
            <a:pPr marR="0" lvl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def </a:t>
            </a:r>
            <a:r>
              <a:rPr lang="en-US" altLang="ru-RU" sz="2000" dirty="0" err="1"/>
              <a:t>led_blinker</a:t>
            </a:r>
            <a:r>
              <a:rPr lang="en-US" altLang="ru-RU" sz="2000" dirty="0"/>
              <a:t>(input, led):</a:t>
            </a:r>
          </a:p>
          <a:p>
            <a:pPr marR="0" lvl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@always_comb</a:t>
            </a:r>
          </a:p>
          <a:p>
            <a:pPr marR="0" lvl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def </a:t>
            </a:r>
            <a:r>
              <a:rPr lang="en-US" altLang="ru-RU" sz="2000" dirty="0" err="1"/>
              <a:t>on_off_led</a:t>
            </a:r>
            <a:r>
              <a:rPr lang="en-US" altLang="ru-RU" sz="2000" dirty="0"/>
              <a:t>():</a:t>
            </a:r>
          </a:p>
          <a:p>
            <a:pPr marR="0" lvl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    if input == 1:</a:t>
            </a:r>
          </a:p>
          <a:p>
            <a:pPr marR="0" lvl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        </a:t>
            </a:r>
            <a:r>
              <a:rPr lang="en-US" altLang="ru-RU" sz="2000" dirty="0" err="1"/>
              <a:t>led.next</a:t>
            </a:r>
            <a:r>
              <a:rPr lang="en-US" altLang="ru-RU" sz="2000" dirty="0"/>
              <a:t> = 1</a:t>
            </a:r>
          </a:p>
          <a:p>
            <a:pPr marR="0" lvl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    else:</a:t>
            </a:r>
          </a:p>
          <a:p>
            <a:pPr marR="0" lvl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        </a:t>
            </a:r>
            <a:r>
              <a:rPr lang="en-US" altLang="ru-RU" sz="2000" dirty="0" err="1"/>
              <a:t>led.next</a:t>
            </a:r>
            <a:r>
              <a:rPr lang="en-US" altLang="ru-RU" sz="2000" dirty="0"/>
              <a:t> = 0</a:t>
            </a:r>
          </a:p>
          <a:p>
            <a:pPr marR="0" lvl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return </a:t>
            </a:r>
            <a:r>
              <a:rPr lang="en-US" altLang="ru-RU" sz="2000" dirty="0" err="1"/>
              <a:t>on_off_led</a:t>
            </a:r>
            <a:endParaRPr lang="ru-RU" altLang="ru-RU" sz="2000" dirty="0"/>
          </a:p>
        </p:txBody>
      </p:sp>
      <p:sp>
        <p:nvSpPr>
          <p:cNvPr id="24" name="Text 13">
            <a:extLst>
              <a:ext uri="{FF2B5EF4-FFF2-40B4-BE49-F238E27FC236}">
                <a16:creationId xmlns:a16="http://schemas.microsoft.com/office/drawing/2014/main" id="{03276979-2856-4AB9-A91C-0CC1FA7948ED}"/>
              </a:ext>
            </a:extLst>
          </p:cNvPr>
          <p:cNvSpPr/>
          <p:nvPr/>
        </p:nvSpPr>
        <p:spPr>
          <a:xfrm>
            <a:off x="1783446" y="1996568"/>
            <a:ext cx="1318393" cy="441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/>
              <a:t>Python</a:t>
            </a:r>
          </a:p>
        </p:txBody>
      </p:sp>
      <p:sp>
        <p:nvSpPr>
          <p:cNvPr id="25" name="Text 13">
            <a:extLst>
              <a:ext uri="{FF2B5EF4-FFF2-40B4-BE49-F238E27FC236}">
                <a16:creationId xmlns:a16="http://schemas.microsoft.com/office/drawing/2014/main" id="{014C995A-4C14-43E1-A693-A44AB15B3AF4}"/>
              </a:ext>
            </a:extLst>
          </p:cNvPr>
          <p:cNvSpPr/>
          <p:nvPr/>
        </p:nvSpPr>
        <p:spPr>
          <a:xfrm>
            <a:off x="7315200" y="1932554"/>
            <a:ext cx="1318393" cy="441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/>
              <a:t>Verilog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3C1AD4F-AC7F-4409-99E2-4B5C5760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833" y="2374494"/>
            <a:ext cx="5631379" cy="3661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 err="1"/>
              <a:t>module</a:t>
            </a:r>
            <a:r>
              <a:rPr lang="ru-RU" altLang="ru-RU" sz="2000" dirty="0"/>
              <a:t> </a:t>
            </a:r>
            <a:r>
              <a:rPr lang="ru-RU" altLang="ru-RU" sz="2000" dirty="0" err="1"/>
              <a:t>led_blinker</a:t>
            </a:r>
            <a:r>
              <a:rPr lang="ru-RU" altLang="ru-RU" sz="2000" dirty="0"/>
              <a:t> (</a:t>
            </a:r>
            <a:r>
              <a:rPr lang="ru-RU" altLang="ru-RU" sz="2000" dirty="0" err="1"/>
              <a:t>input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led</a:t>
            </a:r>
            <a:r>
              <a:rPr lang="ru-RU" altLang="ru-RU" sz="2000" dirty="0"/>
              <a:t>); </a:t>
            </a:r>
            <a:endParaRPr lang="en-US" altLang="ru-RU" sz="2000" dirty="0"/>
          </a:p>
          <a:p>
            <a:pPr indent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 err="1"/>
              <a:t>input</a:t>
            </a:r>
            <a:r>
              <a:rPr lang="ru-RU" altLang="ru-RU" sz="2000" dirty="0"/>
              <a:t> </a:t>
            </a:r>
            <a:r>
              <a:rPr lang="ru-RU" altLang="ru-RU" sz="2000" dirty="0" err="1"/>
              <a:t>input</a:t>
            </a:r>
            <a:r>
              <a:rPr lang="ru-RU" altLang="ru-RU" sz="2000" dirty="0"/>
              <a:t>; </a:t>
            </a:r>
            <a:endParaRPr lang="en-US" altLang="ru-RU" sz="2000" dirty="0"/>
          </a:p>
          <a:p>
            <a:pPr indent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 err="1"/>
              <a:t>output</a:t>
            </a:r>
            <a:r>
              <a:rPr lang="ru-RU" altLang="ru-RU" sz="2000" dirty="0"/>
              <a:t> </a:t>
            </a:r>
            <a:r>
              <a:rPr lang="ru-RU" altLang="ru-RU" sz="2000" dirty="0" err="1"/>
              <a:t>led</a:t>
            </a:r>
            <a:r>
              <a:rPr lang="ru-RU" altLang="ru-RU" sz="2000" dirty="0"/>
              <a:t>;</a:t>
            </a:r>
            <a:endParaRPr lang="en-US" altLang="ru-RU" sz="2000" dirty="0"/>
          </a:p>
          <a:p>
            <a:pPr indent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 err="1"/>
              <a:t>reg</a:t>
            </a:r>
            <a:r>
              <a:rPr lang="ru-RU" altLang="ru-RU" sz="2000" dirty="0"/>
              <a:t> </a:t>
            </a:r>
            <a:r>
              <a:rPr lang="ru-RU" altLang="ru-RU" sz="2000" dirty="0" err="1"/>
              <a:t>led</a:t>
            </a:r>
            <a:r>
              <a:rPr lang="ru-RU" altLang="ru-RU" sz="2000" dirty="0"/>
              <a:t>; </a:t>
            </a:r>
            <a:endParaRPr lang="en-US" altLang="ru-RU" sz="2000" dirty="0"/>
          </a:p>
          <a:p>
            <a:pPr indent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 err="1"/>
              <a:t>always</a:t>
            </a:r>
            <a:r>
              <a:rPr lang="ru-RU" altLang="ru-RU" sz="2000" dirty="0"/>
              <a:t> @(input) </a:t>
            </a:r>
            <a:r>
              <a:rPr lang="ru-RU" altLang="ru-RU" sz="2000" dirty="0" err="1"/>
              <a:t>begin</a:t>
            </a:r>
            <a:r>
              <a:rPr lang="ru-RU" altLang="ru-RU" sz="2000" dirty="0"/>
              <a:t>:</a:t>
            </a:r>
            <a:r>
              <a:rPr lang="en-US" altLang="ru-RU" sz="2000" dirty="0"/>
              <a:t> </a:t>
            </a:r>
            <a:r>
              <a:rPr lang="ru-RU" altLang="ru-RU" sz="2000" dirty="0"/>
              <a:t>LED_BLINKER_ON_OFF_LED</a:t>
            </a:r>
            <a:endParaRPr lang="en-US" altLang="ru-RU" sz="2000" dirty="0"/>
          </a:p>
          <a:p>
            <a:pPr indent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/>
              <a:t> </a:t>
            </a:r>
            <a:r>
              <a:rPr lang="en-US" altLang="ru-RU" sz="2000" dirty="0"/>
              <a:t>	</a:t>
            </a:r>
            <a:r>
              <a:rPr lang="ru-RU" altLang="ru-RU" sz="2000" dirty="0" err="1"/>
              <a:t>if</a:t>
            </a:r>
            <a:r>
              <a:rPr lang="ru-RU" altLang="ru-RU" sz="2000" dirty="0"/>
              <a:t> ((input1 == 1)) </a:t>
            </a:r>
            <a:r>
              <a:rPr lang="ru-RU" altLang="ru-RU" sz="2000" dirty="0" err="1"/>
              <a:t>begin</a:t>
            </a:r>
            <a:r>
              <a:rPr lang="ru-RU" altLang="ru-RU" sz="2000" dirty="0"/>
              <a:t> </a:t>
            </a:r>
            <a:endParaRPr lang="en-US" altLang="ru-RU" sz="2000" dirty="0"/>
          </a:p>
          <a:p>
            <a:pPr indent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2000" dirty="0"/>
              <a:t>		</a:t>
            </a:r>
            <a:r>
              <a:rPr lang="ru-RU" altLang="ru-RU" sz="2000" dirty="0" err="1"/>
              <a:t>led</a:t>
            </a:r>
            <a:r>
              <a:rPr lang="ru-RU" altLang="ru-RU" sz="2000" dirty="0"/>
              <a:t> = 1</a:t>
            </a:r>
            <a:r>
              <a:rPr lang="en-US" altLang="ru-RU" sz="2000" dirty="0"/>
              <a:t>;</a:t>
            </a:r>
          </a:p>
          <a:p>
            <a:pPr indent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2000" dirty="0"/>
              <a:t>	</a:t>
            </a:r>
            <a:r>
              <a:rPr lang="ru-RU" altLang="ru-RU" sz="2000" dirty="0" err="1"/>
              <a:t>end</a:t>
            </a:r>
            <a:r>
              <a:rPr lang="ru-RU" altLang="ru-RU" sz="2000" dirty="0"/>
              <a:t> </a:t>
            </a:r>
            <a:r>
              <a:rPr lang="ru-RU" altLang="ru-RU" sz="2000" dirty="0" err="1"/>
              <a:t>else</a:t>
            </a:r>
            <a:r>
              <a:rPr lang="ru-RU" altLang="ru-RU" sz="2000" dirty="0"/>
              <a:t> </a:t>
            </a:r>
            <a:r>
              <a:rPr lang="ru-RU" altLang="ru-RU" sz="2000" dirty="0" err="1"/>
              <a:t>begin</a:t>
            </a:r>
            <a:r>
              <a:rPr lang="ru-RU" altLang="ru-RU" sz="2000" dirty="0"/>
              <a:t> </a:t>
            </a:r>
            <a:endParaRPr lang="en-US" altLang="ru-RU" sz="2000" dirty="0"/>
          </a:p>
          <a:p>
            <a:pPr indent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2000" dirty="0"/>
              <a:t>		</a:t>
            </a:r>
            <a:r>
              <a:rPr lang="ru-RU" altLang="ru-RU" sz="2000" dirty="0" err="1"/>
              <a:t>led</a:t>
            </a:r>
            <a:r>
              <a:rPr lang="ru-RU" altLang="ru-RU" sz="2000" dirty="0"/>
              <a:t> = 0; </a:t>
            </a:r>
            <a:endParaRPr lang="en-US" altLang="ru-RU" sz="2000" dirty="0"/>
          </a:p>
          <a:p>
            <a:pPr indent="0" fontAlgn="base">
              <a:lnSpc>
                <a:spcPts val="2799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 err="1"/>
              <a:t>end</a:t>
            </a:r>
            <a:r>
              <a:rPr lang="ru-RU" altLang="ru-RU" sz="2000" dirty="0"/>
              <a:t> </a:t>
            </a:r>
            <a:r>
              <a:rPr lang="ru-RU" altLang="ru-RU" sz="2000" dirty="0" err="1"/>
              <a:t>end</a:t>
            </a:r>
            <a:r>
              <a:rPr lang="ru-RU" altLang="ru-RU" sz="2000" dirty="0"/>
              <a:t> </a:t>
            </a:r>
            <a:r>
              <a:rPr lang="ru-RU" altLang="ru-RU" sz="2000" dirty="0" err="1"/>
              <a:t>endmodule</a:t>
            </a:r>
            <a:r>
              <a:rPr lang="ru-RU" altLang="ru-RU" sz="2000" dirty="0"/>
              <a:t> </a:t>
            </a:r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706964AD-4C82-40A7-AF73-AAAF8141A4E0}"/>
              </a:ext>
            </a:extLst>
          </p:cNvPr>
          <p:cNvSpPr/>
          <p:nvPr/>
        </p:nvSpPr>
        <p:spPr>
          <a:xfrm>
            <a:off x="330507" y="6474147"/>
            <a:ext cx="11064821" cy="11960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Декорированная функция </a:t>
            </a:r>
            <a:r>
              <a:rPr lang="en-US" sz="2000" dirty="0" err="1"/>
              <a:t>always_comb</a:t>
            </a:r>
            <a:r>
              <a:rPr lang="en-US" sz="2000" dirty="0"/>
              <a:t> </a:t>
            </a:r>
            <a:r>
              <a:rPr lang="ru-RU" sz="2000" dirty="0"/>
              <a:t>определяет, что происходит, когда один из входных сигналов логики изменяется. Декоратор определяет входные сигналы автоматически. Он возвращает генератор, который чувствителен ко всем входным данным.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858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053" y="197665"/>
            <a:ext cx="9631074" cy="623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Вторая программа</a:t>
            </a: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:</a:t>
            </a:r>
            <a:r>
              <a:rPr lang="ru-RU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 </a:t>
            </a: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Led Blinker</a:t>
            </a:r>
            <a:endParaRPr lang="en-US" sz="4374" dirty="0"/>
          </a:p>
        </p:txBody>
      </p:sp>
      <p:sp>
        <p:nvSpPr>
          <p:cNvPr id="14" name="Text 13">
            <a:extLst>
              <a:ext uri="{FF2B5EF4-FFF2-40B4-BE49-F238E27FC236}">
                <a16:creationId xmlns:a16="http://schemas.microsoft.com/office/drawing/2014/main" id="{F4F4AAF3-E628-44B0-9A6D-DB187C151080}"/>
              </a:ext>
            </a:extLst>
          </p:cNvPr>
          <p:cNvSpPr/>
          <p:nvPr/>
        </p:nvSpPr>
        <p:spPr>
          <a:xfrm>
            <a:off x="295834" y="1179683"/>
            <a:ext cx="73313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Напишем </a:t>
            </a:r>
            <a:r>
              <a:rPr lang="en-US" sz="2000" dirty="0"/>
              <a:t>testbench </a:t>
            </a:r>
            <a:r>
              <a:rPr lang="ru-RU" sz="2000" dirty="0"/>
              <a:t>для проверки работы данного модуля</a:t>
            </a:r>
            <a:endParaRPr lang="en-US" sz="2000" dirty="0"/>
          </a:p>
        </p:txBody>
      </p:sp>
      <p:pic>
        <p:nvPicPr>
          <p:cNvPr id="15" name="Image 1" descr="preencoded.png">
            <a:extLst>
              <a:ext uri="{FF2B5EF4-FFF2-40B4-BE49-F238E27FC236}">
                <a16:creationId xmlns:a16="http://schemas.microsoft.com/office/drawing/2014/main" id="{A3959F67-6CC7-43AE-8C92-056B67D2F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72D929D8-7CEC-4AA4-B965-86A117AB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15" y="1179683"/>
            <a:ext cx="5736187" cy="53245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from random import </a:t>
            </a:r>
            <a:r>
              <a:rPr lang="en-US" altLang="ru-RU" sz="2000" dirty="0" err="1"/>
              <a:t>randrange</a:t>
            </a:r>
            <a:endParaRPr lang="en-US" altLang="ru-RU" sz="2000" dirty="0"/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from </a:t>
            </a:r>
            <a:r>
              <a:rPr lang="en-US" altLang="ru-RU" sz="2000" dirty="0" err="1"/>
              <a:t>led_blinker</a:t>
            </a:r>
            <a:r>
              <a:rPr lang="en-US" altLang="ru-RU" sz="2000" dirty="0"/>
              <a:t> import </a:t>
            </a:r>
            <a:r>
              <a:rPr lang="en-US" altLang="ru-RU" sz="2000" dirty="0" err="1"/>
              <a:t>led_blinker</a:t>
            </a:r>
            <a:endParaRPr lang="en-US" altLang="ru-RU" sz="2000" dirty="0"/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from </a:t>
            </a:r>
            <a:r>
              <a:rPr lang="en-US" altLang="ru-RU" sz="2000" dirty="0" err="1"/>
              <a:t>myhdl</a:t>
            </a:r>
            <a:r>
              <a:rPr lang="en-US" altLang="ru-RU" sz="2000" dirty="0"/>
              <a:t> import block, Signal, always, delay, </a:t>
            </a:r>
            <a:r>
              <a:rPr lang="en-US" altLang="ru-RU" sz="2000" dirty="0" err="1"/>
              <a:t>intbv</a:t>
            </a:r>
            <a:endParaRPr lang="en-US" altLang="ru-RU" sz="2000" dirty="0"/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ru-RU" sz="2000" dirty="0"/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@block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def testbench():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input, led = [Signal(</a:t>
            </a:r>
            <a:r>
              <a:rPr lang="en-US" altLang="ru-RU" sz="2000" dirty="0" err="1"/>
              <a:t>intbv</a:t>
            </a:r>
            <a:r>
              <a:rPr lang="en-US" altLang="ru-RU" sz="2000" dirty="0"/>
              <a:t>(0)) for </a:t>
            </a:r>
            <a:r>
              <a:rPr lang="en-US" altLang="ru-RU" sz="2000" dirty="0" err="1"/>
              <a:t>i</a:t>
            </a:r>
            <a:r>
              <a:rPr lang="en-US" altLang="ru-RU" sz="2000" dirty="0"/>
              <a:t> in range(2)]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</a:t>
            </a:r>
            <a:r>
              <a:rPr lang="en-US" altLang="ru-RU" sz="2000" dirty="0" err="1"/>
              <a:t>lb</a:t>
            </a:r>
            <a:r>
              <a:rPr lang="en-US" altLang="ru-RU" sz="2000" dirty="0"/>
              <a:t> = </a:t>
            </a:r>
            <a:r>
              <a:rPr lang="en-US" altLang="ru-RU" sz="2000" dirty="0" err="1"/>
              <a:t>led_blinker</a:t>
            </a:r>
            <a:r>
              <a:rPr lang="en-US" altLang="ru-RU" sz="2000" dirty="0"/>
              <a:t>(input, led)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print("input led")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@always(delay(10))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def gen():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    </a:t>
            </a:r>
            <a:r>
              <a:rPr lang="en-US" altLang="ru-RU" sz="2000" dirty="0" err="1"/>
              <a:t>input.next</a:t>
            </a:r>
            <a:r>
              <a:rPr lang="en-US" altLang="ru-RU" sz="2000" dirty="0"/>
              <a:t> = </a:t>
            </a:r>
            <a:r>
              <a:rPr lang="en-US" altLang="ru-RU" sz="2000" dirty="0" err="1"/>
              <a:t>randrange</a:t>
            </a:r>
            <a:r>
              <a:rPr lang="en-US" altLang="ru-RU" sz="2000" dirty="0"/>
              <a:t>(2)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    print("%s %s" % (input, led))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    return </a:t>
            </a:r>
            <a:r>
              <a:rPr lang="en-US" altLang="ru-RU" sz="2000" dirty="0" err="1"/>
              <a:t>lb</a:t>
            </a:r>
            <a:r>
              <a:rPr lang="en-US" altLang="ru-RU" sz="2000" dirty="0"/>
              <a:t>, gen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ru-RU" sz="2000" dirty="0"/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/>
              <a:t>tb = testbench()</a:t>
            </a: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 err="1"/>
              <a:t>tb.run_sim</a:t>
            </a:r>
            <a:r>
              <a:rPr lang="en-US" altLang="ru-RU" sz="2000" dirty="0"/>
              <a:t>(50)</a:t>
            </a:r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706964AD-4C82-40A7-AF73-AAAF8141A4E0}"/>
              </a:ext>
            </a:extLst>
          </p:cNvPr>
          <p:cNvSpPr/>
          <p:nvPr/>
        </p:nvSpPr>
        <p:spPr>
          <a:xfrm>
            <a:off x="295834" y="2248838"/>
            <a:ext cx="6920147" cy="2097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Декорированная функция </a:t>
            </a:r>
            <a:r>
              <a:rPr lang="en-US" sz="2000" dirty="0" err="1"/>
              <a:t>always_comb</a:t>
            </a:r>
            <a:r>
              <a:rPr lang="en-US" sz="2000" dirty="0"/>
              <a:t> </a:t>
            </a:r>
            <a:r>
              <a:rPr lang="ru-RU" sz="2000" dirty="0"/>
              <a:t>определяет, что происходит, когда один из входных сигналов логики изменяется. Декоратор определяет входные сигналы автоматически. Он возвращает генератор, который чувствителен ко всем входным данным.</a:t>
            </a:r>
            <a:endParaRPr lang="en-US" sz="2000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560B6B46-B90F-4376-85AC-CD251B638146}"/>
              </a:ext>
            </a:extLst>
          </p:cNvPr>
          <p:cNvSpPr/>
          <p:nvPr/>
        </p:nvSpPr>
        <p:spPr>
          <a:xfrm>
            <a:off x="395053" y="4206241"/>
            <a:ext cx="63392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DFE7D5-579B-4592-89CB-FC28763D2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248" y="6612463"/>
            <a:ext cx="4549534" cy="1508891"/>
          </a:xfrm>
          <a:prstGeom prst="rect">
            <a:avLst/>
          </a:prstGeom>
        </p:spPr>
      </p:pic>
      <p:sp>
        <p:nvSpPr>
          <p:cNvPr id="17" name="Text 13">
            <a:extLst>
              <a:ext uri="{FF2B5EF4-FFF2-40B4-BE49-F238E27FC236}">
                <a16:creationId xmlns:a16="http://schemas.microsoft.com/office/drawing/2014/main" id="{39857522-327B-4F8F-BEC5-A3DEC5AD3DD4}"/>
              </a:ext>
            </a:extLst>
          </p:cNvPr>
          <p:cNvSpPr/>
          <p:nvPr/>
        </p:nvSpPr>
        <p:spPr>
          <a:xfrm>
            <a:off x="217988" y="4864887"/>
            <a:ext cx="7331337" cy="565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 err="1"/>
              <a:t>MyHDL</a:t>
            </a:r>
            <a:r>
              <a:rPr lang="ru-RU" sz="2000" dirty="0"/>
              <a:t> поддерживает просмотр осциллограммы</a:t>
            </a:r>
            <a:endParaRPr lang="en-US" sz="2000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592A2325-E72D-42CF-A160-2F406DC441FF}"/>
              </a:ext>
            </a:extLst>
          </p:cNvPr>
          <p:cNvSpPr/>
          <p:nvPr/>
        </p:nvSpPr>
        <p:spPr>
          <a:xfrm>
            <a:off x="217988" y="5971755"/>
            <a:ext cx="7331337" cy="13077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Во время моделирования изменения сигнала можно записать в виде VCD файла. Затем файл VCD можно загрузить и просмотреть в средстве просмотра осциллограмм </a:t>
            </a:r>
            <a:r>
              <a:rPr lang="en-US" sz="2000" dirty="0"/>
              <a:t>(</a:t>
            </a:r>
            <a:r>
              <a:rPr lang="ru-RU" sz="2000" dirty="0"/>
              <a:t>например</a:t>
            </a:r>
            <a:r>
              <a:rPr lang="en-US" sz="2000" dirty="0"/>
              <a:t>: </a:t>
            </a:r>
            <a:r>
              <a:rPr lang="ru-RU" sz="2000" dirty="0" err="1"/>
              <a:t>gtkwave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530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053" y="197665"/>
            <a:ext cx="9631074" cy="623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Вторая программа</a:t>
            </a: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:</a:t>
            </a:r>
            <a:r>
              <a:rPr lang="ru-RU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 </a:t>
            </a: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</a:rPr>
              <a:t>Led Blinker</a:t>
            </a:r>
            <a:endParaRPr lang="en-US" sz="4374" dirty="0"/>
          </a:p>
        </p:txBody>
      </p:sp>
      <p:pic>
        <p:nvPicPr>
          <p:cNvPr id="15" name="Image 1" descr="preencoded.png">
            <a:extLst>
              <a:ext uri="{FF2B5EF4-FFF2-40B4-BE49-F238E27FC236}">
                <a16:creationId xmlns:a16="http://schemas.microsoft.com/office/drawing/2014/main" id="{A3959F67-6CC7-43AE-8C92-056B67D2F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16" name="Text 13">
            <a:extLst>
              <a:ext uri="{FF2B5EF4-FFF2-40B4-BE49-F238E27FC236}">
                <a16:creationId xmlns:a16="http://schemas.microsoft.com/office/drawing/2014/main" id="{560B6B46-B90F-4376-85AC-CD251B638146}"/>
              </a:ext>
            </a:extLst>
          </p:cNvPr>
          <p:cNvSpPr/>
          <p:nvPr/>
        </p:nvSpPr>
        <p:spPr>
          <a:xfrm>
            <a:off x="395053" y="4206241"/>
            <a:ext cx="63392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1DB459-CBA8-4B8F-AECB-1E30C3887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53" y="2814627"/>
            <a:ext cx="9251482" cy="3421677"/>
          </a:xfrm>
          <a:prstGeom prst="rect">
            <a:avLst/>
          </a:prstGeom>
        </p:spPr>
      </p:pic>
      <p:sp>
        <p:nvSpPr>
          <p:cNvPr id="20" name="Text 13">
            <a:extLst>
              <a:ext uri="{FF2B5EF4-FFF2-40B4-BE49-F238E27FC236}">
                <a16:creationId xmlns:a16="http://schemas.microsoft.com/office/drawing/2014/main" id="{AFF7F61E-1661-4079-8326-A9B4B363EDFE}"/>
              </a:ext>
            </a:extLst>
          </p:cNvPr>
          <p:cNvSpPr/>
          <p:nvPr/>
        </p:nvSpPr>
        <p:spPr>
          <a:xfrm>
            <a:off x="395053" y="1350993"/>
            <a:ext cx="7331337" cy="838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000" dirty="0"/>
              <a:t>Для создания </a:t>
            </a:r>
            <a:r>
              <a:rPr lang="en-US" sz="2000" dirty="0"/>
              <a:t>VCD </a:t>
            </a:r>
            <a:r>
              <a:rPr lang="ru-RU" sz="2000" dirty="0"/>
              <a:t>файла необходимо включить трассировку: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2000" dirty="0"/>
              <a:t>tb.config_sim(trace=True)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40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1183</Words>
  <Application>Microsoft Office PowerPoint</Application>
  <PresentationFormat>Произвольный</PresentationFormat>
  <Paragraphs>154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Gelasio</vt:lpstr>
      <vt:lpstr>Lato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Pavel</cp:lastModifiedBy>
  <cp:revision>33</cp:revision>
  <dcterms:created xsi:type="dcterms:W3CDTF">2023-12-06T08:27:28Z</dcterms:created>
  <dcterms:modified xsi:type="dcterms:W3CDTF">2023-12-06T14:48:17Z</dcterms:modified>
</cp:coreProperties>
</file>