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Oswald" panose="020B0604020202020204" charset="-52"/>
      <p:regular r:id="rId21"/>
      <p:bold r:id="rId22"/>
    </p:embeddedFont>
    <p:embeddedFont>
      <p:font typeface="Averag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1" d="100"/>
          <a:sy n="161" d="100"/>
        </p:scale>
        <p:origin x="17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949378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245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1feafcf56_0_38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1feafcf56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834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d1feafcf56_0_4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d1feafcf56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675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d1feafcf56_0_4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d1feafcf5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8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773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208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1feafcf56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d1feafcf56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953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d2703e2d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d2703e2d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27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2703e2da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2703e2d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273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2703e2da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2703e2da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452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59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d1feafcf56_0_3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d1feafcf56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369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381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1feafcf56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1feafcf56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92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fa3c89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fa3c89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38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1feafcf56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d1feafcf56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65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1feafcf56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1feafcf56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625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1feafcf56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1feafcf56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523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713575" y="481825"/>
            <a:ext cx="7522200" cy="2165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u" sz="4000"/>
              <a:t>Обзор статьи:</a:t>
            </a:r>
            <a:br>
              <a:rPr lang="ru" sz="4000"/>
            </a:br>
            <a:r>
              <a:rPr lang="ru" sz="4000"/>
              <a:t>An Ethical Trajectory Planning Algorithm for Autonomous Vehicles</a:t>
            </a:r>
            <a:endParaRPr sz="4000"/>
          </a:p>
        </p:txBody>
      </p:sp>
      <p:sp>
        <p:nvSpPr>
          <p:cNvPr id="60" name="Google Shape;60;p13"/>
          <p:cNvSpPr txBox="1">
            <a:spLocks noGrp="1"/>
          </p:cNvSpPr>
          <p:nvPr>
            <p:ph type="subTitle" idx="1"/>
          </p:nvPr>
        </p:nvSpPr>
        <p:spPr>
          <a:xfrm>
            <a:off x="3709800" y="3205950"/>
            <a:ext cx="1724400" cy="13962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ru"/>
              <a:t>Шаврин А.П.</a:t>
            </a:r>
            <a:endParaRPr/>
          </a:p>
          <a:p>
            <a:pPr marL="0" lvl="0" indent="0" algn="ctr" rtl="0">
              <a:spcBef>
                <a:spcPts val="0"/>
              </a:spcBef>
              <a:spcAft>
                <a:spcPts val="0"/>
              </a:spcAft>
              <a:buNone/>
            </a:pPr>
            <a:r>
              <a:rPr lang="ru"/>
              <a:t>Ефремов А.А.</a:t>
            </a:r>
            <a:endParaRPr/>
          </a:p>
          <a:p>
            <a:pPr marL="0" lvl="0" indent="0" algn="ctr" rtl="0">
              <a:spcBef>
                <a:spcPts val="0"/>
              </a:spcBef>
              <a:spcAft>
                <a:spcPts val="0"/>
              </a:spcAft>
              <a:buNone/>
            </a:pPr>
            <a:r>
              <a:rPr lang="ru"/>
              <a:t>Макки К.Ю.</a:t>
            </a:r>
            <a:endParaRPr/>
          </a:p>
          <a:p>
            <a:pPr marL="0" lvl="0" indent="0" algn="ctr" rtl="0">
              <a:spcBef>
                <a:spcPts val="0"/>
              </a:spcBef>
              <a:spcAft>
                <a:spcPts val="0"/>
              </a:spcAft>
              <a:buNone/>
            </a:pPr>
            <a:r>
              <a:rPr lang="ru"/>
              <a:t>Группа 1304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65500" y="1690275"/>
            <a:ext cx="4045200" cy="1710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a:t>Достигнутый результат</a:t>
            </a:r>
            <a:endParaRPr/>
          </a:p>
        </p:txBody>
      </p:sp>
      <p:sp>
        <p:nvSpPr>
          <p:cNvPr id="115" name="Google Shape;115;p22"/>
          <p:cNvSpPr txBox="1">
            <a:spLocks noGrp="1"/>
          </p:cNvSpPr>
          <p:nvPr>
            <p:ph type="body" idx="2"/>
          </p:nvPr>
        </p:nvSpPr>
        <p:spPr>
          <a:xfrm>
            <a:off x="4949650" y="248025"/>
            <a:ext cx="3837000" cy="45948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ru" b="1"/>
              <a:t>Чем именно является результат:</a:t>
            </a:r>
            <a:endParaRPr b="1"/>
          </a:p>
          <a:p>
            <a:pPr marL="0" lvl="0" indent="0" algn="l" rtl="0">
              <a:lnSpc>
                <a:spcPct val="150000"/>
              </a:lnSpc>
              <a:spcBef>
                <a:spcPts val="0"/>
              </a:spcBef>
              <a:spcAft>
                <a:spcPts val="0"/>
              </a:spcAft>
              <a:buNone/>
            </a:pPr>
            <a:r>
              <a:rPr lang="ru" sz="1500"/>
              <a:t>Результат исследования представляет собой этический алгоритм планирования траектории для автономных транспортных средств в соответствии с нормативными указаниями и рекомендациями по предотвращению аварий.</a:t>
            </a:r>
            <a:endParaRPr sz="1500"/>
          </a:p>
          <a:p>
            <a:pPr marL="0" lvl="0" indent="0" algn="l" rtl="0">
              <a:spcBef>
                <a:spcPts val="1200"/>
              </a:spcBef>
              <a:spcAft>
                <a:spcPts val="0"/>
              </a:spcAft>
              <a:buNone/>
            </a:pPr>
            <a:r>
              <a:rPr lang="ru" b="1"/>
              <a:t>Характер результата:</a:t>
            </a:r>
            <a:endParaRPr b="1"/>
          </a:p>
          <a:p>
            <a:pPr marL="0" marR="0" lvl="0" indent="0" algn="l" rtl="0">
              <a:lnSpc>
                <a:spcPct val="150000"/>
              </a:lnSpc>
              <a:spcBef>
                <a:spcPts val="0"/>
              </a:spcBef>
              <a:spcAft>
                <a:spcPts val="0"/>
              </a:spcAft>
              <a:buNone/>
            </a:pPr>
            <a:r>
              <a:rPr lang="ru" sz="1500"/>
              <a:t>Результат исследования носит прикладной характер, так как конечным продуктом исследования является алгоритм, готовый к использованию автономными транспортными средствами для повышения безопасности на дороге.</a:t>
            </a:r>
            <a:endParaRPr sz="1500"/>
          </a:p>
          <a:p>
            <a:pPr marL="0" marR="0" lvl="0" indent="0" algn="l" rtl="0">
              <a:lnSpc>
                <a:spcPct val="150000"/>
              </a:lnSpc>
              <a:spcBef>
                <a:spcPts val="1200"/>
              </a:spcBef>
              <a:spcAft>
                <a:spcPts val="1200"/>
              </a:spcAft>
              <a:buNone/>
            </a:pP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252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Факторы обеспечивающие этичность алгоритма:</a:t>
            </a:r>
            <a:endParaRPr/>
          </a:p>
        </p:txBody>
      </p:sp>
      <p:sp>
        <p:nvSpPr>
          <p:cNvPr id="121" name="Google Shape;121;p23"/>
          <p:cNvSpPr txBox="1">
            <a:spLocks noGrp="1"/>
          </p:cNvSpPr>
          <p:nvPr>
            <p:ph type="body" idx="1"/>
          </p:nvPr>
        </p:nvSpPr>
        <p:spPr>
          <a:xfrm>
            <a:off x="311700" y="991025"/>
            <a:ext cx="8248200" cy="347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AutoNum type="arabicPeriod"/>
            </a:pPr>
            <a:r>
              <a:rPr lang="ru" sz="1900"/>
              <a:t>Рассмотрение ущерба без учета:</a:t>
            </a:r>
            <a:endParaRPr sz="1900"/>
          </a:p>
          <a:p>
            <a:pPr marL="914400" lvl="0" indent="-342900" algn="l" rtl="0">
              <a:spcBef>
                <a:spcPts val="0"/>
              </a:spcBef>
              <a:spcAft>
                <a:spcPts val="0"/>
              </a:spcAft>
              <a:buSzPts val="1800"/>
              <a:buChar char="●"/>
            </a:pPr>
            <a:r>
              <a:rPr lang="ru" sz="1900"/>
              <a:t>Суждения о том, какой физический вред более серьезный.</a:t>
            </a:r>
            <a:endParaRPr sz="1900"/>
          </a:p>
          <a:p>
            <a:pPr marL="914400" lvl="0" indent="-342900" algn="l" rtl="0">
              <a:spcBef>
                <a:spcPts val="0"/>
              </a:spcBef>
              <a:spcAft>
                <a:spcPts val="0"/>
              </a:spcAft>
              <a:buSzPts val="1800"/>
              <a:buChar char="●"/>
            </a:pPr>
            <a:r>
              <a:rPr lang="ru" sz="1900"/>
              <a:t>Материального ущерба.</a:t>
            </a:r>
            <a:endParaRPr sz="1900"/>
          </a:p>
          <a:p>
            <a:pPr marL="914400" lvl="0" indent="-342900" algn="l" rtl="0">
              <a:spcBef>
                <a:spcPts val="0"/>
              </a:spcBef>
              <a:spcAft>
                <a:spcPts val="0"/>
              </a:spcAft>
              <a:buSzPts val="1800"/>
              <a:buChar char="●"/>
            </a:pPr>
            <a:r>
              <a:rPr lang="ru" sz="1900"/>
              <a:t>Личностных характеристик, таких как возраст, пол или показатели качества жизни.</a:t>
            </a:r>
            <a:endParaRPr sz="1900"/>
          </a:p>
          <a:p>
            <a:pPr marL="457200" lvl="0" indent="-342900" algn="l" rtl="0">
              <a:spcBef>
                <a:spcPts val="0"/>
              </a:spcBef>
              <a:spcAft>
                <a:spcPts val="0"/>
              </a:spcAft>
              <a:buClr>
                <a:schemeClr val="dk1"/>
              </a:buClr>
              <a:buSzPts val="1800"/>
              <a:buAutoNum type="arabicPeriod"/>
            </a:pPr>
            <a:r>
              <a:rPr lang="ru" sz="1900"/>
              <a:t>Учет степени защищенности участников дорожного движения - защищенные (автомобили, грузовики и т.д.), незащищенные (пешеходы, велосипедисты и т.д.)</a:t>
            </a:r>
            <a:endParaRPr sz="1900"/>
          </a:p>
          <a:p>
            <a:pPr marL="457200" lvl="0" indent="-342900" algn="l" rtl="0">
              <a:spcBef>
                <a:spcPts val="0"/>
              </a:spcBef>
              <a:spcAft>
                <a:spcPts val="0"/>
              </a:spcAft>
              <a:buClr>
                <a:schemeClr val="dk1"/>
              </a:buClr>
              <a:buSzPts val="1800"/>
              <a:buAutoNum type="arabicPeriod"/>
            </a:pPr>
            <a:r>
              <a:rPr lang="ru" sz="1900"/>
              <a:t>Использование различных стоимостных функций в зависимости от наивысшего доступного уровня валидности траектории.</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body" idx="1"/>
          </p:nvPr>
        </p:nvSpPr>
        <p:spPr>
          <a:xfrm>
            <a:off x="194550" y="186800"/>
            <a:ext cx="8836200" cy="34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1800" b="1">
                <a:solidFill>
                  <a:schemeClr val="dk1"/>
                </a:solidFill>
              </a:rPr>
              <a:t>4.</a:t>
            </a:r>
            <a:r>
              <a:rPr lang="ru" sz="1900"/>
              <a:t> Перевод принципов этического распределения в математическое представление в виде суммарных траекторных издержек, объединяя такие принципы, как принцип Байеса, равенства, максимина и ответственности.</a:t>
            </a:r>
            <a:endParaRPr sz="1900"/>
          </a:p>
          <a:p>
            <a:pPr marL="914400" lvl="0" indent="-342900" algn="l" rtl="0">
              <a:spcBef>
                <a:spcPts val="1200"/>
              </a:spcBef>
              <a:spcAft>
                <a:spcPts val="0"/>
              </a:spcAft>
              <a:buSzPts val="1800"/>
              <a:buChar char="●"/>
            </a:pPr>
            <a:r>
              <a:rPr lang="ru" sz="1900"/>
              <a:t>Использование принципа Байеса для минимизации общего риска.</a:t>
            </a:r>
            <a:endParaRPr sz="1900"/>
          </a:p>
          <a:p>
            <a:pPr marL="914400" lvl="0" indent="-342900" algn="l" rtl="0">
              <a:spcBef>
                <a:spcPts val="0"/>
              </a:spcBef>
              <a:spcAft>
                <a:spcPts val="0"/>
              </a:spcAft>
              <a:buSzPts val="1800"/>
              <a:buChar char="●"/>
            </a:pPr>
            <a:r>
              <a:rPr lang="ru" sz="1900"/>
              <a:t>Использование принципа равенства для равномерного распределения рисков между участниками дорожного движения, чтобы использование принципа Байеса не создавало смещения с исключительно высокими рисками для отдельных участников дорожного движения в пользу низкого общего риска.</a:t>
            </a:r>
            <a:endParaRPr sz="1900"/>
          </a:p>
          <a:p>
            <a:pPr marL="914400" lvl="0" indent="-342900" algn="l" rtl="0">
              <a:spcBef>
                <a:spcPts val="0"/>
              </a:spcBef>
              <a:spcAft>
                <a:spcPts val="0"/>
              </a:spcAft>
              <a:buSzPts val="1800"/>
              <a:buChar char="●"/>
            </a:pPr>
            <a:r>
              <a:rPr lang="ru" sz="1900"/>
              <a:t>Использование принципа максимина для раздельного рассмотрения вероятности столкновения и вреда.</a:t>
            </a:r>
            <a:endParaRPr sz="1900"/>
          </a:p>
          <a:p>
            <a:pPr marL="914400" lvl="0" indent="-342900" algn="l" rtl="0">
              <a:spcBef>
                <a:spcPts val="0"/>
              </a:spcBef>
              <a:spcAft>
                <a:spcPts val="0"/>
              </a:spcAft>
              <a:buSzPts val="1800"/>
              <a:buChar char="●"/>
            </a:pPr>
            <a:r>
              <a:rPr lang="ru" sz="1900"/>
              <a:t>Использование моральной ответственности для учета справедливости и гарантии, что участники дорожного движения ведут себя ответственно.</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Границы применимости результата и степень универсальности:</a:t>
            </a:r>
            <a:endParaRPr b="0"/>
          </a:p>
        </p:txBody>
      </p:sp>
      <p:sp>
        <p:nvSpPr>
          <p:cNvPr id="132" name="Google Shape;132;p25"/>
          <p:cNvSpPr txBox="1">
            <a:spLocks noGrp="1"/>
          </p:cNvSpPr>
          <p:nvPr>
            <p:ph type="body" idx="1"/>
          </p:nvPr>
        </p:nvSpPr>
        <p:spPr>
          <a:xfrm>
            <a:off x="311700" y="1364075"/>
            <a:ext cx="8160000" cy="1923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ru" sz="2100" dirty="0" smtClean="0"/>
              <a:t>Исследование </a:t>
            </a:r>
            <a:r>
              <a:rPr lang="ru" sz="2100" dirty="0"/>
              <a:t>охватывает широкий спектр условий в разных регионах - городские, сельские и автомобильные дороги в США, Европе и Китае, поэтому границы применимости результата зависят только от конкретных условий дорожного движения и требований к безопасности и этике. Возможность модификации и настройки весовых коэффициентов алгоритма обеспечивает его универсальность.</a:t>
            </a: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1240125"/>
            <a:ext cx="7852200" cy="2240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sz="1900" dirty="0">
                <a:solidFill>
                  <a:schemeClr val="accent3"/>
                </a:solidFill>
                <a:latin typeface="Average"/>
                <a:ea typeface="Average"/>
                <a:cs typeface="Average"/>
                <a:sym typeface="Average"/>
              </a:rPr>
              <a:t>Технические ограничения включают вычислительную сложность алгоритма, необходимость точной калибровки датчиков и ограниченность информации, которую можно передать алгоритму.</a:t>
            </a:r>
            <a:endParaRPr sz="1900" dirty="0">
              <a:solidFill>
                <a:schemeClr val="accent3"/>
              </a:solidFill>
              <a:latin typeface="Average"/>
              <a:ea typeface="Average"/>
              <a:cs typeface="Average"/>
              <a:sym typeface="Average"/>
            </a:endParaRPr>
          </a:p>
          <a:p>
            <a:pPr marL="0" lvl="0" indent="0" algn="l" rtl="0">
              <a:spcBef>
                <a:spcPts val="0"/>
              </a:spcBef>
              <a:spcAft>
                <a:spcPts val="0"/>
              </a:spcAft>
              <a:buNone/>
            </a:pPr>
            <a:endParaRPr sz="1900" dirty="0">
              <a:solidFill>
                <a:schemeClr val="accent3"/>
              </a:solidFill>
              <a:latin typeface="Average"/>
              <a:ea typeface="Average"/>
              <a:cs typeface="Average"/>
              <a:sym typeface="Average"/>
            </a:endParaRPr>
          </a:p>
          <a:p>
            <a:pPr marL="0" lvl="0" indent="0" algn="l" rtl="0">
              <a:spcBef>
                <a:spcPts val="0"/>
              </a:spcBef>
              <a:spcAft>
                <a:spcPts val="0"/>
              </a:spcAft>
              <a:buNone/>
            </a:pPr>
            <a:r>
              <a:rPr lang="ru" sz="1900" i="1" dirty="0">
                <a:solidFill>
                  <a:schemeClr val="accent3"/>
                </a:solidFill>
                <a:latin typeface="Average"/>
                <a:ea typeface="Average"/>
                <a:cs typeface="Average"/>
                <a:sym typeface="Average"/>
              </a:rPr>
              <a:t>“For ethical decisionmaking, however, we must acknowledge the limited information that can reasonably be provided to the algorithm from a technical point of view”</a:t>
            </a:r>
            <a:endParaRPr sz="1900" i="1" dirty="0">
              <a:solidFill>
                <a:schemeClr val="accent3"/>
              </a:solidFill>
              <a:latin typeface="Average"/>
              <a:ea typeface="Average"/>
              <a:cs typeface="Average"/>
              <a:sym typeface="Average"/>
            </a:endParaRPr>
          </a:p>
        </p:txBody>
      </p:sp>
      <p:sp>
        <p:nvSpPr>
          <p:cNvPr id="138" name="Google Shape;138;p26"/>
          <p:cNvSpPr txBox="1">
            <a:spLocks noGrp="1"/>
          </p:cNvSpPr>
          <p:nvPr>
            <p:ph type="title"/>
          </p:nvPr>
        </p:nvSpPr>
        <p:spPr>
          <a:xfrm>
            <a:off x="311700" y="36247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ru" sz="2740" dirty="0"/>
              <a:t>Технические ограничения полученного результата:</a:t>
            </a:r>
            <a:endParaRPr sz="274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72700" y="1091725"/>
            <a:ext cx="7852200" cy="38068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ru" sz="1900" dirty="0">
                <a:solidFill>
                  <a:schemeClr val="accent3"/>
                </a:solidFill>
                <a:latin typeface="Average"/>
                <a:ea typeface="Average"/>
                <a:cs typeface="Average"/>
                <a:sym typeface="Average"/>
              </a:rPr>
              <a:t>Недостатком решения может быть его сложность в реализации и необходимость дополнительной адаптации для различных сценариев дорожного движения, алгоритм не охватывает всех этических аспектов.</a:t>
            </a:r>
            <a:endParaRPr sz="1900" dirty="0">
              <a:solidFill>
                <a:schemeClr val="accent3"/>
              </a:solidFill>
              <a:latin typeface="Average"/>
              <a:ea typeface="Average"/>
              <a:cs typeface="Average"/>
              <a:sym typeface="Average"/>
            </a:endParaRPr>
          </a:p>
          <a:p>
            <a:pPr marL="0" lvl="0" indent="0" algn="l" rtl="0">
              <a:spcBef>
                <a:spcPts val="0"/>
              </a:spcBef>
              <a:spcAft>
                <a:spcPts val="0"/>
              </a:spcAft>
              <a:buSzPts val="990"/>
              <a:buNone/>
            </a:pPr>
            <a:endParaRPr sz="1900" dirty="0">
              <a:latin typeface="Average"/>
              <a:ea typeface="Average"/>
              <a:cs typeface="Average"/>
              <a:sym typeface="Average"/>
            </a:endParaRPr>
          </a:p>
          <a:p>
            <a:pPr marL="0" lvl="0" indent="0" algn="l" rtl="0">
              <a:spcBef>
                <a:spcPts val="0"/>
              </a:spcBef>
              <a:spcAft>
                <a:spcPts val="0"/>
              </a:spcAft>
              <a:buSzPts val="990"/>
              <a:buNone/>
            </a:pPr>
            <a:r>
              <a:rPr lang="ru" sz="1900" i="1" dirty="0">
                <a:solidFill>
                  <a:schemeClr val="accent3"/>
                </a:solidFill>
                <a:latin typeface="Average"/>
                <a:ea typeface="Average"/>
                <a:cs typeface="Average"/>
                <a:sym typeface="Average"/>
              </a:rPr>
              <a:t>“However, a particular parameter set may not apply universally. Different countries, cultures, or even individuals may demand different ethical emphases.”</a:t>
            </a:r>
            <a:endParaRPr sz="1900" i="1" dirty="0">
              <a:solidFill>
                <a:schemeClr val="accent3"/>
              </a:solidFill>
              <a:latin typeface="Average"/>
              <a:ea typeface="Average"/>
              <a:cs typeface="Average"/>
              <a:sym typeface="Average"/>
            </a:endParaRPr>
          </a:p>
          <a:p>
            <a:pPr marL="0" lvl="0" indent="0" algn="l" rtl="0">
              <a:spcBef>
                <a:spcPts val="0"/>
              </a:spcBef>
              <a:spcAft>
                <a:spcPts val="0"/>
              </a:spcAft>
              <a:buSzPts val="990"/>
              <a:buNone/>
            </a:pPr>
            <a:endParaRPr sz="1900" i="1" dirty="0">
              <a:solidFill>
                <a:schemeClr val="accent3"/>
              </a:solidFill>
              <a:latin typeface="Average"/>
              <a:ea typeface="Average"/>
              <a:cs typeface="Average"/>
              <a:sym typeface="Average"/>
            </a:endParaRPr>
          </a:p>
          <a:p>
            <a:pPr marL="0" lvl="0" indent="0" algn="l" rtl="0">
              <a:spcBef>
                <a:spcPts val="0"/>
              </a:spcBef>
              <a:spcAft>
                <a:spcPts val="0"/>
              </a:spcAft>
              <a:buSzPts val="990"/>
              <a:buNone/>
            </a:pPr>
            <a:r>
              <a:rPr lang="ru" sz="1900" i="1" dirty="0">
                <a:solidFill>
                  <a:schemeClr val="accent3"/>
                </a:solidFill>
                <a:latin typeface="Average"/>
                <a:ea typeface="Average"/>
                <a:cs typeface="Average"/>
                <a:sym typeface="Average"/>
              </a:rPr>
              <a:t>“As Kauppinen correctly notes, the determination of moral responsibility is arbitrarily complex. There is a difference between a pedestrian running into the street out of carelessness and someone being pursued and running for his life.”</a:t>
            </a:r>
            <a:endParaRPr sz="1900" i="1" dirty="0">
              <a:solidFill>
                <a:schemeClr val="accent3"/>
              </a:solidFill>
              <a:latin typeface="Average"/>
              <a:ea typeface="Average"/>
              <a:cs typeface="Average"/>
              <a:sym typeface="Average"/>
            </a:endParaRPr>
          </a:p>
        </p:txBody>
      </p:sp>
      <p:sp>
        <p:nvSpPr>
          <p:cNvPr id="144" name="Google Shape;144;p27"/>
          <p:cNvSpPr txBox="1">
            <a:spLocks noGrp="1"/>
          </p:cNvSpPr>
          <p:nvPr>
            <p:ph type="title"/>
          </p:nvPr>
        </p:nvSpPr>
        <p:spPr>
          <a:xfrm>
            <a:off x="372700" y="362475"/>
            <a:ext cx="8244471"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ru" sz="2740" dirty="0"/>
              <a:t>Недостатки полученного решения:</a:t>
            </a:r>
            <a:endParaRPr sz="274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265500" y="1690275"/>
            <a:ext cx="4045200" cy="1710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a:t>Качество списка литературы</a:t>
            </a:r>
            <a:endParaRPr/>
          </a:p>
        </p:txBody>
      </p:sp>
      <p:sp>
        <p:nvSpPr>
          <p:cNvPr id="150" name="Google Shape;150;p28"/>
          <p:cNvSpPr txBox="1">
            <a:spLocks noGrp="1"/>
          </p:cNvSpPr>
          <p:nvPr>
            <p:ph type="body" idx="2"/>
          </p:nvPr>
        </p:nvSpPr>
        <p:spPr>
          <a:xfrm>
            <a:off x="4949650" y="248025"/>
            <a:ext cx="3837000" cy="4242000"/>
          </a:xfrm>
          <a:prstGeom prst="rect">
            <a:avLst/>
          </a:prstGeom>
        </p:spPr>
        <p:txBody>
          <a:bodyPr spcFirstLastPara="1" wrap="square" lIns="91425" tIns="91425" rIns="91425" bIns="91425" anchor="ctr" anchorCtr="0">
            <a:normAutofit fontScale="85000" lnSpcReduction="20000"/>
          </a:bodyPr>
          <a:lstStyle/>
          <a:p>
            <a:pPr marL="0" marR="0" lvl="0" indent="457200" algn="just" rtl="0">
              <a:lnSpc>
                <a:spcPct val="150000"/>
              </a:lnSpc>
              <a:spcBef>
                <a:spcPts val="0"/>
              </a:spcBef>
              <a:spcAft>
                <a:spcPts val="0"/>
              </a:spcAft>
              <a:buNone/>
            </a:pPr>
            <a:r>
              <a:rPr lang="ru" sz="1350" dirty="0"/>
              <a:t>В</a:t>
            </a:r>
            <a:r>
              <a:rPr lang="ru" sz="1350" dirty="0" smtClean="0"/>
              <a:t> </a:t>
            </a:r>
            <a:r>
              <a:rPr lang="ru" sz="1350" dirty="0"/>
              <a:t>статье использовано 39 </a:t>
            </a:r>
            <a:r>
              <a:rPr lang="ru" sz="1350" dirty="0" smtClean="0"/>
              <a:t>литературных источников</a:t>
            </a:r>
            <a:r>
              <a:rPr lang="ru" sz="1350" dirty="0"/>
              <a:t>. Данный перечень отличается высоким качеством и актуальностью. Он включает в себя как классические работы, такие как "A Theory of Justice" Джона Ролза 1971 года, так и современные исследования, опубликованные в ведущих научных журналах и конференциях в течение последних 15 лет.</a:t>
            </a:r>
            <a:endParaRPr sz="1350" dirty="0"/>
          </a:p>
          <a:p>
            <a:pPr marL="0" marR="0" lvl="0" indent="457200" algn="just" rtl="0">
              <a:lnSpc>
                <a:spcPct val="150000"/>
              </a:lnSpc>
              <a:spcBef>
                <a:spcPts val="1200"/>
              </a:spcBef>
              <a:spcAft>
                <a:spcPts val="1200"/>
              </a:spcAft>
              <a:buNone/>
            </a:pPr>
            <a:r>
              <a:rPr lang="ru" sz="1350" dirty="0"/>
              <a:t>Большинство цитируемых источников представляют собой научные статьи, опубликованные в рецензируемых журналах, что свидетельствует о тщательном подходе к выбору авторитетных источников. Кроме того, в списке литературы присутствуют работы, опубликованные в международных организациях, таких как Всемирная организация здравоохранения и Европейский союз, что демонстрирует широкий спектр информации, использованной авторами.</a:t>
            </a:r>
            <a:endParaRPr sz="13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265500" y="1690275"/>
            <a:ext cx="4045200" cy="1710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ru"/>
              <a:t>Качество иллюстративного материала</a:t>
            </a:r>
            <a:endParaRPr/>
          </a:p>
        </p:txBody>
      </p:sp>
      <p:sp>
        <p:nvSpPr>
          <p:cNvPr id="156" name="Google Shape;156;p29"/>
          <p:cNvSpPr txBox="1">
            <a:spLocks noGrp="1"/>
          </p:cNvSpPr>
          <p:nvPr>
            <p:ph type="body" idx="2"/>
          </p:nvPr>
        </p:nvSpPr>
        <p:spPr>
          <a:xfrm>
            <a:off x="4949650" y="248024"/>
            <a:ext cx="3837000" cy="4895475"/>
          </a:xfrm>
          <a:prstGeom prst="rect">
            <a:avLst/>
          </a:prstGeom>
        </p:spPr>
        <p:txBody>
          <a:bodyPr spcFirstLastPara="1" wrap="square" lIns="91425" tIns="91425" rIns="91425" bIns="91425" anchor="ctr" anchorCtr="0">
            <a:noAutofit/>
          </a:bodyPr>
          <a:lstStyle/>
          <a:p>
            <a:pPr marL="0" lvl="0" indent="457200" algn="just" rtl="0">
              <a:lnSpc>
                <a:spcPct val="150000"/>
              </a:lnSpc>
              <a:spcBef>
                <a:spcPts val="0"/>
              </a:spcBef>
              <a:spcAft>
                <a:spcPts val="0"/>
              </a:spcAft>
              <a:buNone/>
            </a:pPr>
            <a:r>
              <a:rPr lang="ru" sz="1100" dirty="0"/>
              <a:t>В статье представлены схематические рисунки, которые помогают визуализировать сложные процессы и концепции. Такие рисунки приобретают значимость, когда речь идет о технических темах, где визуальное представление может значительно улучшить понимание материала.</a:t>
            </a:r>
            <a:endParaRPr sz="1100" dirty="0"/>
          </a:p>
          <a:p>
            <a:pPr marL="0" lvl="0" indent="457200" algn="just" rtl="0">
              <a:lnSpc>
                <a:spcPct val="150000"/>
              </a:lnSpc>
              <a:spcBef>
                <a:spcPts val="1200"/>
              </a:spcBef>
              <a:spcAft>
                <a:spcPts val="0"/>
              </a:spcAft>
              <a:buNone/>
            </a:pPr>
            <a:r>
              <a:rPr lang="ru" sz="1100" dirty="0"/>
              <a:t>Особенно полезными являются графики сравнения алгоритмов, представленные в статье. Такие графики обеспечивают наглядное сопоставление различных подходов или методов, что помогает читателю лучше понять и сделать выводы об их эффективности. Они предоставляют объективные данные, которые можно анализировать и интерпретировать, основываясь на визуальной информации.</a:t>
            </a:r>
            <a:endParaRPr sz="1100" dirty="0"/>
          </a:p>
          <a:p>
            <a:pPr marL="0" lvl="0" indent="0" algn="just" rtl="0">
              <a:lnSpc>
                <a:spcPct val="150000"/>
              </a:lnSpc>
              <a:spcBef>
                <a:spcPts val="1200"/>
              </a:spcBef>
              <a:spcAft>
                <a:spcPts val="0"/>
              </a:spcAft>
              <a:buNone/>
            </a:pPr>
            <a:endParaRPr sz="1100" b="1" dirty="0"/>
          </a:p>
          <a:p>
            <a:pPr marL="0" marR="0" lvl="0" indent="0" algn="just" rtl="0">
              <a:lnSpc>
                <a:spcPct val="150000"/>
              </a:lnSpc>
              <a:spcBef>
                <a:spcPts val="1200"/>
              </a:spcBef>
              <a:spcAft>
                <a:spcPts val="1200"/>
              </a:spcAft>
              <a:buNone/>
            </a:pPr>
            <a:endParaRPr sz="11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265500" y="1690275"/>
            <a:ext cx="4045200" cy="1710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a:t>Заключение</a:t>
            </a:r>
            <a:endParaRPr/>
          </a:p>
        </p:txBody>
      </p:sp>
      <p:sp>
        <p:nvSpPr>
          <p:cNvPr id="162" name="Google Shape;162;p30"/>
          <p:cNvSpPr txBox="1">
            <a:spLocks noGrp="1"/>
          </p:cNvSpPr>
          <p:nvPr>
            <p:ph type="body" idx="2"/>
          </p:nvPr>
        </p:nvSpPr>
        <p:spPr>
          <a:xfrm>
            <a:off x="4949650" y="248025"/>
            <a:ext cx="3837000" cy="4745550"/>
          </a:xfrm>
          <a:prstGeom prst="rect">
            <a:avLst/>
          </a:prstGeom>
        </p:spPr>
        <p:txBody>
          <a:bodyPr spcFirstLastPara="1" wrap="square" lIns="91425" tIns="91425" rIns="91425" bIns="91425" anchor="ctr" anchorCtr="0">
            <a:normAutofit/>
          </a:bodyPr>
          <a:lstStyle/>
          <a:p>
            <a:pPr marL="0" lvl="0" indent="0" algn="just" rtl="0">
              <a:lnSpc>
                <a:spcPct val="150000"/>
              </a:lnSpc>
              <a:spcBef>
                <a:spcPts val="0"/>
              </a:spcBef>
              <a:spcAft>
                <a:spcPts val="0"/>
              </a:spcAft>
              <a:buNone/>
            </a:pPr>
            <a:r>
              <a:rPr lang="ru" sz="1100" dirty="0" smtClean="0"/>
              <a:t>            Предложенный </a:t>
            </a:r>
            <a:r>
              <a:rPr lang="ru" sz="1100" dirty="0"/>
              <a:t>в статье этичный алгоритм планирования траектории для автономных транспортных средств представляет собой существенный вклад в область автономного вождения. Алгоритм основан на этических принципах, что гарантирует, что транспортное средство будет действовать в соответствии с человеческими ценностями.</a:t>
            </a:r>
            <a:endParaRPr sz="1100" dirty="0"/>
          </a:p>
          <a:p>
            <a:pPr marL="0" lvl="0" indent="0" algn="just" rtl="0">
              <a:lnSpc>
                <a:spcPct val="150000"/>
              </a:lnSpc>
              <a:spcBef>
                <a:spcPts val="1200"/>
              </a:spcBef>
              <a:spcAft>
                <a:spcPts val="0"/>
              </a:spcAft>
              <a:buNone/>
            </a:pPr>
            <a:r>
              <a:rPr lang="ru" sz="1100"/>
              <a:t> </a:t>
            </a:r>
            <a:r>
              <a:rPr lang="ru" sz="1100" smtClean="0"/>
              <a:t>           </a:t>
            </a:r>
            <a:r>
              <a:rPr lang="ru" sz="1100" smtClean="0"/>
              <a:t>Актуальность </a:t>
            </a:r>
            <a:r>
              <a:rPr lang="ru" sz="1100" dirty="0"/>
              <a:t>этой статьи обусловлена растущими опасениями по поводу этических последствий автономных транспортных средств. Этот алгоритм предоставляет потенциальное решение, позволяя транспортным средствам принимать этичные решения в сложных ситуациях.</a:t>
            </a:r>
            <a:endParaRPr sz="1100" dirty="0"/>
          </a:p>
          <a:p>
            <a:pPr marL="0" lvl="0" indent="0" algn="just" rtl="0">
              <a:lnSpc>
                <a:spcPct val="150000"/>
              </a:lnSpc>
              <a:spcBef>
                <a:spcPts val="1200"/>
              </a:spcBef>
              <a:spcAft>
                <a:spcPts val="0"/>
              </a:spcAft>
              <a:buNone/>
            </a:pPr>
            <a:endParaRPr sz="1100" dirty="0"/>
          </a:p>
          <a:p>
            <a:pPr marL="0" marR="0" lvl="0" indent="0" algn="just" rtl="0">
              <a:lnSpc>
                <a:spcPct val="150000"/>
              </a:lnSpc>
              <a:spcBef>
                <a:spcPts val="1200"/>
              </a:spcBef>
              <a:spcAft>
                <a:spcPts val="1200"/>
              </a:spcAft>
              <a:buNone/>
            </a:pP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55325" y="1716600"/>
            <a:ext cx="4045200" cy="1710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a:t>Данные о статье</a:t>
            </a:r>
            <a:endParaRPr/>
          </a:p>
        </p:txBody>
      </p:sp>
      <p:sp>
        <p:nvSpPr>
          <p:cNvPr id="66" name="Google Shape;66;p14"/>
          <p:cNvSpPr txBox="1">
            <a:spLocks noGrp="1"/>
          </p:cNvSpPr>
          <p:nvPr>
            <p:ph type="body" idx="2"/>
          </p:nvPr>
        </p:nvSpPr>
        <p:spPr>
          <a:xfrm>
            <a:off x="5010625" y="237850"/>
            <a:ext cx="3837000" cy="40965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ru" b="1"/>
              <a:t>Оригинальное название статьи:</a:t>
            </a:r>
            <a:endParaRPr b="1"/>
          </a:p>
          <a:p>
            <a:pPr marL="0" lvl="0" indent="0" algn="l" rtl="0">
              <a:spcBef>
                <a:spcPts val="0"/>
              </a:spcBef>
              <a:spcAft>
                <a:spcPts val="0"/>
              </a:spcAft>
              <a:buNone/>
            </a:pPr>
            <a:r>
              <a:rPr lang="ru" sz="1500"/>
              <a:t>An Ethical Trajectory Planning Algorithm for Autonomous Vehicles</a:t>
            </a:r>
            <a:endParaRPr sz="1500"/>
          </a:p>
          <a:p>
            <a:pPr marL="0" lvl="0" indent="0" algn="l" rtl="0">
              <a:spcBef>
                <a:spcPts val="1200"/>
              </a:spcBef>
              <a:spcAft>
                <a:spcPts val="0"/>
              </a:spcAft>
              <a:buNone/>
            </a:pPr>
            <a:endParaRPr sz="1500"/>
          </a:p>
          <a:p>
            <a:pPr marL="0" lvl="0" indent="0" algn="l" rtl="0">
              <a:spcBef>
                <a:spcPts val="1200"/>
              </a:spcBef>
              <a:spcAft>
                <a:spcPts val="0"/>
              </a:spcAft>
              <a:buNone/>
            </a:pPr>
            <a:r>
              <a:rPr lang="ru" b="1"/>
              <a:t>Русскоязычное название статьи:</a:t>
            </a:r>
            <a:endParaRPr b="1"/>
          </a:p>
          <a:p>
            <a:pPr marL="0" lvl="0" indent="0" algn="l" rtl="0">
              <a:spcBef>
                <a:spcPts val="0"/>
              </a:spcBef>
              <a:spcAft>
                <a:spcPts val="0"/>
              </a:spcAft>
              <a:buNone/>
            </a:pPr>
            <a:r>
              <a:rPr lang="ru" sz="1500"/>
              <a:t>Алгоритм этического планирования траектории для автономных транспортных средств.</a:t>
            </a:r>
            <a:endParaRPr sz="1500"/>
          </a:p>
          <a:p>
            <a:pPr marL="0" lvl="0" indent="0" algn="l" rtl="0">
              <a:spcBef>
                <a:spcPts val="1200"/>
              </a:spcBef>
              <a:spcAft>
                <a:spcPts val="0"/>
              </a:spcAft>
              <a:buNone/>
            </a:pPr>
            <a:endParaRPr sz="1500"/>
          </a:p>
          <a:p>
            <a:pPr marL="0" lvl="0" indent="0" algn="l" rtl="0">
              <a:spcBef>
                <a:spcPts val="1200"/>
              </a:spcBef>
              <a:spcAft>
                <a:spcPts val="0"/>
              </a:spcAft>
              <a:buNone/>
            </a:pPr>
            <a:r>
              <a:rPr lang="ru" b="1"/>
              <a:t>Авторы статьи:</a:t>
            </a:r>
            <a:endParaRPr b="1"/>
          </a:p>
          <a:p>
            <a:pPr marL="0" lvl="0" indent="0" algn="l" rtl="0">
              <a:spcBef>
                <a:spcPts val="0"/>
              </a:spcBef>
              <a:spcAft>
                <a:spcPts val="1200"/>
              </a:spcAft>
              <a:buNone/>
            </a:pPr>
            <a:r>
              <a:rPr lang="ru" sz="1500"/>
              <a:t>Maximilian Geisslinger, Franziska Poszler, Markus Lienkamp.</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184200" y="1716600"/>
            <a:ext cx="4045200" cy="1710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ru"/>
              <a:t>Цель и задачи статьи</a:t>
            </a:r>
            <a:endParaRPr/>
          </a:p>
        </p:txBody>
      </p:sp>
      <p:sp>
        <p:nvSpPr>
          <p:cNvPr id="72" name="Google Shape;72;p15"/>
          <p:cNvSpPr txBox="1">
            <a:spLocks noGrp="1"/>
          </p:cNvSpPr>
          <p:nvPr>
            <p:ph type="body" idx="2"/>
          </p:nvPr>
        </p:nvSpPr>
        <p:spPr>
          <a:xfrm>
            <a:off x="5081375" y="2450150"/>
            <a:ext cx="3837000" cy="2037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ru" b="1"/>
              <a:t>Цель исследования статьи:</a:t>
            </a:r>
            <a:endParaRPr b="1"/>
          </a:p>
          <a:p>
            <a:pPr marL="0" lvl="0" indent="0" algn="just" rtl="0">
              <a:lnSpc>
                <a:spcPct val="150000"/>
              </a:lnSpc>
              <a:spcBef>
                <a:spcPts val="0"/>
              </a:spcBef>
              <a:spcAft>
                <a:spcPts val="1200"/>
              </a:spcAft>
              <a:buNone/>
            </a:pPr>
            <a:r>
              <a:rPr lang="ru" sz="1500"/>
              <a:t>Разработка этического алгоритма для планирования траектории автономных транспортных средств (АТС) с справедливым распределением риска.</a:t>
            </a:r>
            <a:endParaRPr sz="1500"/>
          </a:p>
        </p:txBody>
      </p:sp>
      <p:pic>
        <p:nvPicPr>
          <p:cNvPr id="73" name="Google Shape;73;p15"/>
          <p:cNvPicPr preferRelativeResize="0"/>
          <p:nvPr/>
        </p:nvPicPr>
        <p:blipFill>
          <a:blip r:embed="rId3">
            <a:alphaModFix/>
          </a:blip>
          <a:stretch>
            <a:fillRect/>
          </a:stretch>
        </p:blipFill>
        <p:spPr>
          <a:xfrm rot="5400000">
            <a:off x="5954263" y="358925"/>
            <a:ext cx="2091226" cy="2091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Список задач исследования: </a:t>
            </a:r>
            <a:endParaRPr/>
          </a:p>
        </p:txBody>
      </p:sp>
      <p:sp>
        <p:nvSpPr>
          <p:cNvPr id="79" name="Google Shape;79;p16"/>
          <p:cNvSpPr txBox="1">
            <a:spLocks noGrp="1"/>
          </p:cNvSpPr>
          <p:nvPr>
            <p:ph type="body" idx="1"/>
          </p:nvPr>
        </p:nvSpPr>
        <p:spPr>
          <a:xfrm>
            <a:off x="311700" y="1485300"/>
            <a:ext cx="8116200" cy="3062400"/>
          </a:xfrm>
          <a:prstGeom prst="rect">
            <a:avLst/>
          </a:prstGeom>
        </p:spPr>
        <p:txBody>
          <a:bodyPr spcFirstLastPara="1" wrap="square" lIns="91425" tIns="91425" rIns="91425" bIns="91425" anchor="t" anchorCtr="0">
            <a:noAutofit/>
          </a:bodyPr>
          <a:lstStyle/>
          <a:p>
            <a:pPr marL="457200" lvl="0" indent="-326390" algn="l" rtl="0">
              <a:lnSpc>
                <a:spcPct val="95000"/>
              </a:lnSpc>
              <a:spcBef>
                <a:spcPts val="0"/>
              </a:spcBef>
              <a:spcAft>
                <a:spcPts val="0"/>
              </a:spcAft>
              <a:buSzPts val="1540"/>
              <a:buChar char="●"/>
            </a:pPr>
            <a:r>
              <a:rPr lang="ru" sz="1927"/>
              <a:t>Генерация всех траекторий движения АТС с этически нейтральными расчетами значений риска и присвоением их для каждой траектории.</a:t>
            </a:r>
            <a:endParaRPr sz="1927"/>
          </a:p>
          <a:p>
            <a:pPr marL="457200" lvl="0" indent="-326390" algn="l" rtl="0">
              <a:lnSpc>
                <a:spcPct val="95000"/>
              </a:lnSpc>
              <a:spcBef>
                <a:spcPts val="0"/>
              </a:spcBef>
              <a:spcAft>
                <a:spcPts val="0"/>
              </a:spcAft>
              <a:buSzPts val="1540"/>
              <a:buChar char="●"/>
            </a:pPr>
            <a:r>
              <a:rPr lang="ru" sz="1927"/>
              <a:t>Выбор набора траекторий, обеспечивающих минимальный возможный риск.</a:t>
            </a:r>
            <a:endParaRPr sz="1927"/>
          </a:p>
          <a:p>
            <a:pPr marL="457200" lvl="0" indent="-326390" algn="l" rtl="0">
              <a:lnSpc>
                <a:spcPct val="95000"/>
              </a:lnSpc>
              <a:spcBef>
                <a:spcPts val="0"/>
              </a:spcBef>
              <a:spcAft>
                <a:spcPts val="0"/>
              </a:spcAft>
              <a:buSzPts val="1540"/>
              <a:buChar char="●"/>
            </a:pPr>
            <a:r>
              <a:rPr lang="ru" sz="1927"/>
              <a:t>Расчет показателей суммарных траекторных издержек для выбранных допустимых траекторий с использованием основных этических принципов.</a:t>
            </a:r>
            <a:endParaRPr sz="1927"/>
          </a:p>
          <a:p>
            <a:pPr marL="457200" lvl="0" indent="-326390" algn="l" rtl="0">
              <a:lnSpc>
                <a:spcPct val="95000"/>
              </a:lnSpc>
              <a:spcBef>
                <a:spcPts val="0"/>
              </a:spcBef>
              <a:spcAft>
                <a:spcPts val="0"/>
              </a:spcAft>
              <a:buSzPts val="1540"/>
              <a:buChar char="●"/>
            </a:pPr>
            <a:r>
              <a:rPr lang="ru" sz="1927"/>
              <a:t>Проведение сравнительного анализа распределения рисков между разработанным этическим алгоритмом и другими существующими методами планирования траектории.</a:t>
            </a:r>
            <a:endParaRPr sz="192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275675" y="1716600"/>
            <a:ext cx="4045200" cy="1710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ru"/>
              <a:t>Соответствие результата и цели/задачам</a:t>
            </a:r>
            <a:endParaRPr/>
          </a:p>
        </p:txBody>
      </p:sp>
      <p:sp>
        <p:nvSpPr>
          <p:cNvPr id="85" name="Google Shape;85;p1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1200"/>
              </a:spcAft>
              <a:buNone/>
            </a:pPr>
            <a:r>
              <a:rPr lang="ru" sz="1500"/>
              <a:t>Итогом работы авторов стал разработанный этический алгоритм для планирования траектории АТС. Справедливость распределения риска была подтверждена эмпирически в разделе “Результаты (ориг. Results)” - этический алгоритм способствует снижению общего риска для всех участников дорожного движения при планировании траектории в сравнении с эгоистичным и стандартным. Таким образом, поставленная цель была достигнута.</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201075"/>
            <a:ext cx="8520600" cy="1368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Генерация всех траекторий движения АТС с этически нейтральными расчетами значений риска и присвоением их для каждой траектории.</a:t>
            </a:r>
            <a:endParaRPr/>
          </a:p>
        </p:txBody>
      </p:sp>
      <p:sp>
        <p:nvSpPr>
          <p:cNvPr id="91" name="Google Shape;91;p18"/>
          <p:cNvSpPr txBox="1">
            <a:spLocks noGrp="1"/>
          </p:cNvSpPr>
          <p:nvPr>
            <p:ph type="body" idx="1"/>
          </p:nvPr>
        </p:nvSpPr>
        <p:spPr>
          <a:xfrm>
            <a:off x="311700" y="2148875"/>
            <a:ext cx="8520600" cy="2420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u" sz="1900" dirty="0" smtClean="0"/>
              <a:t>В </a:t>
            </a:r>
            <a:r>
              <a:rPr lang="ru" sz="1900" dirty="0"/>
              <a:t>разделе “Расчеты Риска (ориг. Risk Calculation)” авторы сгенерировали все траектории движения АТС с помощью нейросетевой модели. Для каждой траектории авторы расчитали этически-нейтральные значения риска по выведенным математическим формулам. Таким образом, первая задача была выполнена.</a:t>
            </a: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201075"/>
            <a:ext cx="8520600" cy="106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Выбор набора траекторий, обеспечивающих минимальный возможный риск.</a:t>
            </a:r>
            <a:endParaRPr/>
          </a:p>
        </p:txBody>
      </p:sp>
      <p:sp>
        <p:nvSpPr>
          <p:cNvPr id="97" name="Google Shape;97;p19"/>
          <p:cNvSpPr txBox="1">
            <a:spLocks noGrp="1"/>
          </p:cNvSpPr>
          <p:nvPr>
            <p:ph type="body" idx="1"/>
          </p:nvPr>
        </p:nvSpPr>
        <p:spPr>
          <a:xfrm>
            <a:off x="311700" y="1518650"/>
            <a:ext cx="8520600" cy="2420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u" sz="1900" dirty="0" smtClean="0"/>
              <a:t>В </a:t>
            </a:r>
            <a:r>
              <a:rPr lang="ru" sz="1900" dirty="0"/>
              <a:t>разделе “Максимально Допустимый Риск (ориг. Maximum Acceptable Risk)” авторы ввели понятие максимально допустимого риска, который определяет, какая траектория разрешена, а какая - только при отсутствии других вариантов. Согласно этой концепции, авторы классифицируют траектории на четыре уровня валидности. Выбор наиболее благоприятной траектории осуществляется с самого высокого уровня валидности. Таким образом, вторая задача была выполнена.</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01075"/>
            <a:ext cx="8520600" cy="106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dirty="0"/>
              <a:t>Расчет показателей суммарных траекторных издержек для выбранных допустимых траекторий с использованием основных этических принципов.</a:t>
            </a:r>
            <a:endParaRPr dirty="0"/>
          </a:p>
        </p:txBody>
      </p:sp>
      <p:sp>
        <p:nvSpPr>
          <p:cNvPr id="103" name="Google Shape;103;p20"/>
          <p:cNvSpPr txBox="1">
            <a:spLocks noGrp="1"/>
          </p:cNvSpPr>
          <p:nvPr>
            <p:ph type="body" idx="1"/>
          </p:nvPr>
        </p:nvSpPr>
        <p:spPr>
          <a:xfrm>
            <a:off x="311700" y="1732125"/>
            <a:ext cx="8520600" cy="2420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u" sz="1900" dirty="0" smtClean="0"/>
              <a:t>В </a:t>
            </a:r>
            <a:r>
              <a:rPr lang="ru" sz="1900" dirty="0"/>
              <a:t>разделе “Распределение рисков (ориг. Risk Distribution)” авторы рассчитали суммарные издержки для траекторий, находящихся в пределах наивысшего доступного уровня валидности. Были выделены критерии, влияющие на оценку маршрута: мобильность, безопасность и комфорт. Для расчета стоимости безопасности была использована взвешенная сумма четырех этических принципов: Байесовский, Равенства и Максимина, описанных в разделе “Принцип Байеса, Равенства и Максимина (ориг. Bayes, Equality &amp; Maximin Principle)”, а также Принцип Ответственности из одноименного раздела (ориг. Responsibility Principle). Таким образом, третья задача была выполнена.</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01075"/>
            <a:ext cx="8520600" cy="106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Проведение сравнительного анализа распределения рисков между разработанным этическим алгоритмом и другими существующими методами планирования траектории.</a:t>
            </a:r>
            <a:endParaRPr/>
          </a:p>
        </p:txBody>
      </p:sp>
      <p:sp>
        <p:nvSpPr>
          <p:cNvPr id="109" name="Google Shape;109;p21"/>
          <p:cNvSpPr txBox="1">
            <a:spLocks noGrp="1"/>
          </p:cNvSpPr>
          <p:nvPr>
            <p:ph type="body" idx="1"/>
          </p:nvPr>
        </p:nvSpPr>
        <p:spPr>
          <a:xfrm>
            <a:off x="311700" y="1732125"/>
            <a:ext cx="8520600" cy="2420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u" sz="1900" dirty="0" smtClean="0"/>
              <a:t>В </a:t>
            </a:r>
            <a:r>
              <a:rPr lang="ru" sz="1900" dirty="0"/>
              <a:t>разделе “Результаты (ориг. Results)” авторы провели сравнительный анализ этического алгоритма с эгоистичным и стандартным алгоритмами в 2000 симуляционных сценариях. Были проанализированы риски, возникающие в результате различных подходов к планированию, а также смоделированные несчастные случаи и связанный с ними ущерб. Для наглядности анализа были приведены соответствующие графики - График Риска и График Суммарного Ущерба. Результаты показали, что разработанный алгоритм эффективнее и справедливее по сравнению с другими. Таким образом, четвертая задача была выполнена.</a:t>
            </a:r>
            <a:endParaRPr sz="1900"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1262</Words>
  <Application>Microsoft Office PowerPoint</Application>
  <PresentationFormat>Экран (16:9)</PresentationFormat>
  <Paragraphs>70</Paragraphs>
  <Slides>18</Slides>
  <Notes>18</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18</vt:i4>
      </vt:variant>
    </vt:vector>
  </HeadingPairs>
  <TitlesOfParts>
    <vt:vector size="22" baseType="lpstr">
      <vt:lpstr>Oswald</vt:lpstr>
      <vt:lpstr>Average</vt:lpstr>
      <vt:lpstr>Arial</vt:lpstr>
      <vt:lpstr>Slate</vt:lpstr>
      <vt:lpstr>Обзор статьи: An Ethical Trajectory Planning Algorithm for Autonomous Vehicles</vt:lpstr>
      <vt:lpstr>Данные о статье</vt:lpstr>
      <vt:lpstr>Цель и задачи статьи</vt:lpstr>
      <vt:lpstr>Список задач исследования: </vt:lpstr>
      <vt:lpstr>Соответствие результата и цели/задачам</vt:lpstr>
      <vt:lpstr>Генерация всех траекторий движения АТС с этически нейтральными расчетами значений риска и присвоением их для каждой траектории.</vt:lpstr>
      <vt:lpstr>Выбор набора траекторий, обеспечивающих минимальный возможный риск.</vt:lpstr>
      <vt:lpstr>Расчет показателей суммарных траекторных издержек для выбранных допустимых траекторий с использованием основных этических принципов.</vt:lpstr>
      <vt:lpstr>Проведение сравнительного анализа распределения рисков между разработанным этическим алгоритмом и другими существующими методами планирования траектории.</vt:lpstr>
      <vt:lpstr>Достигнутый результат</vt:lpstr>
      <vt:lpstr>Факторы обеспечивающие этичность алгоритма:</vt:lpstr>
      <vt:lpstr>Презентация PowerPoint</vt:lpstr>
      <vt:lpstr>Границы применимости результата и степень универсальности:</vt:lpstr>
      <vt:lpstr>Технические ограничения включают вычислительную сложность алгоритма, необходимость точной калибровки датчиков и ограниченность информации, которую можно передать алгоритму.  “For ethical decisionmaking, however, we must acknowledge the limited information that can reasonably be provided to the algorithm from a technical point of view”</vt:lpstr>
      <vt:lpstr>Недостатком решения может быть его сложность в реализации и необходимость дополнительной адаптации для различных сценариев дорожного движения, алгоритм не охватывает всех этических аспектов.  “However, a particular parameter set may not apply universally. Different countries, cultures, or even individuals may demand different ethical emphases.”  “As Kauppinen correctly notes, the determination of moral responsibility is arbitrarily complex. There is a difference between a pedestrian running into the street out of carelessness and someone being pursued and running for his life.”</vt:lpstr>
      <vt:lpstr>Качество списка литературы</vt:lpstr>
      <vt:lpstr>Качество иллюстративного материала</vt:lpstr>
      <vt:lpstr>Заключение</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Обзор статьи: An Ethical Trajectory Planning Algorithm for Autonomous Vehicles</dc:title>
  <dc:creator>Артём Ефремов</dc:creator>
  <cp:lastModifiedBy>Учетная запись Майкрософт</cp:lastModifiedBy>
  <cp:revision>3</cp:revision>
  <dcterms:modified xsi:type="dcterms:W3CDTF">2024-05-05T19:03:32Z</dcterms:modified>
</cp:coreProperties>
</file>