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9" r:id="rId2"/>
    <p:sldId id="257" r:id="rId3"/>
    <p:sldId id="288" r:id="rId4"/>
    <p:sldId id="289" r:id="rId5"/>
    <p:sldId id="276" r:id="rId6"/>
    <p:sldId id="268" r:id="rId7"/>
    <p:sldId id="258" r:id="rId8"/>
    <p:sldId id="262" r:id="rId9"/>
    <p:sldId id="278" r:id="rId10"/>
    <p:sldId id="277" r:id="rId11"/>
    <p:sldId id="260" r:id="rId12"/>
    <p:sldId id="263" r:id="rId13"/>
    <p:sldId id="279" r:id="rId14"/>
    <p:sldId id="267" r:id="rId15"/>
    <p:sldId id="282" r:id="rId16"/>
    <p:sldId id="283" r:id="rId17"/>
    <p:sldId id="265" r:id="rId18"/>
    <p:sldId id="271" r:id="rId19"/>
    <p:sldId id="284" r:id="rId20"/>
    <p:sldId id="264" r:id="rId21"/>
    <p:sldId id="285" r:id="rId22"/>
    <p:sldId id="286" r:id="rId23"/>
    <p:sldId id="287" r:id="rId24"/>
    <p:sldId id="266" r:id="rId25"/>
    <p:sldId id="270" r:id="rId26"/>
    <p:sldId id="292" r:id="rId27"/>
    <p:sldId id="294" r:id="rId28"/>
    <p:sldId id="295" r:id="rId29"/>
    <p:sldId id="296" r:id="rId30"/>
    <p:sldId id="297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89388"/>
  </p:normalViewPr>
  <p:slideViewPr>
    <p:cSldViewPr snapToGrid="0">
      <p:cViewPr varScale="1">
        <p:scale>
          <a:sx n="114" d="100"/>
          <a:sy n="114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37678-A5FA-1646-BB0F-FCF8DF53A8A9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32FD8-BEF5-F948-97BC-38CD14E8A39C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92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32FD8-BEF5-F948-97BC-38CD14E8A39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814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32FD8-BEF5-F948-97BC-38CD14E8A39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8266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01-plantuml-sequence.puml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32FD8-BEF5-F948-97BC-38CD14E8A39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33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02-plantuml-erd.puml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32FD8-BEF5-F948-97BC-38CD14E8A39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303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I’ve found C4 to be really beneficial at stopping myself and others from trying to cram everything onto a single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32FD8-BEF5-F948-97BC-38CD14E8A39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517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03-c4model-context-bad.puml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32FD8-BEF5-F948-97BC-38CD14E8A39C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9842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04-c4model-context-good.puml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32FD8-BEF5-F948-97BC-38CD14E8A39C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8431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05-context.md</a:t>
            </a:r>
          </a:p>
          <a:p>
            <a:r>
              <a:rPr lang="en-AU" dirty="0"/>
              <a:t>06-component.md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32FD8-BEF5-F948-97BC-38CD14E8A39C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739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</a:t>
            </a:r>
            <a:r>
              <a:rPr lang="en-AU" dirty="0" err="1"/>
              <a:t>docsfordevelopers.com</a:t>
            </a:r>
            <a:r>
              <a:rPr lang="en-AU" dirty="0"/>
              <a:t>/table-of-contents/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32FD8-BEF5-F948-97BC-38CD14E8A39C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74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32FD8-BEF5-F948-97BC-38CD14E8A39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46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32FD8-BEF5-F948-97BC-38CD14E8A39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682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How can we get a new person up to speed as quickly as possible?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32FD8-BEF5-F948-97BC-38CD14E8A39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11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What’s the minimum amount of information someone needs to get up and running</a:t>
            </a:r>
          </a:p>
          <a:p>
            <a:r>
              <a:rPr lang="en-AU" dirty="0"/>
              <a:t>We always look at READMEs as part of our interview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32FD8-BEF5-F948-97BC-38CD14E8A39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27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My pet hate is having to enlist the opinion of an architect every time you want to extend a solution</a:t>
            </a:r>
          </a:p>
          <a:p>
            <a:r>
              <a:rPr lang="en-AU" dirty="0"/>
              <a:t>Can we come up with some guidelines and principles to help push decision making to the development teams?</a:t>
            </a:r>
          </a:p>
          <a:p>
            <a:r>
              <a:rPr lang="en-AU" dirty="0"/>
              <a:t>Then if something isn’t covered in the architectural principles, consult an architect.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32FD8-BEF5-F948-97BC-38CD14E8A39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833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32FD8-BEF5-F948-97BC-38CD14E8A39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324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32FD8-BEF5-F948-97BC-38CD14E8A39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8867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32FD8-BEF5-F948-97BC-38CD14E8A39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026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2343-0789-6910-6EA3-004665446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05657-D530-27B9-CC0E-EF70C9BCC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F5CC5-769A-863C-C638-698F20A1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3CC9-4ACD-8D48-A1D6-0C45AB25636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A5F42-5BC6-5C1C-08B5-B6E76F21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BA40-6E9B-27C7-6790-9307AD99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BA0-F3B2-CB47-A958-8BC5B07AC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A20C-CDDC-3CF9-202C-5EC45DB5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3C941-9F29-F878-2E02-C2875AD7A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D7AA-F0A1-868C-A328-30D2F136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3CC9-4ACD-8D48-A1D6-0C45AB25636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1DF2-7FB8-9C7B-1233-816730A5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3795-E8FD-9EBA-C97D-524A23D0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BA0-F3B2-CB47-A958-8BC5B07AC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6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11783-A473-6C7E-BF94-BAAD24F8C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6EF8D-A2BB-BC91-ECE6-3D1AF0291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AE416-B1FE-C3B3-2E29-6C344192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3CC9-4ACD-8D48-A1D6-0C45AB25636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2FEA-8590-055E-B1F0-ED737A5C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94A66-AFC3-C6D6-9097-81F1286B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BA0-F3B2-CB47-A958-8BC5B07AC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8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90FF-3CBC-951B-7401-91B99F8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E188-6A93-1DBA-6967-4F676D83E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4601D-0C59-7016-C2BE-B80F3339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3CC9-4ACD-8D48-A1D6-0C45AB25636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F9C46-ACDE-0C63-523D-3A087385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5053-577A-80B0-86E5-69A5A2B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BA0-F3B2-CB47-A958-8BC5B07AC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5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2118-476A-FA70-0302-FCAFC1D5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3BEE1-F545-C95D-4E3D-F8E97BDC7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559AF-EE1D-40A3-72D0-230E5BF7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3CC9-4ACD-8D48-A1D6-0C45AB25636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DC40-25CD-F971-53E4-B6B59525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D495-28E2-9F9C-D379-3BB60B79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BA0-F3B2-CB47-A958-8BC5B07AC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2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7CF1-991C-0B2C-01C0-FB86BBED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CE20-C56E-096C-9D4D-EA9D3A858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AB094-494B-BC3A-ACF4-BC2FD89DE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96522-BFAE-45D7-EAE8-A9A49D5D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3CC9-4ACD-8D48-A1D6-0C45AB25636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7766D-DB1F-7714-19DA-F9438DC8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A2C09-CA6A-F2DD-59EE-170E6674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BA0-F3B2-CB47-A958-8BC5B07AC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0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00A7-8C58-65FD-72BC-F8A5BE50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73DC8-E646-E459-6386-3BE774A05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537C0-C2DF-D2AD-276F-C2763DEA9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26589-6C6C-CCC5-4D32-BFA2EE4C1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CF568-53FF-6A3A-6D62-E12F4A518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3A71B-3398-BDD3-8FA4-14473A47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3CC9-4ACD-8D48-A1D6-0C45AB25636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4BC70-BB6E-F4AD-083C-7C84E371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E712E-FAF3-B6C1-F8EB-5AF02D99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BA0-F3B2-CB47-A958-8BC5B07AC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5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A3D2-B05B-2D89-4A39-F52DEC4D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C6972-6DF9-BB19-798A-F6888B4B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3CC9-4ACD-8D48-A1D6-0C45AB25636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D48F8-8501-748C-8266-770A8B4D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113E0-E517-FEA8-360C-E00493D1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BA0-F3B2-CB47-A958-8BC5B07AC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8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5B00A-5656-6274-FC86-5EF5FE32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3CC9-4ACD-8D48-A1D6-0C45AB25636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26905-65ED-5EA3-04E0-210FF7CD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FC149-711D-FAA5-7E1F-2E568D55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BA0-F3B2-CB47-A958-8BC5B07AC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1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B0EF-E093-9F1C-A39A-429E8792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49F19-16B7-4388-D879-E8BA08D0A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3E82C-A216-481B-5FB6-0597D9427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F27B7-DBE7-AD93-EF7A-A46B4299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3CC9-4ACD-8D48-A1D6-0C45AB25636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A76E7-C587-0FC2-DB0C-51DE1A80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6E5AB-561A-3ABF-13A5-6D744F7E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BA0-F3B2-CB47-A958-8BC5B07AC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3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1EE8-4974-6347-332D-3801FE47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2E1A9-3B2D-3005-62A1-265695B64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2CD5F-FDAF-C975-6C94-D01796C77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F8FA4-9C77-5202-7F3A-4DFC394B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3CC9-4ACD-8D48-A1D6-0C45AB25636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1FE39-706C-AC9D-EC01-7446D882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4F342-7884-835E-23C6-D8A350C8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BA0-F3B2-CB47-A958-8BC5B07AC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1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1D3D9-6C0A-5EEF-9FFB-6AB53489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3FDA9-06E6-2470-4D29-C9D061246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C7CC-56DD-8098-736A-3AE588F6B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D3CC9-4ACD-8D48-A1D6-0C45AB25636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ED568-2636-C7D9-D97B-0226566CC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FD40-6E7D-B9C3-CC7A-121F22D4E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DBA0-F3B2-CB47-A958-8BC5B07AC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efranabg/readme-md-generato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dr.github.io/mad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dr.github.io/mad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dr.github.io/mad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tuml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github.com/plantuml/plantuml-stdlib" TargetMode="External"/><Relationship Id="rId4" Type="http://schemas.openxmlformats.org/officeDocument/2006/relationships/hyperlink" Target="https://crashedmind.github.io/PlantUMLHitchhikersGuid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4model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4model.com/review/" TargetMode="External"/><Relationship Id="rId5" Type="http://schemas.openxmlformats.org/officeDocument/2006/relationships/hyperlink" Target="https://github.com/plantuml-stdlib/C4-PlantUML" TargetMode="External"/><Relationship Id="rId4" Type="http://schemas.openxmlformats.org/officeDocument/2006/relationships/hyperlink" Target="https://adrianvlupu.github.io/C4-Builder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oc.org/" TargetMode="External"/><Relationship Id="rId5" Type="http://schemas.openxmlformats.org/officeDocument/2006/relationships/hyperlink" Target="https://adrianvlupu.github.io/C4-Builder/" TargetMode="External"/><Relationship Id="rId4" Type="http://schemas.openxmlformats.org/officeDocument/2006/relationships/image" Target="../media/image3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ructurizr.com/help/decision-log" TargetMode="External"/><Relationship Id="rId4" Type="http://schemas.openxmlformats.org/officeDocument/2006/relationships/hyperlink" Target="https://structurizr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ragprog.com/titles/apdiag/creating-software-with-modern-diagramming-techniques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28788D2E-91B1-3D19-F2A6-DC415C8D2FFD}"/>
              </a:ext>
            </a:extLst>
          </p:cNvPr>
          <p:cNvSpPr/>
          <p:nvPr/>
        </p:nvSpPr>
        <p:spPr>
          <a:xfrm>
            <a:off x="9197279" y="5648825"/>
            <a:ext cx="2870896" cy="10989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AU" sz="1700" dirty="0">
                <a:solidFill>
                  <a:schemeClr val="tx1"/>
                </a:solidFill>
              </a:rPr>
              <a:t>STANDARD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795D77-7D2A-E39E-1F45-381EEFA71361}"/>
              </a:ext>
            </a:extLst>
          </p:cNvPr>
          <p:cNvSpPr/>
          <p:nvPr/>
        </p:nvSpPr>
        <p:spPr>
          <a:xfrm>
            <a:off x="123824" y="5648825"/>
            <a:ext cx="8905876" cy="10989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SILVER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7093B9D-E40B-FD78-3B39-BC0504F4835C}"/>
              </a:ext>
            </a:extLst>
          </p:cNvPr>
          <p:cNvSpPr/>
          <p:nvPr/>
        </p:nvSpPr>
        <p:spPr>
          <a:xfrm>
            <a:off x="123825" y="1828801"/>
            <a:ext cx="11958638" cy="37052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GOLD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97D3D3B-2374-8E9E-2C17-CEF3B4A2878F}"/>
              </a:ext>
            </a:extLst>
          </p:cNvPr>
          <p:cNvSpPr/>
          <p:nvPr/>
        </p:nvSpPr>
        <p:spPr>
          <a:xfrm>
            <a:off x="123824" y="98165"/>
            <a:ext cx="11944351" cy="16256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PLATINUM</a:t>
            </a:r>
          </a:p>
        </p:txBody>
      </p:sp>
      <p:pic>
        <p:nvPicPr>
          <p:cNvPr id="47" name="Picture 46" descr="Logo&#10;&#10;Description automatically generated">
            <a:extLst>
              <a:ext uri="{FF2B5EF4-FFF2-40B4-BE49-F238E27FC236}">
                <a16:creationId xmlns:a16="http://schemas.microsoft.com/office/drawing/2014/main" id="{7FED44A5-9007-61D8-E344-39643515D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0614" y="5928279"/>
            <a:ext cx="1771875" cy="5400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8748BCE-9473-FDCA-0925-AA698AB615A5}"/>
              </a:ext>
            </a:extLst>
          </p:cNvPr>
          <p:cNvGrpSpPr/>
          <p:nvPr/>
        </p:nvGrpSpPr>
        <p:grpSpPr>
          <a:xfrm>
            <a:off x="877855" y="2225711"/>
            <a:ext cx="11015664" cy="2920646"/>
            <a:chOff x="877855" y="2225711"/>
            <a:chExt cx="11015664" cy="2920646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E0F7C3D-B05E-48A0-23C6-0BB6C0824521}"/>
                </a:ext>
              </a:extLst>
            </p:cNvPr>
            <p:cNvGrpSpPr/>
            <p:nvPr/>
          </p:nvGrpSpPr>
          <p:grpSpPr>
            <a:xfrm>
              <a:off x="877855" y="2225711"/>
              <a:ext cx="10885779" cy="2920646"/>
              <a:chOff x="877855" y="2225711"/>
              <a:chExt cx="10885779" cy="2920646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7ED01421-912C-0ECF-2BA7-930C073518D1}"/>
                  </a:ext>
                </a:extLst>
              </p:cNvPr>
              <p:cNvGrpSpPr/>
              <p:nvPr/>
            </p:nvGrpSpPr>
            <p:grpSpPr>
              <a:xfrm>
                <a:off x="877855" y="2225711"/>
                <a:ext cx="10885779" cy="720000"/>
                <a:chOff x="877855" y="2225711"/>
                <a:chExt cx="10885779" cy="720000"/>
              </a:xfrm>
            </p:grpSpPr>
            <p:pic>
              <p:nvPicPr>
                <p:cNvPr id="51" name="Picture 50" descr="Logo&#10;&#10;Description automatically generated">
                  <a:extLst>
                    <a:ext uri="{FF2B5EF4-FFF2-40B4-BE49-F238E27FC236}">
                      <a16:creationId xmlns:a16="http://schemas.microsoft.com/office/drawing/2014/main" id="{ED5AA2A2-F191-403D-F37F-7767100F62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9472" y="2225711"/>
                  <a:ext cx="1917340" cy="720000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A82239E6-EE6F-92FB-D551-815EA32CEA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96697" y="2225711"/>
                  <a:ext cx="1756098" cy="720000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C9380831-127D-9B7D-8E43-7841B1503B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0362679" y="2225711"/>
                  <a:ext cx="1400955" cy="720000"/>
                </a:xfrm>
                <a:prstGeom prst="rect">
                  <a:avLst/>
                </a:prstGeom>
              </p:spPr>
            </p:pic>
            <p:pic>
              <p:nvPicPr>
                <p:cNvPr id="67" name="Picture 66" descr="Shap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557B3B2-DEFC-62D6-1A1D-B887AC46D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7855" y="2225711"/>
                  <a:ext cx="1581732" cy="720000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22A8D07-1EE3-531B-0B93-5FF0DFF523DF}"/>
                  </a:ext>
                </a:extLst>
              </p:cNvPr>
              <p:cNvGrpSpPr/>
              <p:nvPr/>
            </p:nvGrpSpPr>
            <p:grpSpPr>
              <a:xfrm>
                <a:off x="877855" y="3326034"/>
                <a:ext cx="10883868" cy="720000"/>
                <a:chOff x="877855" y="3312473"/>
                <a:chExt cx="10883868" cy="720000"/>
              </a:xfrm>
            </p:grpSpPr>
            <p:pic>
              <p:nvPicPr>
                <p:cNvPr id="59" name="Picture 58" descr="Logo&#10;&#10;Description automatically generated">
                  <a:extLst>
                    <a:ext uri="{FF2B5EF4-FFF2-40B4-BE49-F238E27FC236}">
                      <a16:creationId xmlns:a16="http://schemas.microsoft.com/office/drawing/2014/main" id="{CB730FB0-6A5F-C2EA-BF6F-C46548A01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7855" y="3312473"/>
                  <a:ext cx="948158" cy="720000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BE87883D-6D9C-D692-CF49-35427164B6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92405" y="3494221"/>
                  <a:ext cx="2520000" cy="356505"/>
                </a:xfrm>
                <a:prstGeom prst="rect">
                  <a:avLst/>
                </a:prstGeom>
              </p:spPr>
            </p:pic>
            <p:pic>
              <p:nvPicPr>
                <p:cNvPr id="63" name="Picture 62" descr="Text&#10;&#10;Description automatically generated with low confidence">
                  <a:extLst>
                    <a:ext uri="{FF2B5EF4-FFF2-40B4-BE49-F238E27FC236}">
                      <a16:creationId xmlns:a16="http://schemas.microsoft.com/office/drawing/2014/main" id="{63AB74DD-A514-C1E8-8F6E-2BD2AB0B85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78797" y="3312473"/>
                  <a:ext cx="1996534" cy="720000"/>
                </a:xfrm>
                <a:prstGeom prst="rect">
                  <a:avLst/>
                </a:prstGeom>
              </p:spPr>
            </p:pic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8068A61E-739E-F687-3EE4-40501A4053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1723" y="3525962"/>
                  <a:ext cx="2520000" cy="293023"/>
                </a:xfrm>
                <a:prstGeom prst="rect">
                  <a:avLst/>
                </a:prstGeom>
              </p:spPr>
            </p:pic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CFCFCAE-E4E6-3738-3DDD-1AA805F7DE9F}"/>
                  </a:ext>
                </a:extLst>
              </p:cNvPr>
              <p:cNvGrpSpPr/>
              <p:nvPr/>
            </p:nvGrpSpPr>
            <p:grpSpPr>
              <a:xfrm>
                <a:off x="882961" y="4426357"/>
                <a:ext cx="10878762" cy="720000"/>
                <a:chOff x="882961" y="4426357"/>
                <a:chExt cx="10878762" cy="720000"/>
              </a:xfrm>
            </p:grpSpPr>
            <p:pic>
              <p:nvPicPr>
                <p:cNvPr id="79" name="Picture 78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091F1BC1-FCEF-E78B-186E-889EFC8632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961" y="4524587"/>
                  <a:ext cx="2520000" cy="523541"/>
                </a:xfrm>
                <a:prstGeom prst="rect">
                  <a:avLst/>
                </a:prstGeom>
              </p:spPr>
            </p:pic>
            <p:pic>
              <p:nvPicPr>
                <p:cNvPr id="81" name="Picture 80" descr="Shap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9A29A4B-50E5-FF30-C5DE-434B5FD441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51870" y="4426357"/>
                  <a:ext cx="1005639" cy="720000"/>
                </a:xfrm>
                <a:prstGeom prst="rect">
                  <a:avLst/>
                </a:prstGeom>
              </p:spPr>
            </p:pic>
            <p:pic>
              <p:nvPicPr>
                <p:cNvPr id="83" name="Picture 82" descr="Logo&#10;&#10;Description automatically generated">
                  <a:extLst>
                    <a:ext uri="{FF2B5EF4-FFF2-40B4-BE49-F238E27FC236}">
                      <a16:creationId xmlns:a16="http://schemas.microsoft.com/office/drawing/2014/main" id="{6F31D859-316E-DECA-6458-CA9BBCC962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6418" y="4426357"/>
                  <a:ext cx="1819407" cy="720000"/>
                </a:xfrm>
                <a:prstGeom prst="rect">
                  <a:avLst/>
                </a:prstGeom>
              </p:spPr>
            </p:pic>
            <p:pic>
              <p:nvPicPr>
                <p:cNvPr id="85" name="Picture 84" descr="Logo, icon&#10;&#10;Description automatically generated">
                  <a:extLst>
                    <a:ext uri="{FF2B5EF4-FFF2-40B4-BE49-F238E27FC236}">
                      <a16:creationId xmlns:a16="http://schemas.microsoft.com/office/drawing/2014/main" id="{8A2888D9-0255-CD30-CA5D-95B105B13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74735" y="4426357"/>
                  <a:ext cx="1786988" cy="720000"/>
                </a:xfrm>
                <a:prstGeom prst="rect">
                  <a:avLst/>
                </a:prstGeom>
              </p:spPr>
            </p:pic>
          </p:grp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76AEDE2-1810-13CE-7236-CBBFA25DD3B5}"/>
                </a:ext>
              </a:extLst>
            </p:cNvPr>
            <p:cNvSpPr txBox="1"/>
            <p:nvPr/>
          </p:nvSpPr>
          <p:spPr>
            <a:xfrm>
              <a:off x="5321855" y="4426357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☕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53E530-A098-00CA-2B03-BD2A009A4EDF}"/>
                </a:ext>
              </a:extLst>
            </p:cNvPr>
            <p:cNvSpPr txBox="1"/>
            <p:nvPr/>
          </p:nvSpPr>
          <p:spPr>
            <a:xfrm>
              <a:off x="11391458" y="3170190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🥪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0A62BC0-7A87-79CB-BA81-78DB5FF2D370}"/>
              </a:ext>
            </a:extLst>
          </p:cNvPr>
          <p:cNvGrpSpPr/>
          <p:nvPr/>
        </p:nvGrpSpPr>
        <p:grpSpPr>
          <a:xfrm>
            <a:off x="613399" y="5718306"/>
            <a:ext cx="8307239" cy="766269"/>
            <a:chOff x="613399" y="5718306"/>
            <a:chExt cx="8307239" cy="766269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D66441-9447-2EA3-B1D0-9E5A7F334700}"/>
                </a:ext>
              </a:extLst>
            </p:cNvPr>
            <p:cNvGrpSpPr/>
            <p:nvPr/>
          </p:nvGrpSpPr>
          <p:grpSpPr>
            <a:xfrm>
              <a:off x="613399" y="5904075"/>
              <a:ext cx="8307239" cy="580500"/>
              <a:chOff x="581600" y="5890431"/>
              <a:chExt cx="8307239" cy="580500"/>
            </a:xfrm>
          </p:grpSpPr>
          <p:pic>
            <p:nvPicPr>
              <p:cNvPr id="49" name="Picture 48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5467F71C-21F0-6D95-07F0-1B66CEA53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34284" y="5903931"/>
                <a:ext cx="1011088" cy="540000"/>
              </a:xfrm>
              <a:prstGeom prst="rect">
                <a:avLst/>
              </a:prstGeom>
            </p:spPr>
          </p:pic>
          <p:pic>
            <p:nvPicPr>
              <p:cNvPr id="57" name="Picture 56" descr="A picture containing text, outdoor&#10;&#10;Description automatically generated">
                <a:extLst>
                  <a:ext uri="{FF2B5EF4-FFF2-40B4-BE49-F238E27FC236}">
                    <a16:creationId xmlns:a16="http://schemas.microsoft.com/office/drawing/2014/main" id="{D49F4344-F2BE-E93B-F992-0FFE55566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05267" y="5917431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71" name="Picture 70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C0FE5958-6E7A-90DA-EBEA-78D79F06B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1600" y="5890431"/>
                <a:ext cx="2292789" cy="540000"/>
              </a:xfrm>
              <a:prstGeom prst="rect">
                <a:avLst/>
              </a:prstGeom>
            </p:spPr>
          </p:pic>
          <p:pic>
            <p:nvPicPr>
              <p:cNvPr id="75" name="Picture 74" descr="Icon&#10;&#10;Description automatically generated">
                <a:extLst>
                  <a:ext uri="{FF2B5EF4-FFF2-40B4-BE49-F238E27FC236}">
                    <a16:creationId xmlns:a16="http://schemas.microsoft.com/office/drawing/2014/main" id="{4916EE56-B5E8-36EA-8DC1-BCC221149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05162" y="5930931"/>
                <a:ext cx="2160000" cy="486000"/>
              </a:xfrm>
              <a:prstGeom prst="rect">
                <a:avLst/>
              </a:prstGeom>
            </p:spPr>
          </p:pic>
          <p:pic>
            <p:nvPicPr>
              <p:cNvPr id="77" name="Picture 76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B1408ADB-BE83-BD97-A9F0-2B455B62B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225056" y="5930931"/>
                <a:ext cx="1663783" cy="540000"/>
              </a:xfrm>
              <a:prstGeom prst="rect">
                <a:avLst/>
              </a:prstGeom>
            </p:spPr>
          </p:pic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9B32672-D677-886D-5F30-0EF2591506B1}"/>
                </a:ext>
              </a:extLst>
            </p:cNvPr>
            <p:cNvSpPr txBox="1"/>
            <p:nvPr/>
          </p:nvSpPr>
          <p:spPr>
            <a:xfrm>
              <a:off x="3571627" y="5759909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☕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45F1371-E7C7-6D2F-DA79-5523300756AE}"/>
                </a:ext>
              </a:extLst>
            </p:cNvPr>
            <p:cNvSpPr txBox="1"/>
            <p:nvPr/>
          </p:nvSpPr>
          <p:spPr>
            <a:xfrm>
              <a:off x="6754794" y="5718306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🎫</a:t>
              </a:r>
            </a:p>
          </p:txBody>
        </p:sp>
      </p:grpSp>
      <p:pic>
        <p:nvPicPr>
          <p:cNvPr id="103" name="Graphic 102">
            <a:extLst>
              <a:ext uri="{FF2B5EF4-FFF2-40B4-BE49-F238E27FC236}">
                <a16:creationId xmlns:a16="http://schemas.microsoft.com/office/drawing/2014/main" id="{615BC427-F3D9-B95A-236C-78E32A6AF7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35736" y="121847"/>
            <a:ext cx="5334816" cy="155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9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3760A35-C67D-A774-024D-DC2123C7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possible solution?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4153BE5-A4DA-78EC-C1A4-692B1CFE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/>
              <a:t>Be pragmatic</a:t>
            </a:r>
          </a:p>
          <a:p>
            <a:r>
              <a:rPr lang="en-AU" dirty="0"/>
              <a:t>Adopt “Documentation as Code”</a:t>
            </a:r>
          </a:p>
          <a:p>
            <a:r>
              <a:rPr lang="en-AU" dirty="0"/>
              <a:t>Favour the separation of structure from presentation</a:t>
            </a:r>
          </a:p>
          <a:p>
            <a:r>
              <a:rPr lang="en-AU" dirty="0"/>
              <a:t>Minimal requirement for extra tooling</a:t>
            </a:r>
          </a:p>
        </p:txBody>
      </p:sp>
    </p:spTree>
    <p:extLst>
      <p:ext uri="{BB962C8B-B14F-4D97-AF65-F5344CB8AC3E}">
        <p14:creationId xmlns:p14="http://schemas.microsoft.com/office/powerpoint/2010/main" val="1386426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7AB55-A848-7F6E-21A1-B85161EE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Pros and cons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4F0F7-ED43-49F4-282D-8D02DC16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93" y="2888250"/>
            <a:ext cx="4971074" cy="36608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Version controllable / diffable</a:t>
            </a:r>
          </a:p>
          <a:p>
            <a:r>
              <a:rPr lang="en-US" sz="2000" dirty="0"/>
              <a:t>Simple to use/learn</a:t>
            </a:r>
          </a:p>
          <a:p>
            <a:r>
              <a:rPr lang="en-US" sz="2000" dirty="0"/>
              <a:t>Using a DSL vs just diagrams means there is context</a:t>
            </a:r>
          </a:p>
          <a:p>
            <a:r>
              <a:rPr lang="en-US" sz="2000" dirty="0"/>
              <a:t>Cross platform</a:t>
            </a:r>
          </a:p>
          <a:p>
            <a:r>
              <a:rPr lang="en-US" sz="2000" dirty="0"/>
              <a:t>Minimal tooling</a:t>
            </a:r>
          </a:p>
          <a:p>
            <a:r>
              <a:rPr lang="en-US" sz="2000" dirty="0"/>
              <a:t>Can generate images / pdf / ppt</a:t>
            </a:r>
          </a:p>
          <a:p>
            <a:r>
              <a:rPr lang="en-US" sz="2000" dirty="0"/>
              <a:t>Minimal licensing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F9BA7432-B83B-0E85-721D-9BC1689D8CDC}"/>
              </a:ext>
            </a:extLst>
          </p:cNvPr>
          <p:cNvSpPr txBox="1">
            <a:spLocks/>
          </p:cNvSpPr>
          <p:nvPr/>
        </p:nvSpPr>
        <p:spPr>
          <a:xfrm>
            <a:off x="6417730" y="2888250"/>
            <a:ext cx="4614337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Downside is the learning curve</a:t>
            </a:r>
          </a:p>
          <a:p>
            <a:r>
              <a:rPr lang="en-US" sz="2000" dirty="0"/>
              <a:t>Code sprawl</a:t>
            </a:r>
          </a:p>
          <a:p>
            <a:r>
              <a:rPr lang="en-US" sz="2000" dirty="0"/>
              <a:t>Harder to search &amp; aggregate</a:t>
            </a:r>
          </a:p>
          <a:p>
            <a:r>
              <a:rPr lang="en-US" sz="2000" dirty="0"/>
              <a:t>Less accessible to non-tech folk</a:t>
            </a:r>
          </a:p>
        </p:txBody>
      </p:sp>
    </p:spTree>
    <p:extLst>
      <p:ext uri="{BB962C8B-B14F-4D97-AF65-F5344CB8AC3E}">
        <p14:creationId xmlns:p14="http://schemas.microsoft.com/office/powerpoint/2010/main" val="1089218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7AB55-A848-7F6E-21A1-B85161EE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Markdown Readmes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11A2A-468A-EF9C-9561-A6BC532FF4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284F0F7-ED43-49F4-282D-8D02DC16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7" y="2516777"/>
            <a:ext cx="4229141" cy="3660185"/>
          </a:xfrm>
        </p:spPr>
        <p:txBody>
          <a:bodyPr anchor="t">
            <a:normAutofit/>
          </a:bodyPr>
          <a:lstStyle/>
          <a:p>
            <a:r>
              <a:rPr lang="en-US" sz="2200" dirty="0"/>
              <a:t>A quick intro for onboarding</a:t>
            </a:r>
          </a:p>
          <a:p>
            <a:r>
              <a:rPr lang="en-US" sz="2200" dirty="0"/>
              <a:t>Use a template for consistency</a:t>
            </a:r>
          </a:p>
          <a:p>
            <a:r>
              <a:rPr lang="en-US" sz="2200" dirty="0"/>
              <a:t>Google for examples</a:t>
            </a:r>
          </a:p>
          <a:p>
            <a:r>
              <a:rPr lang="en-AU" sz="2200" dirty="0"/>
              <a:t>Customise</a:t>
            </a:r>
            <a:r>
              <a:rPr lang="en-US" sz="2200" dirty="0"/>
              <a:t> for your organization</a:t>
            </a:r>
          </a:p>
          <a:p>
            <a:r>
              <a:rPr lang="en-AU" sz="2200" dirty="0">
                <a:hlinkClick r:id="rId4"/>
              </a:rPr>
              <a:t>readme-md-generator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EA891-55F6-41A2-ACE7-19A90452DE75}"/>
              </a:ext>
            </a:extLst>
          </p:cNvPr>
          <p:cNvSpPr txBox="1"/>
          <p:nvPr/>
        </p:nvSpPr>
        <p:spPr>
          <a:xfrm>
            <a:off x="457200" y="6395638"/>
            <a:ext cx="5177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4"/>
              </a:rPr>
              <a:t>https://github.com/kefranabg/readme-md-generator</a:t>
            </a:r>
            <a:endParaRPr lang="en-US" sz="1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152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CDF6DAD-6680-48EA-B64B-A5F5A4E46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94" y="364885"/>
            <a:ext cx="6025896" cy="57929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7AB55-A848-7F6E-21A1-B85161EE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700186"/>
            <a:ext cx="5374494" cy="1188720"/>
          </a:xfrm>
        </p:spPr>
        <p:txBody>
          <a:bodyPr anchor="ctr">
            <a:normAutofit/>
          </a:bodyPr>
          <a:lstStyle/>
          <a:p>
            <a:r>
              <a:rPr lang="en-US" sz="4100" dirty="0">
                <a:solidFill>
                  <a:schemeClr val="bg1"/>
                </a:solidFill>
              </a:rPr>
              <a:t>Architectural Guidance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4F0F7-ED43-49F4-282D-8D02DC16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6" y="2066544"/>
            <a:ext cx="5374494" cy="378834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Architecture Principles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Assumptions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it easier for developers to make decisions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Could this meeting have been a Principle?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D77C551-146D-7E64-4976-7DFD8E6F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347" y="364885"/>
            <a:ext cx="4241704" cy="2788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DAEB7E-CBF8-E2A9-F3DA-00410C157E13}"/>
              </a:ext>
            </a:extLst>
          </p:cNvPr>
          <p:cNvSpPr txBox="1"/>
          <p:nvPr/>
        </p:nvSpPr>
        <p:spPr>
          <a:xfrm>
            <a:off x="6875283" y="3429000"/>
            <a:ext cx="48238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Well-defined principles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Name: Succinct, easy to remember, and carries the essence of the rule (few 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Statement: Unambiguous statement defining the rule (1 to 3 sentences)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Rationale: Why is this rule important, particularly in terms of business benefits.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Implications: Identifies explicitly how the rule affects the business, teams,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901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AB55-A848-7F6E-21A1-B85161EE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249006" cy="1325563"/>
          </a:xfrm>
        </p:spPr>
        <p:txBody>
          <a:bodyPr>
            <a:normAutofit/>
          </a:bodyPr>
          <a:lstStyle/>
          <a:p>
            <a:r>
              <a:rPr lang="en-US"/>
              <a:t>Tracking Decisions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4F0F7-ED43-49F4-282D-8D02DC16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245428" cy="3181684"/>
          </a:xfrm>
        </p:spPr>
        <p:txBody>
          <a:bodyPr anchor="t">
            <a:normAutofit/>
          </a:bodyPr>
          <a:lstStyle/>
          <a:p>
            <a:r>
              <a:rPr lang="en-US" sz="1800">
                <a:hlinkClick r:id="rId3"/>
              </a:rPr>
              <a:t>Markdown Decision Records (MADR)</a:t>
            </a:r>
            <a:endParaRPr lang="en-US" sz="1800"/>
          </a:p>
          <a:p>
            <a:pPr lvl="1"/>
            <a:r>
              <a:rPr lang="en-US" sz="1800"/>
              <a:t>Context/Problem</a:t>
            </a:r>
          </a:p>
          <a:p>
            <a:pPr lvl="1"/>
            <a:r>
              <a:rPr lang="en-US" sz="1800"/>
              <a:t>Considered Options</a:t>
            </a:r>
          </a:p>
          <a:p>
            <a:pPr lvl="1"/>
            <a:r>
              <a:rPr lang="en-US" sz="1800"/>
              <a:t>Decision</a:t>
            </a:r>
          </a:p>
          <a:p>
            <a:pPr lvl="1"/>
            <a:r>
              <a:rPr lang="en-US" sz="1800"/>
              <a:t>Consequences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06286F51-8C77-002F-FE82-4E973B6165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CC9B1-B2F0-AE55-18C1-264E5D6570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4386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AB55-A848-7F6E-21A1-B85161EE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249006" cy="1325563"/>
          </a:xfrm>
        </p:spPr>
        <p:txBody>
          <a:bodyPr>
            <a:normAutofit/>
          </a:bodyPr>
          <a:lstStyle/>
          <a:p>
            <a:r>
              <a:rPr lang="en-US"/>
              <a:t>Tracking Decisions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4F0F7-ED43-49F4-282D-8D02DC16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245428" cy="3181684"/>
          </a:xfrm>
        </p:spPr>
        <p:txBody>
          <a:bodyPr anchor="t">
            <a:normAutofit/>
          </a:bodyPr>
          <a:lstStyle/>
          <a:p>
            <a:r>
              <a:rPr lang="en-US" sz="1800">
                <a:hlinkClick r:id="rId3"/>
              </a:rPr>
              <a:t>Markdown Decision Records (MADR)</a:t>
            </a:r>
            <a:endParaRPr lang="en-US" sz="1800"/>
          </a:p>
          <a:p>
            <a:pPr lvl="1"/>
            <a:r>
              <a:rPr lang="en-US" sz="1800"/>
              <a:t>Context/Problem</a:t>
            </a:r>
          </a:p>
          <a:p>
            <a:pPr lvl="1"/>
            <a:r>
              <a:rPr lang="en-US" sz="1800"/>
              <a:t>Considered Options</a:t>
            </a:r>
          </a:p>
          <a:p>
            <a:pPr lvl="1"/>
            <a:r>
              <a:rPr lang="en-US" sz="1800"/>
              <a:t>Decision</a:t>
            </a:r>
          </a:p>
          <a:p>
            <a:pPr lvl="1"/>
            <a:r>
              <a:rPr lang="en-US" sz="1800"/>
              <a:t>Consequences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06286F51-8C77-002F-FE82-4E973B6165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CC9B1-B2F0-AE55-18C1-264E5D6570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08E13-DFA2-69C1-4368-C3BDC244F6C5}"/>
              </a:ext>
            </a:extLst>
          </p:cNvPr>
          <p:cNvSpPr/>
          <p:nvPr/>
        </p:nvSpPr>
        <p:spPr>
          <a:xfrm>
            <a:off x="-14961" y="-3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6391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DDDAE4E0-4013-6E30-64C1-FFF4BE4CA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207" y="804334"/>
            <a:ext cx="6193664" cy="4657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7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AB55-A848-7F6E-21A1-B85161EE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249006" cy="1325563"/>
          </a:xfrm>
        </p:spPr>
        <p:txBody>
          <a:bodyPr>
            <a:normAutofit/>
          </a:bodyPr>
          <a:lstStyle/>
          <a:p>
            <a:r>
              <a:rPr lang="en-US"/>
              <a:t>Tracking Decisions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4F0F7-ED43-49F4-282D-8D02DC16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245428" cy="3181684"/>
          </a:xfrm>
        </p:spPr>
        <p:txBody>
          <a:bodyPr anchor="t">
            <a:normAutofit/>
          </a:bodyPr>
          <a:lstStyle/>
          <a:p>
            <a:r>
              <a:rPr lang="en-US" sz="1800">
                <a:hlinkClick r:id="rId3"/>
              </a:rPr>
              <a:t>Markdown Decision Records (MADR)</a:t>
            </a:r>
            <a:endParaRPr lang="en-US" sz="1800"/>
          </a:p>
          <a:p>
            <a:pPr lvl="1"/>
            <a:r>
              <a:rPr lang="en-US" sz="1800"/>
              <a:t>Context/Problem</a:t>
            </a:r>
          </a:p>
          <a:p>
            <a:pPr lvl="1"/>
            <a:r>
              <a:rPr lang="en-US" sz="1800"/>
              <a:t>Considered Options</a:t>
            </a:r>
          </a:p>
          <a:p>
            <a:pPr lvl="1"/>
            <a:r>
              <a:rPr lang="en-US" sz="1800"/>
              <a:t>Decision</a:t>
            </a:r>
          </a:p>
          <a:p>
            <a:pPr lvl="1"/>
            <a:r>
              <a:rPr lang="en-US" sz="1800"/>
              <a:t>Consequences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06286F51-8C77-002F-FE82-4E973B6165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CC9B1-B2F0-AE55-18C1-264E5D6570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87980F-F402-FF75-90ED-4BEDD440655D}"/>
              </a:ext>
            </a:extLst>
          </p:cNvPr>
          <p:cNvSpPr/>
          <p:nvPr/>
        </p:nvSpPr>
        <p:spPr>
          <a:xfrm>
            <a:off x="0" y="-3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6391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984F8-67BC-47F5-6438-B0774F849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5292" y="139539"/>
            <a:ext cx="5001415" cy="6578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83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AB55-A848-7F6E-21A1-B85161EE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54" y="141552"/>
            <a:ext cx="6172782" cy="1325563"/>
          </a:xfrm>
        </p:spPr>
        <p:txBody>
          <a:bodyPr>
            <a:normAutofit/>
          </a:bodyPr>
          <a:lstStyle/>
          <a:p>
            <a:r>
              <a:rPr lang="en-US" dirty="0"/>
              <a:t>Diagramming - </a:t>
            </a:r>
            <a:r>
              <a:rPr lang="en-US" dirty="0" err="1"/>
              <a:t>PlantUML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4F0F7-ED43-49F4-282D-8D02DC16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11" y="1467114"/>
            <a:ext cx="5006336" cy="4155209"/>
          </a:xfrm>
        </p:spPr>
        <p:txBody>
          <a:bodyPr anchor="t">
            <a:normAutofit/>
          </a:bodyPr>
          <a:lstStyle/>
          <a:p>
            <a:r>
              <a:rPr lang="en-US" sz="2000" dirty="0"/>
              <a:t>Text-based diagramming</a:t>
            </a:r>
          </a:p>
          <a:p>
            <a:r>
              <a:rPr lang="en-US" sz="2000" dirty="0"/>
              <a:t>Support for multiple diagram types</a:t>
            </a:r>
          </a:p>
          <a:p>
            <a:pPr lvl="1"/>
            <a:r>
              <a:rPr lang="en-US" sz="2000" dirty="0"/>
              <a:t>Sequence diagram</a:t>
            </a:r>
          </a:p>
          <a:p>
            <a:pPr lvl="1"/>
            <a:r>
              <a:rPr lang="en-US" sz="2000" dirty="0"/>
              <a:t>Class diagram</a:t>
            </a:r>
          </a:p>
          <a:p>
            <a:pPr lvl="1"/>
            <a:r>
              <a:rPr lang="en-US" sz="2000" dirty="0"/>
              <a:t>Activity diagram</a:t>
            </a:r>
          </a:p>
          <a:p>
            <a:pPr lvl="1"/>
            <a:r>
              <a:rPr lang="en-US" sz="2000" dirty="0"/>
              <a:t>Entity Relationship diagram</a:t>
            </a:r>
          </a:p>
          <a:p>
            <a:r>
              <a:rPr lang="en-US" sz="2000" dirty="0"/>
              <a:t>Extensible with Libraries</a:t>
            </a:r>
          </a:p>
          <a:p>
            <a:pPr lvl="1"/>
            <a:r>
              <a:rPr lang="en-US" sz="1600" dirty="0"/>
              <a:t>Azure, Kubernetes, AWS, C4…</a:t>
            </a:r>
          </a:p>
          <a:p>
            <a:r>
              <a:rPr lang="en-US" sz="2000" dirty="0"/>
              <a:t>Tooling</a:t>
            </a:r>
          </a:p>
          <a:p>
            <a:pPr lvl="1"/>
            <a:r>
              <a:rPr lang="en-US" sz="1600" dirty="0"/>
              <a:t>Visual Studio Code + Extensions</a:t>
            </a:r>
          </a:p>
          <a:p>
            <a:pPr lvl="1"/>
            <a:r>
              <a:rPr lang="en-US" sz="1600" dirty="0"/>
              <a:t>Supported by JetBrains and others also</a:t>
            </a:r>
          </a:p>
          <a:p>
            <a:pPr lvl="1"/>
            <a:r>
              <a:rPr lang="en-US" sz="1600" dirty="0"/>
              <a:t>Supported in various Markdown wikis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10C8D-A3CD-9459-BDB9-6368E6782AA6}"/>
              </a:ext>
            </a:extLst>
          </p:cNvPr>
          <p:cNvSpPr txBox="1"/>
          <p:nvPr/>
        </p:nvSpPr>
        <p:spPr>
          <a:xfrm>
            <a:off x="98854" y="5885503"/>
            <a:ext cx="5716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https://plantuml.com/</a:t>
            </a:r>
            <a:endParaRPr lang="en-US" dirty="0"/>
          </a:p>
          <a:p>
            <a:r>
              <a:rPr lang="en-US" dirty="0">
                <a:hlinkClick r:id="rId4"/>
              </a:rPr>
              <a:t>https://crashedmind.github.io/PlantUMLHitchhikersGuide/</a:t>
            </a:r>
            <a:endParaRPr lang="en-US" dirty="0"/>
          </a:p>
          <a:p>
            <a:r>
              <a:rPr lang="en-US" dirty="0">
                <a:hlinkClick r:id="rId5"/>
              </a:rPr>
              <a:t>https://github.com/plantuml/plantuml-stdlib</a:t>
            </a:r>
            <a:endParaRPr lang="en-US" dirty="0"/>
          </a:p>
        </p:txBody>
      </p:sp>
      <p:pic>
        <p:nvPicPr>
          <p:cNvPr id="4098" name="Picture 2" descr="PlantUml Review - Slant">
            <a:extLst>
              <a:ext uri="{FF2B5EF4-FFF2-40B4-BE49-F238E27FC236}">
                <a16:creationId xmlns:a16="http://schemas.microsoft.com/office/drawing/2014/main" id="{62F82159-8089-DBFF-6C01-3C2B67938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7834" y="804333"/>
            <a:ext cx="3618623" cy="323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52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0765-2C60-266C-6508-CF3F9BE1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PlantUML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5F1B4-AE80-6D5F-48E3-F05E1A8EF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Sequence Diagram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CD3A3-C980-4642-010E-24E7E83B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6447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0765-2C60-266C-6508-CF3F9BE1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PlantUML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5F1B4-AE80-6D5F-48E3-F05E1A8EF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Entity Relationship Diagram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CD3A3-C980-4642-010E-24E7E83B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4049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87A834-1476-32D6-D017-9F34B4196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819"/>
          <a:stretch/>
        </p:blipFill>
        <p:spPr>
          <a:xfrm>
            <a:off x="2436987" y="10"/>
            <a:ext cx="9755014" cy="6857990"/>
          </a:xfrm>
          <a:custGeom>
            <a:avLst/>
            <a:gdLst/>
            <a:ahLst/>
            <a:cxnLst/>
            <a:rect l="l" t="t" r="r" b="b"/>
            <a:pathLst>
              <a:path w="9755014" h="6858000">
                <a:moveTo>
                  <a:pt x="3516793" y="0"/>
                </a:moveTo>
                <a:lnTo>
                  <a:pt x="9755014" y="0"/>
                </a:lnTo>
                <a:lnTo>
                  <a:pt x="9755014" y="6858000"/>
                </a:lnTo>
                <a:lnTo>
                  <a:pt x="0" y="6858000"/>
                </a:lnTo>
                <a:lnTo>
                  <a:pt x="112947" y="6800152"/>
                </a:lnTo>
                <a:cubicBezTo>
                  <a:pt x="2182349" y="5675986"/>
                  <a:pt x="3587167" y="3483472"/>
                  <a:pt x="3587167" y="962844"/>
                </a:cubicBezTo>
                <a:cubicBezTo>
                  <a:pt x="3587167" y="733696"/>
                  <a:pt x="3575557" y="507260"/>
                  <a:pt x="3552893" y="284091"/>
                </a:cubicBez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3884F1C-A5B9-48B2-AA60-375D3002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5FFC9D2-D020-45DB-B685-1D946BD5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7AB55-A848-7F6E-21A1-B85161EE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19632"/>
            <a:ext cx="4151376" cy="1518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Documentation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000520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7AB55-A848-7F6E-21A1-B85161EE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C4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4F0F7-ED43-49F4-282D-8D02DC16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135" y="1412489"/>
            <a:ext cx="7372864" cy="36290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Created by </a:t>
            </a:r>
            <a:r>
              <a:rPr lang="en-US" sz="2000" b="0" i="0" dirty="0">
                <a:effectLst/>
              </a:rPr>
              <a:t>Simon Brown (see YOW 2022)</a:t>
            </a:r>
          </a:p>
          <a:p>
            <a:r>
              <a:rPr lang="en-US" sz="2000" b="0" i="0" dirty="0">
                <a:effectLst/>
              </a:rPr>
              <a:t>Helps avoid overly-complex diagrams</a:t>
            </a:r>
          </a:p>
          <a:p>
            <a:pPr marL="0" indent="0">
              <a:buNone/>
            </a:pPr>
            <a:endParaRPr lang="en-US" sz="2000" dirty="0">
              <a:hlinkClick r:id="rId3"/>
            </a:endParaRPr>
          </a:p>
          <a:p>
            <a:r>
              <a:rPr lang="en-US" sz="2000" b="0" i="0" dirty="0">
                <a:effectLst/>
              </a:rPr>
              <a:t>Context (level 1): system scope, users and other systems</a:t>
            </a:r>
          </a:p>
          <a:p>
            <a:r>
              <a:rPr lang="en-US" sz="2000" b="0" i="0" dirty="0">
                <a:effectLst/>
              </a:rPr>
              <a:t>Container (level 2):  represents an application or a data store</a:t>
            </a:r>
          </a:p>
          <a:p>
            <a:pPr lvl="1"/>
            <a:r>
              <a:rPr lang="en-US" sz="1600" b="0" i="0" dirty="0">
                <a:effectLst/>
              </a:rPr>
              <a:t>web application, mobile app, serverless function, embedded device</a:t>
            </a:r>
          </a:p>
          <a:p>
            <a:r>
              <a:rPr lang="en-US" sz="2000" b="0" i="0" dirty="0">
                <a:effectLst/>
              </a:rPr>
              <a:t>Component (level 3): internals of a container</a:t>
            </a:r>
          </a:p>
          <a:p>
            <a:r>
              <a:rPr lang="en-US" sz="2000" b="0" i="0" dirty="0">
                <a:effectLst/>
              </a:rPr>
              <a:t>Code (level 4): class-level decomposition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53CD3-758C-F41C-3FF3-E2914CE165CF}"/>
              </a:ext>
            </a:extLst>
          </p:cNvPr>
          <p:cNvSpPr txBox="1"/>
          <p:nvPr/>
        </p:nvSpPr>
        <p:spPr>
          <a:xfrm>
            <a:off x="7390043" y="5625751"/>
            <a:ext cx="4801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https://c4model.com/</a:t>
            </a:r>
            <a:endParaRPr lang="en-US" dirty="0"/>
          </a:p>
          <a:p>
            <a:r>
              <a:rPr lang="en-US" dirty="0">
                <a:hlinkClick r:id="rId4"/>
              </a:rPr>
              <a:t>https://adrianvlupu.github.io/C4-Builder/</a:t>
            </a:r>
            <a:endParaRPr lang="en-US" dirty="0"/>
          </a:p>
          <a:p>
            <a:r>
              <a:rPr lang="en-US" dirty="0">
                <a:hlinkClick r:id="rId5"/>
              </a:rPr>
              <a:t>https://github.com/plantuml-stdlib/C4-PlantUML</a:t>
            </a:r>
            <a:endParaRPr lang="en-US" dirty="0"/>
          </a:p>
          <a:p>
            <a:r>
              <a:rPr lang="en-US" dirty="0">
                <a:hlinkClick r:id="rId6"/>
              </a:rPr>
              <a:t>https://c4model.com/review/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23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0765-2C60-266C-6508-CF3F9BE1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C4 Model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5F1B4-AE80-6D5F-48E3-F05E1A8EF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Bad Context Diagram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CD3A3-C980-4642-010E-24E7E83B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727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0765-2C60-266C-6508-CF3F9BE1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C4 Model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5F1B4-AE80-6D5F-48E3-F05E1A8EF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Good Context Diagram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CD3A3-C980-4642-010E-24E7E83B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6939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0765-2C60-266C-6508-CF3F9BE1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C4 Model &amp; Markdown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5F1B4-AE80-6D5F-48E3-F05E1A8EF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Context &amp; Container Diagrams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CD3A3-C980-4642-010E-24E7E83B3D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68187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AB55-A848-7F6E-21A1-B85161EE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4F0F7-ED43-49F4-282D-8D02DC16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US" sz="2000" dirty="0"/>
              <a:t>Roll your own scripts</a:t>
            </a:r>
          </a:p>
          <a:p>
            <a:r>
              <a:rPr lang="en-US" sz="2000" dirty="0"/>
              <a:t>Markdown front-matter for metadata</a:t>
            </a:r>
          </a:p>
          <a:p>
            <a:r>
              <a:rPr lang="en-US" sz="2000" dirty="0"/>
              <a:t>Output to PDF in CI/CD pipelines</a:t>
            </a:r>
          </a:p>
          <a:p>
            <a:r>
              <a:rPr lang="en-US" sz="2000" dirty="0"/>
              <a:t>Tools like C4 Builder</a:t>
            </a:r>
          </a:p>
          <a:p>
            <a:endParaRPr lang="en-US" sz="2000" dirty="0"/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DF">
            <a:extLst>
              <a:ext uri="{FF2B5EF4-FFF2-40B4-BE49-F238E27FC236}">
                <a16:creationId xmlns:a16="http://schemas.microsoft.com/office/drawing/2014/main" id="{560EFD62-7BF5-4013-469B-89825F35B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06808A-2306-D73C-F86A-DF0A836FD1B7}"/>
              </a:ext>
            </a:extLst>
          </p:cNvPr>
          <p:cNvSpPr txBox="1"/>
          <p:nvPr/>
        </p:nvSpPr>
        <p:spPr>
          <a:xfrm>
            <a:off x="0" y="6203796"/>
            <a:ext cx="407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5"/>
              </a:rPr>
              <a:t>https://adrianvlupu.github.io/C4-Builder/</a:t>
            </a:r>
            <a:endParaRPr lang="en-US" sz="1800" dirty="0"/>
          </a:p>
          <a:p>
            <a:r>
              <a:rPr lang="en-US" sz="1800" dirty="0">
                <a:hlinkClick r:id="rId6"/>
              </a:rPr>
              <a:t>https://pandoc.org/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1110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AB55-A848-7F6E-21A1-B85161EE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67" y="760562"/>
            <a:ext cx="5277333" cy="1325563"/>
          </a:xfrm>
        </p:spPr>
        <p:txBody>
          <a:bodyPr>
            <a:normAutofit/>
          </a:bodyPr>
          <a:lstStyle/>
          <a:p>
            <a:r>
              <a:rPr lang="en-US" dirty="0" err="1"/>
              <a:t>Structurizr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4F0F7-ED43-49F4-282D-8D02DC16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12" y="2236255"/>
            <a:ext cx="5272888" cy="2836840"/>
          </a:xfrm>
        </p:spPr>
        <p:txBody>
          <a:bodyPr anchor="t">
            <a:normAutofit/>
          </a:bodyPr>
          <a:lstStyle/>
          <a:p>
            <a:r>
              <a:rPr lang="en-US" sz="2000" dirty="0"/>
              <a:t>Tooling to extend on </a:t>
            </a:r>
            <a:r>
              <a:rPr lang="en-US" sz="2000" dirty="0" err="1"/>
              <a:t>PlantUML</a:t>
            </a:r>
            <a:r>
              <a:rPr lang="en-US" sz="2000" dirty="0"/>
              <a:t> &amp; C4 &amp; ADRs</a:t>
            </a:r>
          </a:p>
          <a:p>
            <a:r>
              <a:rPr lang="en-US" sz="2000" dirty="0"/>
              <a:t>More control over rendering</a:t>
            </a:r>
          </a:p>
          <a:p>
            <a:r>
              <a:rPr lang="en-US" sz="2000" dirty="0"/>
              <a:t>Linking between different elements</a:t>
            </a:r>
          </a:p>
          <a:p>
            <a:r>
              <a:rPr lang="en-US" sz="2000" dirty="0"/>
              <a:t>Model and element reuse</a:t>
            </a:r>
          </a:p>
          <a:p>
            <a:r>
              <a:rPr lang="en-US" sz="2000" dirty="0"/>
              <a:t>Team sharing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(Also by Simon Brown)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7CD32A46-0906-9E86-9478-3D9D90E29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594A80-145D-9AFD-3219-65C32642D20B}"/>
              </a:ext>
            </a:extLst>
          </p:cNvPr>
          <p:cNvSpPr txBox="1"/>
          <p:nvPr/>
        </p:nvSpPr>
        <p:spPr>
          <a:xfrm>
            <a:off x="15513" y="5878101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https://structurizr.org/</a:t>
            </a:r>
          </a:p>
          <a:p>
            <a:r>
              <a:rPr lang="en-US" dirty="0">
                <a:hlinkClick r:id="rId4"/>
              </a:rPr>
              <a:t>https://structurizr.com/</a:t>
            </a:r>
            <a:endParaRPr lang="en-US" dirty="0"/>
          </a:p>
          <a:p>
            <a:r>
              <a:rPr lang="en-US" dirty="0">
                <a:hlinkClick r:id="rId5"/>
              </a:rPr>
              <a:t>https://structurizr.com/help/decision-log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CBD7E-8C0C-B260-0266-A073D3090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26" y="406090"/>
            <a:ext cx="4152900" cy="4734621"/>
          </a:xfrm>
        </p:spPr>
        <p:txBody>
          <a:bodyPr anchor="t">
            <a:normAutofit/>
          </a:bodyPr>
          <a:lstStyle/>
          <a:p>
            <a:pPr algn="l"/>
            <a:r>
              <a:rPr lang="en-AU" sz="2000" b="0" i="0" dirty="0">
                <a:solidFill>
                  <a:srgbClr val="161616"/>
                </a:solidFill>
                <a:effectLst/>
                <a:latin typeface="Inter"/>
              </a:rPr>
              <a:t>How do you encourage developers to document their code inline? So that code doco can be rendered in the build pipeline.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ABBC01-8FED-951E-D107-09C7BDF0B2D3}"/>
              </a:ext>
            </a:extLst>
          </p:cNvPr>
          <p:cNvSpPr txBox="1">
            <a:spLocks/>
          </p:cNvSpPr>
          <p:nvPr/>
        </p:nvSpPr>
        <p:spPr>
          <a:xfrm>
            <a:off x="6553708" y="406089"/>
            <a:ext cx="4711738" cy="4734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1600" dirty="0">
                <a:latin typeface="Inter"/>
              </a:rPr>
              <a:t>It’s not something I actively encourage, but it depends on the type of software you’re writing.  As with most of the stuff I’ve presented here, be pragmatic.</a:t>
            </a:r>
          </a:p>
          <a:p>
            <a:pPr algn="l"/>
            <a:endParaRPr lang="en-AU" sz="1600" dirty="0">
              <a:latin typeface="Inter"/>
            </a:endParaRPr>
          </a:p>
          <a:p>
            <a:pPr algn="l"/>
            <a:r>
              <a:rPr lang="en-AU" sz="1600" dirty="0">
                <a:latin typeface="Inter"/>
              </a:rPr>
              <a:t>Through the pull request process is a good way to ensure that code is documented, if required. I would suggest documenting code inline if the intent of the code can’t be clearly understood by a mid-level developer.</a:t>
            </a:r>
          </a:p>
          <a:p>
            <a:pPr algn="l"/>
            <a:endParaRPr lang="en-AU" sz="1600" dirty="0">
              <a:latin typeface="Inter"/>
            </a:endParaRPr>
          </a:p>
          <a:p>
            <a:pPr algn="l"/>
            <a:r>
              <a:rPr lang="en-AU" sz="1600" dirty="0">
                <a:latin typeface="Inter"/>
              </a:rPr>
              <a:t>However, if you’re creating a library or API that is to be consumed by 3</a:t>
            </a:r>
            <a:r>
              <a:rPr lang="en-AU" sz="1600" baseline="30000" dirty="0">
                <a:latin typeface="Inter"/>
              </a:rPr>
              <a:t>rd</a:t>
            </a:r>
            <a:r>
              <a:rPr lang="en-AU" sz="1600" dirty="0">
                <a:latin typeface="Inter"/>
              </a:rPr>
              <a:t> parties, then inline documentation might be more useful. In this case I’d look at using convention tests or some other process in your CI build to break the build if a developer adds new code without the expected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31005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CBD7E-8C0C-B260-0266-A073D3090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26" y="406090"/>
            <a:ext cx="4152900" cy="4734621"/>
          </a:xfrm>
        </p:spPr>
        <p:txBody>
          <a:bodyPr anchor="t">
            <a:normAutofit/>
          </a:bodyPr>
          <a:lstStyle/>
          <a:p>
            <a:pPr algn="l"/>
            <a:r>
              <a:rPr lang="en-AU" sz="2000" b="0" i="0" dirty="0">
                <a:solidFill>
                  <a:srgbClr val="161616"/>
                </a:solidFill>
                <a:effectLst/>
                <a:latin typeface="Inter"/>
              </a:rPr>
              <a:t>Can you recommend a good starting template for an Architectural Guidance doc?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8AF5E6-597E-2621-3377-654CBBBBA4B4}"/>
              </a:ext>
            </a:extLst>
          </p:cNvPr>
          <p:cNvSpPr txBox="1">
            <a:spLocks/>
          </p:cNvSpPr>
          <p:nvPr/>
        </p:nvSpPr>
        <p:spPr>
          <a:xfrm>
            <a:off x="6553708" y="406089"/>
            <a:ext cx="4711738" cy="4734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1600" b="0" i="0" dirty="0">
                <a:effectLst/>
                <a:latin typeface="Inter"/>
              </a:rPr>
              <a:t>Software Architecture for Developers – Simon Brown</a:t>
            </a:r>
            <a:br>
              <a:rPr lang="en-AU" sz="1600" b="0" i="0" dirty="0">
                <a:effectLst/>
                <a:latin typeface="Inter"/>
              </a:rPr>
            </a:br>
            <a:r>
              <a:rPr lang="en-AU" sz="1600" b="0" i="0" dirty="0">
                <a:effectLst/>
                <a:latin typeface="Inter"/>
              </a:rPr>
              <a:t> </a:t>
            </a:r>
            <a:br>
              <a:rPr lang="en-AU" sz="1600" b="0" i="0" dirty="0">
                <a:effectLst/>
                <a:latin typeface="Inter"/>
              </a:rPr>
            </a:br>
            <a:r>
              <a:rPr lang="en-AU" sz="1800" dirty="0">
                <a:effectLst/>
                <a:latin typeface="LinLibertine"/>
              </a:rPr>
              <a:t>http://</a:t>
            </a:r>
            <a:r>
              <a:rPr lang="en-AU" sz="1800" dirty="0" err="1">
                <a:effectLst/>
                <a:latin typeface="LinLibertine"/>
              </a:rPr>
              <a:t>leanpub.com</a:t>
            </a:r>
            <a:r>
              <a:rPr lang="en-AU" sz="1800" dirty="0">
                <a:effectLst/>
                <a:latin typeface="LinLibertine"/>
              </a:rPr>
              <a:t>/software-architecture-for-developers </a:t>
            </a:r>
          </a:p>
          <a:p>
            <a:pPr algn="l"/>
            <a:br>
              <a:rPr lang="en-AU" sz="1600" b="0" i="0" dirty="0">
                <a:effectLst/>
                <a:latin typeface="Inter"/>
              </a:rPr>
            </a:br>
            <a:r>
              <a:rPr lang="en-AU" sz="1600" b="0" i="0" dirty="0">
                <a:effectLst/>
                <a:latin typeface="Inter"/>
              </a:rPr>
              <a:t>Creating Software with Modern Diagramming –Ashley Peacock</a:t>
            </a:r>
            <a:br>
              <a:rPr lang="en-AU" sz="1600" b="0" i="0" dirty="0">
                <a:effectLst/>
                <a:latin typeface="Inter"/>
              </a:rPr>
            </a:br>
            <a:br>
              <a:rPr lang="en-AU" sz="1600" b="0" i="0" dirty="0">
                <a:effectLst/>
                <a:latin typeface="Inter"/>
              </a:rPr>
            </a:br>
            <a:r>
              <a:rPr lang="en-AU" sz="1600" b="0" i="0" dirty="0"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https://pragprog.com/titles/apdiag/creating-software-with-modern-diagramming-techniques/</a:t>
            </a:r>
            <a:endParaRPr lang="en-AU" sz="1600" b="0" i="0" dirty="0">
              <a:effectLst/>
              <a:latin typeface="Inter"/>
            </a:endParaRPr>
          </a:p>
          <a:p>
            <a:pPr algn="l"/>
            <a:endParaRPr lang="en-AU" sz="1600" dirty="0">
              <a:latin typeface="Inter"/>
            </a:endParaRPr>
          </a:p>
          <a:p>
            <a:pPr algn="l"/>
            <a:r>
              <a:rPr lang="en-AU" sz="1600" b="0" i="0" dirty="0">
                <a:effectLst/>
                <a:latin typeface="Inter"/>
              </a:rPr>
              <a:t>As much as I would hate to recommend TOGAF… </a:t>
            </a:r>
          </a:p>
          <a:p>
            <a:pPr algn="l"/>
            <a:endParaRPr lang="en-AU" sz="1600" b="0" i="0" dirty="0">
              <a:effectLst/>
              <a:latin typeface="Inter"/>
            </a:endParaRPr>
          </a:p>
          <a:p>
            <a:pPr algn="l"/>
            <a:r>
              <a:rPr lang="en-AU" sz="1600" b="0" i="0" dirty="0">
                <a:effectLst/>
                <a:latin typeface="Inter"/>
              </a:rPr>
              <a:t>https://</a:t>
            </a:r>
            <a:r>
              <a:rPr lang="en-AU" sz="1600" b="0" i="0" dirty="0" err="1">
                <a:effectLst/>
                <a:latin typeface="Inter"/>
              </a:rPr>
              <a:t>pubs.opengroup.org</a:t>
            </a:r>
            <a:r>
              <a:rPr lang="en-AU" sz="1600" b="0" i="0" dirty="0">
                <a:effectLst/>
                <a:latin typeface="Inter"/>
              </a:rPr>
              <a:t>/architecture/togaf8-doc/arch/chap29.html</a:t>
            </a:r>
          </a:p>
          <a:p>
            <a:pPr algn="l"/>
            <a:endParaRPr lang="en-AU" sz="16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93704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CBD7E-8C0C-B260-0266-A073D3090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26" y="406090"/>
            <a:ext cx="4152900" cy="4734621"/>
          </a:xfrm>
        </p:spPr>
        <p:txBody>
          <a:bodyPr anchor="t">
            <a:normAutofit/>
          </a:bodyPr>
          <a:lstStyle/>
          <a:p>
            <a:pPr algn="l"/>
            <a:r>
              <a:rPr lang="en-AU" sz="2000" b="0" i="0" dirty="0">
                <a:solidFill>
                  <a:srgbClr val="161616"/>
                </a:solidFill>
                <a:effectLst/>
                <a:latin typeface="Inter"/>
              </a:rPr>
              <a:t>Any alternatives to </a:t>
            </a:r>
            <a:r>
              <a:rPr lang="en-AU" sz="2000" b="0" i="0" dirty="0" err="1">
                <a:solidFill>
                  <a:srgbClr val="161616"/>
                </a:solidFill>
                <a:effectLst/>
                <a:latin typeface="Inter"/>
              </a:rPr>
              <a:t>PlantUML</a:t>
            </a:r>
            <a:r>
              <a:rPr lang="en-AU" sz="2000" b="0" i="0" dirty="0">
                <a:solidFill>
                  <a:srgbClr val="161616"/>
                </a:solidFill>
                <a:effectLst/>
                <a:latin typeface="Inter"/>
              </a:rPr>
              <a:t>? </a:t>
            </a:r>
            <a:br>
              <a:rPr lang="en-AU" sz="2000" b="0" i="0" dirty="0">
                <a:solidFill>
                  <a:srgbClr val="161616"/>
                </a:solidFill>
                <a:effectLst/>
                <a:latin typeface="Inter"/>
              </a:rPr>
            </a:br>
            <a:r>
              <a:rPr lang="en-AU" sz="2000" b="0" i="0" dirty="0">
                <a:solidFill>
                  <a:srgbClr val="161616"/>
                </a:solidFill>
                <a:effectLst/>
                <a:latin typeface="Inter"/>
              </a:rPr>
              <a:t>Have you looked at mermaid?</a:t>
            </a:r>
            <a:br>
              <a:rPr lang="en-AU" sz="2000" b="0" i="0" dirty="0">
                <a:solidFill>
                  <a:srgbClr val="161616"/>
                </a:solidFill>
                <a:effectLst/>
                <a:latin typeface="Inter"/>
              </a:rPr>
            </a:br>
            <a:endParaRPr lang="en-AU" sz="2000" b="0" i="0" dirty="0">
              <a:solidFill>
                <a:srgbClr val="161616"/>
              </a:solidFill>
              <a:effectLst/>
              <a:latin typeface="Inter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7EDEC2-8860-0074-BDFA-21BBA4960979}"/>
              </a:ext>
            </a:extLst>
          </p:cNvPr>
          <p:cNvSpPr txBox="1">
            <a:spLocks/>
          </p:cNvSpPr>
          <p:nvPr/>
        </p:nvSpPr>
        <p:spPr>
          <a:xfrm>
            <a:off x="6553708" y="406089"/>
            <a:ext cx="4711738" cy="4734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1600" dirty="0">
                <a:latin typeface="Inter"/>
              </a:rPr>
              <a:t>Yep, I’ve used mermaid.  It’s a good option because it seems to be natively supported by more wikis and </a:t>
            </a:r>
            <a:r>
              <a:rPr lang="en-AU" sz="1600" dirty="0" err="1">
                <a:latin typeface="Inter"/>
              </a:rPr>
              <a:t>github</a:t>
            </a:r>
            <a:r>
              <a:rPr lang="en-AU" sz="1600" dirty="0">
                <a:latin typeface="Inter"/>
              </a:rPr>
              <a:t> etc.  </a:t>
            </a:r>
          </a:p>
          <a:p>
            <a:pPr algn="l"/>
            <a:endParaRPr lang="en-AU" sz="1600" dirty="0">
              <a:latin typeface="Inter"/>
            </a:endParaRPr>
          </a:p>
          <a:p>
            <a:pPr algn="l"/>
            <a:r>
              <a:rPr lang="en-AU" sz="1600" dirty="0">
                <a:latin typeface="Inter"/>
              </a:rPr>
              <a:t>The reason I didn’t talk about mermaid much is because it’s a bit limited in functionality compared to </a:t>
            </a:r>
            <a:r>
              <a:rPr lang="en-AU" sz="1600" dirty="0" err="1">
                <a:latin typeface="Inter"/>
              </a:rPr>
              <a:t>PlantUML</a:t>
            </a:r>
            <a:r>
              <a:rPr lang="en-AU" sz="1600" dirty="0">
                <a:latin typeface="Inter"/>
              </a:rPr>
              <a:t>.  Having said that, if it’s supported by your platforms then mermaid is a good option. It’s also relatively straight forward to move from mermaid to </a:t>
            </a:r>
            <a:r>
              <a:rPr lang="en-AU" sz="1600" dirty="0" err="1">
                <a:latin typeface="Inter"/>
              </a:rPr>
              <a:t>PlantUML</a:t>
            </a:r>
            <a:r>
              <a:rPr lang="en-AU" sz="1600" dirty="0">
                <a:latin typeface="Inter"/>
              </a:rPr>
              <a:t> later if you need the extended functionality.</a:t>
            </a:r>
          </a:p>
          <a:p>
            <a:pPr algn="l"/>
            <a:endParaRPr lang="en-AU" sz="1600" dirty="0">
              <a:latin typeface="Inter"/>
            </a:endParaRPr>
          </a:p>
          <a:p>
            <a:pPr algn="l"/>
            <a:r>
              <a:rPr lang="en-AU" sz="1600" dirty="0">
                <a:latin typeface="Inter"/>
              </a:rPr>
              <a:t>From a documentation point of view, a couple of people suggested </a:t>
            </a:r>
            <a:r>
              <a:rPr lang="en-AU" sz="1600" dirty="0" err="1">
                <a:latin typeface="Inter"/>
              </a:rPr>
              <a:t>Asciidoc</a:t>
            </a:r>
            <a:r>
              <a:rPr lang="en-AU" sz="1600" dirty="0">
                <a:latin typeface="Inter"/>
              </a:rPr>
              <a:t> during the Q&amp;A session.  I haven’t looked into this heavily but I think it’s worth a look as well, especially for creating large-scale user documentation.</a:t>
            </a:r>
          </a:p>
          <a:p>
            <a:pPr algn="l"/>
            <a:endParaRPr lang="en-AU" sz="1600" dirty="0">
              <a:latin typeface="Inter"/>
            </a:endParaRPr>
          </a:p>
          <a:p>
            <a:pPr algn="l"/>
            <a:r>
              <a:rPr lang="en-AU" sz="1600" dirty="0">
                <a:latin typeface="Inter"/>
              </a:rPr>
              <a:t>Another project I recently came across is </a:t>
            </a:r>
            <a:r>
              <a:rPr lang="en-AU" sz="1600" dirty="0" err="1">
                <a:latin typeface="Inter"/>
              </a:rPr>
              <a:t>kroki.io</a:t>
            </a:r>
            <a:r>
              <a:rPr lang="en-AU" sz="1600" dirty="0">
                <a:latin typeface="Inter"/>
              </a:rPr>
              <a:t> – it seems to be an amalgamation of a bunch of other text based documentation projects.</a:t>
            </a:r>
          </a:p>
          <a:p>
            <a:pPr algn="l"/>
            <a:endParaRPr lang="en-AU" sz="16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877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CBD7E-8C0C-B260-0266-A073D3090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26" y="406090"/>
            <a:ext cx="4152900" cy="4734621"/>
          </a:xfrm>
        </p:spPr>
        <p:txBody>
          <a:bodyPr anchor="t">
            <a:normAutofit/>
          </a:bodyPr>
          <a:lstStyle/>
          <a:p>
            <a:pPr algn="l"/>
            <a:r>
              <a:rPr lang="en-AU" sz="2000" b="0" i="0" dirty="0">
                <a:solidFill>
                  <a:srgbClr val="161616"/>
                </a:solidFill>
                <a:effectLst/>
                <a:latin typeface="Inter"/>
              </a:rPr>
              <a:t>Any tools for exporting tables from Excel to markdown?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CE468C-7DC9-EAFD-50A3-64B1EEC6F4C0}"/>
              </a:ext>
            </a:extLst>
          </p:cNvPr>
          <p:cNvSpPr txBox="1">
            <a:spLocks/>
          </p:cNvSpPr>
          <p:nvPr/>
        </p:nvSpPr>
        <p:spPr>
          <a:xfrm>
            <a:off x="6553708" y="406089"/>
            <a:ext cx="4711738" cy="4734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1600" dirty="0">
                <a:latin typeface="Inter"/>
              </a:rPr>
              <a:t>There’s actually a Visual Studio Code extension for that.  If you just want to copy/paste tables this is a good option:</a:t>
            </a:r>
          </a:p>
          <a:p>
            <a:pPr algn="l"/>
            <a:endParaRPr lang="en-AU" sz="1600" dirty="0">
              <a:latin typeface="Inter"/>
            </a:endParaRPr>
          </a:p>
          <a:p>
            <a:pPr algn="l"/>
            <a:r>
              <a:rPr lang="en-AU" sz="1600" dirty="0">
                <a:latin typeface="Inter"/>
              </a:rPr>
              <a:t>https://</a:t>
            </a:r>
            <a:r>
              <a:rPr lang="en-AU" sz="1600" dirty="0" err="1">
                <a:latin typeface="Inter"/>
              </a:rPr>
              <a:t>marketplace.visualstudio.com</a:t>
            </a:r>
            <a:r>
              <a:rPr lang="en-AU" sz="1600" dirty="0">
                <a:latin typeface="Inter"/>
              </a:rPr>
              <a:t>/</a:t>
            </a:r>
            <a:r>
              <a:rPr lang="en-AU" sz="1600" dirty="0" err="1">
                <a:latin typeface="Inter"/>
              </a:rPr>
              <a:t>items?itemNam</a:t>
            </a:r>
            <a:endParaRPr lang="en-AU" sz="1600" dirty="0">
              <a:latin typeface="Inter"/>
            </a:endParaRPr>
          </a:p>
          <a:p>
            <a:pPr algn="l"/>
            <a:r>
              <a:rPr lang="en-AU" sz="1600" dirty="0">
                <a:latin typeface="Inter"/>
              </a:rPr>
              <a:t>e=</a:t>
            </a:r>
            <a:r>
              <a:rPr lang="en-AU" sz="1600" dirty="0" err="1">
                <a:latin typeface="Inter"/>
              </a:rPr>
              <a:t>csholmq.excel</a:t>
            </a:r>
            <a:r>
              <a:rPr lang="en-AU" sz="1600" dirty="0">
                <a:latin typeface="Inter"/>
              </a:rPr>
              <a:t>-to-markdown-table</a:t>
            </a:r>
          </a:p>
          <a:p>
            <a:pPr algn="l"/>
            <a:endParaRPr lang="en-AU" sz="1600" dirty="0">
              <a:latin typeface="Inter"/>
            </a:endParaRPr>
          </a:p>
          <a:p>
            <a:pPr algn="l"/>
            <a:r>
              <a:rPr lang="en-AU" sz="1600" dirty="0">
                <a:latin typeface="Inter"/>
              </a:rPr>
              <a:t>I’m not sure about what you’d do if you wanted to extract a table as part of a CI process though.</a:t>
            </a:r>
          </a:p>
        </p:txBody>
      </p:sp>
    </p:spTree>
    <p:extLst>
      <p:ext uri="{BB962C8B-B14F-4D97-AF65-F5344CB8AC3E}">
        <p14:creationId xmlns:p14="http://schemas.microsoft.com/office/powerpoint/2010/main" val="3920444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87A834-1476-32D6-D017-9F34B41960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819"/>
          <a:stretch/>
        </p:blipFill>
        <p:spPr>
          <a:xfrm>
            <a:off x="2436987" y="10"/>
            <a:ext cx="9755014" cy="6857990"/>
          </a:xfrm>
          <a:custGeom>
            <a:avLst/>
            <a:gdLst/>
            <a:ahLst/>
            <a:cxnLst/>
            <a:rect l="l" t="t" r="r" b="b"/>
            <a:pathLst>
              <a:path w="9755014" h="6858000">
                <a:moveTo>
                  <a:pt x="3516793" y="0"/>
                </a:moveTo>
                <a:lnTo>
                  <a:pt x="9755014" y="0"/>
                </a:lnTo>
                <a:lnTo>
                  <a:pt x="9755014" y="6858000"/>
                </a:lnTo>
                <a:lnTo>
                  <a:pt x="0" y="6858000"/>
                </a:lnTo>
                <a:lnTo>
                  <a:pt x="112947" y="6800152"/>
                </a:lnTo>
                <a:cubicBezTo>
                  <a:pt x="2182349" y="5675986"/>
                  <a:pt x="3587167" y="3483472"/>
                  <a:pt x="3587167" y="962844"/>
                </a:cubicBezTo>
                <a:cubicBezTo>
                  <a:pt x="3587167" y="733696"/>
                  <a:pt x="3575557" y="507260"/>
                  <a:pt x="3552893" y="284091"/>
                </a:cubicBez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3884F1C-A5B9-48B2-AA60-375D3002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5FFC9D2-D020-45DB-B685-1D946BD5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7AB55-A848-7F6E-21A1-B85161EE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52282"/>
            <a:ext cx="4151376" cy="26854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trike="sngStrike" dirty="0"/>
              <a:t>Documentation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210046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CBD7E-8C0C-B260-0266-A073D3090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26" y="406090"/>
            <a:ext cx="4152900" cy="4734621"/>
          </a:xfrm>
        </p:spPr>
        <p:txBody>
          <a:bodyPr anchor="t">
            <a:normAutofit/>
          </a:bodyPr>
          <a:lstStyle/>
          <a:p>
            <a:pPr algn="l"/>
            <a:r>
              <a:rPr lang="en-AU" sz="2000" b="0" i="0" dirty="0">
                <a:solidFill>
                  <a:srgbClr val="161616"/>
                </a:solidFill>
                <a:effectLst/>
                <a:latin typeface="Inter"/>
              </a:rPr>
              <a:t>What would you recommend for BPMN?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B2CE15-B846-1931-90C2-94BAE997718E}"/>
              </a:ext>
            </a:extLst>
          </p:cNvPr>
          <p:cNvSpPr txBox="1">
            <a:spLocks/>
          </p:cNvSpPr>
          <p:nvPr/>
        </p:nvSpPr>
        <p:spPr>
          <a:xfrm>
            <a:off x="6553708" y="406089"/>
            <a:ext cx="4711738" cy="4734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1600" dirty="0">
                <a:latin typeface="Inter"/>
              </a:rPr>
              <a:t>Good question.  I haven’t done a lot with BPMN.</a:t>
            </a:r>
          </a:p>
          <a:p>
            <a:pPr algn="l"/>
            <a:endParaRPr lang="en-AU" sz="1600" dirty="0">
              <a:latin typeface="Inter"/>
            </a:endParaRPr>
          </a:p>
          <a:p>
            <a:pPr algn="l"/>
            <a:r>
              <a:rPr lang="en-AU" sz="1600" dirty="0">
                <a:latin typeface="Inter"/>
              </a:rPr>
              <a:t>When I did have to view some BPMN documents recently I used Visual Studio Code plugin to visualise the diagrams, but that’s about the extent of my experience unfortunately.</a:t>
            </a:r>
          </a:p>
          <a:p>
            <a:pPr algn="l"/>
            <a:endParaRPr lang="en-AU" sz="1600" dirty="0">
              <a:latin typeface="Inter"/>
            </a:endParaRPr>
          </a:p>
          <a:p>
            <a:pPr algn="l"/>
            <a:r>
              <a:rPr lang="en-AU" sz="1600" i="1" dirty="0">
                <a:latin typeface="Inter"/>
              </a:rPr>
              <a:t>I know </a:t>
            </a:r>
            <a:r>
              <a:rPr lang="en-AU" sz="1600" i="1" dirty="0" err="1">
                <a:latin typeface="Inter"/>
              </a:rPr>
              <a:t>PlantUML</a:t>
            </a:r>
            <a:r>
              <a:rPr lang="en-AU" sz="1600" i="1" dirty="0">
                <a:latin typeface="Inter"/>
              </a:rPr>
              <a:t> doesn’t currently support it because there’s an open issue discussing this.</a:t>
            </a:r>
          </a:p>
        </p:txBody>
      </p:sp>
    </p:spTree>
    <p:extLst>
      <p:ext uri="{BB962C8B-B14F-4D97-AF65-F5344CB8AC3E}">
        <p14:creationId xmlns:p14="http://schemas.microsoft.com/office/powerpoint/2010/main" val="4193061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CBD7E-8C0C-B260-0266-A073D3090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25" y="406090"/>
            <a:ext cx="4596023" cy="4734621"/>
          </a:xfrm>
        </p:spPr>
        <p:txBody>
          <a:bodyPr anchor="t">
            <a:normAutofit/>
          </a:bodyPr>
          <a:lstStyle/>
          <a:p>
            <a:pPr algn="l"/>
            <a:r>
              <a:rPr lang="en-AU" sz="2000" b="0" i="0" dirty="0">
                <a:solidFill>
                  <a:srgbClr val="161616"/>
                </a:solidFill>
                <a:effectLst/>
                <a:latin typeface="Inter"/>
              </a:rPr>
              <a:t>Can you do cloud infrastructure diagram?</a:t>
            </a:r>
            <a:br>
              <a:rPr lang="en-AU" sz="2000" b="0" i="0" dirty="0">
                <a:solidFill>
                  <a:srgbClr val="161616"/>
                </a:solidFill>
                <a:effectLst/>
                <a:latin typeface="Inter"/>
              </a:rPr>
            </a:br>
            <a:br>
              <a:rPr lang="en-AU" sz="2000" b="0" i="0" dirty="0">
                <a:solidFill>
                  <a:srgbClr val="161616"/>
                </a:solidFill>
                <a:effectLst/>
                <a:latin typeface="Inter"/>
              </a:rPr>
            </a:br>
            <a:r>
              <a:rPr lang="en-AU" sz="2000" b="0" i="0" dirty="0">
                <a:solidFill>
                  <a:srgbClr val="161616"/>
                </a:solidFill>
                <a:effectLst/>
                <a:latin typeface="Inter"/>
              </a:rPr>
              <a:t>Also, can you add images (logos)?</a:t>
            </a:r>
            <a:br>
              <a:rPr lang="en-AU" sz="2000" b="0" i="0" dirty="0">
                <a:solidFill>
                  <a:srgbClr val="161616"/>
                </a:solidFill>
                <a:effectLst/>
                <a:latin typeface="Inter"/>
              </a:rPr>
            </a:br>
            <a:endParaRPr lang="en-AU" sz="2000" b="0" i="0" dirty="0">
              <a:solidFill>
                <a:srgbClr val="161616"/>
              </a:solidFill>
              <a:effectLst/>
              <a:latin typeface="Inter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3FD4D6-0F3B-0927-8E42-FF00C1DC92AE}"/>
              </a:ext>
            </a:extLst>
          </p:cNvPr>
          <p:cNvSpPr txBox="1">
            <a:spLocks/>
          </p:cNvSpPr>
          <p:nvPr/>
        </p:nvSpPr>
        <p:spPr>
          <a:xfrm>
            <a:off x="6278137" y="402372"/>
            <a:ext cx="5765180" cy="4734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1600" dirty="0">
                <a:latin typeface="Inter"/>
              </a:rPr>
              <a:t>Absolutely. There are a ton of </a:t>
            </a:r>
            <a:r>
              <a:rPr lang="en-AU" sz="1600" dirty="0" err="1">
                <a:latin typeface="Inter"/>
              </a:rPr>
              <a:t>PlantUML</a:t>
            </a:r>
            <a:r>
              <a:rPr lang="en-AU" sz="1600" dirty="0">
                <a:latin typeface="Inter"/>
              </a:rPr>
              <a:t> libraries for this:</a:t>
            </a:r>
          </a:p>
          <a:p>
            <a:pPr lvl="1"/>
            <a:endParaRPr lang="en-US" sz="1600" dirty="0"/>
          </a:p>
          <a:p>
            <a:pPr algn="l"/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plantuml-stdlib</a:t>
            </a:r>
            <a:r>
              <a:rPr lang="en-US" sz="1600" dirty="0"/>
              <a:t>/Azure-</a:t>
            </a:r>
            <a:r>
              <a:rPr lang="en-US" sz="1600" dirty="0" err="1"/>
              <a:t>PlantUML</a:t>
            </a:r>
            <a:endParaRPr lang="en-US" sz="1600" dirty="0"/>
          </a:p>
          <a:p>
            <a:pPr algn="l"/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awslabs</a:t>
            </a:r>
            <a:r>
              <a:rPr lang="en-US" sz="1600" dirty="0"/>
              <a:t>/</a:t>
            </a:r>
            <a:r>
              <a:rPr lang="en-US" sz="1600" dirty="0" err="1"/>
              <a:t>aws</a:t>
            </a:r>
            <a:r>
              <a:rPr lang="en-US" sz="1600" dirty="0"/>
              <a:t>-icons-for-</a:t>
            </a:r>
            <a:r>
              <a:rPr lang="en-US" sz="1600" dirty="0" err="1"/>
              <a:t>plantuml</a:t>
            </a:r>
            <a:endParaRPr lang="en-US" sz="1600" dirty="0"/>
          </a:p>
          <a:p>
            <a:pPr algn="l"/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dcasati</a:t>
            </a:r>
            <a:r>
              <a:rPr lang="en-US" sz="1600" dirty="0"/>
              <a:t>/</a:t>
            </a:r>
            <a:r>
              <a:rPr lang="en-US" sz="1600" dirty="0" err="1"/>
              <a:t>kubernetes-PlantUML</a:t>
            </a:r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https://</a:t>
            </a:r>
            <a:r>
              <a:rPr lang="en-US" sz="1600" dirty="0" err="1"/>
              <a:t>crashedmind.github.io</a:t>
            </a:r>
            <a:r>
              <a:rPr lang="en-US" sz="1600" dirty="0"/>
              <a:t>/</a:t>
            </a:r>
            <a:r>
              <a:rPr lang="en-US" sz="1600" dirty="0" err="1"/>
              <a:t>PlantUMLHitchhikersGuide</a:t>
            </a:r>
            <a:r>
              <a:rPr lang="en-US" sz="1600" dirty="0"/>
              <a:t>/</a:t>
            </a:r>
            <a:r>
              <a:rPr lang="en-US" sz="1600" dirty="0" err="1"/>
              <a:t>aws</a:t>
            </a:r>
            <a:r>
              <a:rPr lang="en-US" sz="1600" dirty="0"/>
              <a:t>/</a:t>
            </a:r>
            <a:r>
              <a:rPr lang="en-US" sz="1600" dirty="0" err="1"/>
              <a:t>aws.html</a:t>
            </a:r>
            <a:endParaRPr lang="en-US" sz="1600" dirty="0"/>
          </a:p>
          <a:p>
            <a:pPr algn="l"/>
            <a:endParaRPr lang="en-AU" dirty="0"/>
          </a:p>
          <a:p>
            <a:pPr algn="l"/>
            <a:endParaRPr lang="en-AU" sz="24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4204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87A834-1476-32D6-D017-9F34B41960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819"/>
          <a:stretch/>
        </p:blipFill>
        <p:spPr>
          <a:xfrm>
            <a:off x="2436987" y="10"/>
            <a:ext cx="9755014" cy="6857990"/>
          </a:xfrm>
          <a:custGeom>
            <a:avLst/>
            <a:gdLst/>
            <a:ahLst/>
            <a:cxnLst/>
            <a:rect l="l" t="t" r="r" b="b"/>
            <a:pathLst>
              <a:path w="9755014" h="6858000">
                <a:moveTo>
                  <a:pt x="3516793" y="0"/>
                </a:moveTo>
                <a:lnTo>
                  <a:pt x="9755014" y="0"/>
                </a:lnTo>
                <a:lnTo>
                  <a:pt x="9755014" y="6858000"/>
                </a:lnTo>
                <a:lnTo>
                  <a:pt x="0" y="6858000"/>
                </a:lnTo>
                <a:lnTo>
                  <a:pt x="112947" y="6800152"/>
                </a:lnTo>
                <a:cubicBezTo>
                  <a:pt x="2182349" y="5675986"/>
                  <a:pt x="3587167" y="3483472"/>
                  <a:pt x="3587167" y="962844"/>
                </a:cubicBezTo>
                <a:cubicBezTo>
                  <a:pt x="3587167" y="733696"/>
                  <a:pt x="3575557" y="507260"/>
                  <a:pt x="3552893" y="284091"/>
                </a:cubicBez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3884F1C-A5B9-48B2-AA60-375D3002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5FFC9D2-D020-45DB-B685-1D946BD5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DFC352-46C8-9389-31E8-33E951363827}"/>
              </a:ext>
            </a:extLst>
          </p:cNvPr>
          <p:cNvSpPr txBox="1">
            <a:spLocks/>
          </p:cNvSpPr>
          <p:nvPr/>
        </p:nvSpPr>
        <p:spPr>
          <a:xfrm>
            <a:off x="140626" y="148281"/>
            <a:ext cx="6586151" cy="434957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FF0000"/>
                </a:solidFill>
                <a:latin typeface="Impact" panose="020B0806030902050204" pitchFamily="34" charset="0"/>
              </a:rPr>
              <a:t>D</a:t>
            </a:r>
            <a:r>
              <a:rPr lang="en-US" sz="6600" dirty="0">
                <a:latin typeface="Impact" panose="020B0806030902050204" pitchFamily="34" charset="0"/>
              </a:rPr>
              <a:t>evelopers</a:t>
            </a:r>
          </a:p>
          <a:p>
            <a:r>
              <a:rPr lang="en-US" sz="6600" dirty="0">
                <a:solidFill>
                  <a:srgbClr val="FF0000"/>
                </a:solidFill>
                <a:latin typeface="Impact" panose="020B0806030902050204" pitchFamily="34" charset="0"/>
              </a:rPr>
              <a:t>D</a:t>
            </a:r>
            <a:r>
              <a:rPr lang="en-US" sz="6600" dirty="0">
                <a:latin typeface="Impact" panose="020B0806030902050204" pitchFamily="34" charset="0"/>
              </a:rPr>
              <a:t>o</a:t>
            </a:r>
          </a:p>
          <a:p>
            <a:r>
              <a:rPr lang="en-US" sz="6600" dirty="0">
                <a:solidFill>
                  <a:srgbClr val="FF0000"/>
                </a:solidFill>
                <a:latin typeface="Impact" panose="020B0806030902050204" pitchFamily="34" charset="0"/>
              </a:rPr>
              <a:t>D</a:t>
            </a:r>
            <a:r>
              <a:rPr lang="en-US" sz="6600" dirty="0">
                <a:latin typeface="Impact" panose="020B0806030902050204" pitchFamily="34" charset="0"/>
              </a:rPr>
              <a:t>ocumentation</a:t>
            </a:r>
          </a:p>
          <a:p>
            <a:endParaRPr lang="en-US" sz="6600" dirty="0">
              <a:latin typeface="Impact" panose="020B0806030902050204" pitchFamily="34" charset="0"/>
            </a:endParaRPr>
          </a:p>
          <a:p>
            <a:r>
              <a:rPr lang="en-US" sz="6600" dirty="0">
                <a:latin typeface="Impact" panose="020B0806030902050204" pitchFamily="34" charset="0"/>
              </a:rPr>
              <a:t>BRISBANE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78B82-B9B3-09E8-38D9-C56A02568CDF}"/>
              </a:ext>
            </a:extLst>
          </p:cNvPr>
          <p:cNvSpPr txBox="1"/>
          <p:nvPr/>
        </p:nvSpPr>
        <p:spPr>
          <a:xfrm rot="16200000">
            <a:off x="8769900" y="3275868"/>
            <a:ext cx="6562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>
                    <a:lumMod val="90000"/>
                  </a:schemeClr>
                </a:solidFill>
              </a:rPr>
              <a:t>https://</a:t>
            </a:r>
            <a:r>
              <a:rPr lang="en-AU" sz="1400" dirty="0" err="1">
                <a:solidFill>
                  <a:schemeClr val="tx2">
                    <a:lumMod val="90000"/>
                  </a:schemeClr>
                </a:solidFill>
              </a:rPr>
              <a:t>geekandpoke.typepad.com</a:t>
            </a:r>
            <a:r>
              <a:rPr lang="en-AU" sz="1400" dirty="0">
                <a:solidFill>
                  <a:schemeClr val="tx2">
                    <a:lumMod val="90000"/>
                  </a:schemeClr>
                </a:solidFill>
              </a:rPr>
              <a:t>/</a:t>
            </a:r>
            <a:r>
              <a:rPr lang="en-AU" sz="1400" dirty="0" err="1">
                <a:solidFill>
                  <a:schemeClr val="tx2">
                    <a:lumMod val="90000"/>
                  </a:schemeClr>
                </a:solidFill>
              </a:rPr>
              <a:t>geekandpoke</a:t>
            </a:r>
            <a:r>
              <a:rPr lang="en-AU" sz="1400" dirty="0">
                <a:solidFill>
                  <a:schemeClr val="tx2">
                    <a:lumMod val="90000"/>
                  </a:schemeClr>
                </a:solidFill>
              </a:rPr>
              <a:t>/2009/12/we-all-had-our-</a:t>
            </a:r>
            <a:r>
              <a:rPr lang="en-AU" sz="1400" dirty="0" err="1">
                <a:solidFill>
                  <a:schemeClr val="tx2">
                    <a:lumMod val="90000"/>
                  </a:schemeClr>
                </a:solidFill>
              </a:rPr>
              <a:t>dreams.html</a:t>
            </a:r>
            <a:endParaRPr lang="en-AU" sz="14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8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AB55-A848-7F6E-21A1-B85161EE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458" y="210041"/>
            <a:ext cx="4399106" cy="1325563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42188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C20C2C41-D9A8-45BE-9E21-91268EC18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07251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Oval 2066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6095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9" name="Oval 2068">
            <a:extLst>
              <a:ext uri="{FF2B5EF4-FFF2-40B4-BE49-F238E27FC236}">
                <a16:creationId xmlns:a16="http://schemas.microsoft.com/office/drawing/2014/main" id="{B38B1FC8-38BF-4066-8F4A-12EEC1C1A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1748" y="2662321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1" name="Freeform: Shape 2070">
            <a:extLst>
              <a:ext uri="{FF2B5EF4-FFF2-40B4-BE49-F238E27FC236}">
                <a16:creationId xmlns:a16="http://schemas.microsoft.com/office/drawing/2014/main" id="{178B4B56-5CC4-4608-A9A9-996108D35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7973" cy="338328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CA37939-66F1-C63D-D357-4FF73DEE3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992904" y="3577271"/>
            <a:ext cx="2183435" cy="100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9B127C8-5643-4D6B-1E61-68AEAA6DD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4055720"/>
            <a:ext cx="2740245" cy="289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BB32D-8432-33CD-2850-647CD90DF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016" y="1685734"/>
            <a:ext cx="4238563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Currently</a:t>
            </a:r>
          </a:p>
          <a:p>
            <a:r>
              <a:rPr lang="en-US" sz="1800" dirty="0"/>
              <a:t>Principal Consultant &amp; Practice Director</a:t>
            </a:r>
          </a:p>
          <a:p>
            <a:r>
              <a:rPr lang="en-US" sz="1800" dirty="0"/>
              <a:t>CTO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Previously</a:t>
            </a:r>
          </a:p>
          <a:p>
            <a:r>
              <a:rPr lang="en-US" sz="1800" dirty="0"/>
              <a:t>Various Enterprise, Startup and Freelance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A1875EA0-D962-821D-DA6B-96C0B948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804" y="1043229"/>
            <a:ext cx="3272595" cy="70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373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7AB55-A848-7F6E-21A1-B85161EE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Why do we document things?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A636C-205B-A329-EF40-C0279D9A5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sz="2400" dirty="0"/>
              <a:t>Communicate complex systems easier</a:t>
            </a:r>
          </a:p>
          <a:p>
            <a:r>
              <a:rPr lang="en-US" sz="2400" dirty="0"/>
              <a:t>Reduce cognitive load</a:t>
            </a:r>
          </a:p>
          <a:p>
            <a:r>
              <a:rPr lang="en-US" sz="2400" dirty="0"/>
              <a:t>Developer On-boarding</a:t>
            </a:r>
          </a:p>
          <a:p>
            <a:r>
              <a:rPr lang="en-US" sz="2400" dirty="0"/>
              <a:t>Software and Solution Architecture</a:t>
            </a:r>
          </a:p>
          <a:p>
            <a:r>
              <a:rPr lang="en-US" sz="2400" dirty="0"/>
              <a:t>Architectural Guidelines and Principles</a:t>
            </a:r>
          </a:p>
          <a:p>
            <a:r>
              <a:rPr lang="en-US" sz="2400" dirty="0"/>
              <a:t>Decisions and rationale</a:t>
            </a:r>
          </a:p>
          <a:p>
            <a:r>
              <a:rPr lang="en-US" sz="2400" dirty="0"/>
              <a:t>Disaster recovery</a:t>
            </a:r>
          </a:p>
        </p:txBody>
      </p:sp>
    </p:spTree>
    <p:extLst>
      <p:ext uri="{BB962C8B-B14F-4D97-AF65-F5344CB8AC3E}">
        <p14:creationId xmlns:p14="http://schemas.microsoft.com/office/powerpoint/2010/main" val="1810853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7AB55-A848-7F6E-21A1-B85161EE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Why </a:t>
            </a:r>
            <a:r>
              <a:rPr lang="en-US" b="1" i="1" dirty="0"/>
              <a:t>DON’T</a:t>
            </a:r>
            <a:r>
              <a:rPr lang="en-US" dirty="0"/>
              <a:t> we document things?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A636C-205B-A329-EF40-C0279D9A5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r>
              <a:rPr lang="en-US" sz="2400" dirty="0"/>
              <a:t>Documentation is boring</a:t>
            </a:r>
          </a:p>
          <a:p>
            <a:r>
              <a:rPr lang="en-US" sz="2400" dirty="0"/>
              <a:t>Often requires special tooling, or licenses</a:t>
            </a:r>
          </a:p>
          <a:p>
            <a:r>
              <a:rPr lang="en-US" sz="2400" dirty="0"/>
              <a:t>Diagramming tools are often hard to version control</a:t>
            </a:r>
          </a:p>
          <a:p>
            <a:r>
              <a:rPr lang="en-US" sz="2400" dirty="0"/>
              <a:t>Perfect is the enemy of done</a:t>
            </a:r>
          </a:p>
        </p:txBody>
      </p:sp>
    </p:spTree>
    <p:extLst>
      <p:ext uri="{BB962C8B-B14F-4D97-AF65-F5344CB8AC3E}">
        <p14:creationId xmlns:p14="http://schemas.microsoft.com/office/powerpoint/2010/main" val="1191552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7AB55-A848-7F6E-21A1-B85161EE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/>
              <a:t>Traditional approach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A636C-205B-A329-EF40-C0279D9A5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r>
              <a:rPr lang="en-US" sz="2400"/>
              <a:t>Wikis, Confluence</a:t>
            </a:r>
          </a:p>
          <a:p>
            <a:r>
              <a:rPr lang="en-US" sz="2400"/>
              <a:t>Word Documents</a:t>
            </a:r>
          </a:p>
          <a:p>
            <a:r>
              <a:rPr lang="en-AU" sz="2400"/>
              <a:t>Specialised</a:t>
            </a:r>
            <a:r>
              <a:rPr lang="en-US" sz="2400"/>
              <a:t> tools</a:t>
            </a:r>
          </a:p>
          <a:p>
            <a:endParaRPr lang="en-US" sz="2400"/>
          </a:p>
          <a:p>
            <a:r>
              <a:rPr lang="en-US" sz="2400"/>
              <a:t>Visio</a:t>
            </a:r>
          </a:p>
          <a:p>
            <a:r>
              <a:rPr lang="en-US" sz="2400"/>
              <a:t>Draw.io</a:t>
            </a:r>
          </a:p>
          <a:p>
            <a:r>
              <a:rPr lang="en-US" sz="2400"/>
              <a:t>Paint</a:t>
            </a:r>
          </a:p>
          <a:p>
            <a:r>
              <a:rPr lang="en-US" sz="2400"/>
              <a:t>Illustration Tools</a:t>
            </a:r>
          </a:p>
          <a:p>
            <a:endParaRPr lang="en-US" sz="240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5134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7AB55-A848-7F6E-21A1-B85161EE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My ethos about documentation?</a:t>
            </a:r>
          </a:p>
        </p:txBody>
      </p:sp>
      <p:pic>
        <p:nvPicPr>
          <p:cNvPr id="3" name="Picture 2" descr="YARN | That's all I want. No more, no less. | So I Married an Axe Murderer  (1993) | Video clips by quotes | d71e526c | 紗">
            <a:extLst>
              <a:ext uri="{FF2B5EF4-FFF2-40B4-BE49-F238E27FC236}">
                <a16:creationId xmlns:a16="http://schemas.microsoft.com/office/drawing/2014/main" id="{CB7C2F17-8C18-86C9-E2CD-CCBA64558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70213" y="1653998"/>
            <a:ext cx="7251573" cy="395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213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</TotalTime>
  <Words>1416</Words>
  <Application>Microsoft Macintosh PowerPoint</Application>
  <PresentationFormat>Panorámica</PresentationFormat>
  <Paragraphs>230</Paragraphs>
  <Slides>31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Impact</vt:lpstr>
      <vt:lpstr>Inter</vt:lpstr>
      <vt:lpstr>LinLibertine</vt:lpstr>
      <vt:lpstr>Office Theme</vt:lpstr>
      <vt:lpstr>Presentación de PowerPoint</vt:lpstr>
      <vt:lpstr>Documentation for Developers</vt:lpstr>
      <vt:lpstr>Documentation for Developers</vt:lpstr>
      <vt:lpstr>Presentación de PowerPoint</vt:lpstr>
      <vt:lpstr>About Me</vt:lpstr>
      <vt:lpstr>Why do we document things?</vt:lpstr>
      <vt:lpstr>Why DON’T we document things?</vt:lpstr>
      <vt:lpstr>Traditional approach</vt:lpstr>
      <vt:lpstr>My ethos about documentation?</vt:lpstr>
      <vt:lpstr>A possible solution?</vt:lpstr>
      <vt:lpstr>Pros and cons</vt:lpstr>
      <vt:lpstr>Markdown Readmes</vt:lpstr>
      <vt:lpstr>Architectural Guidance</vt:lpstr>
      <vt:lpstr>Tracking Decisions</vt:lpstr>
      <vt:lpstr>Tracking Decisions</vt:lpstr>
      <vt:lpstr>Tracking Decisions</vt:lpstr>
      <vt:lpstr>Diagramming - PlantUML</vt:lpstr>
      <vt:lpstr>PlantUML Demo</vt:lpstr>
      <vt:lpstr>PlantUML Demo</vt:lpstr>
      <vt:lpstr>C4 Model</vt:lpstr>
      <vt:lpstr>C4 Model Demo</vt:lpstr>
      <vt:lpstr>C4 Model Demo</vt:lpstr>
      <vt:lpstr>C4 Model &amp; Markdown Demo</vt:lpstr>
      <vt:lpstr>Bringing it all together</vt:lpstr>
      <vt:lpstr>Structurizr</vt:lpstr>
      <vt:lpstr>How do you encourage developers to document their code inline? So that code doco can be rendered in the build pipeline.</vt:lpstr>
      <vt:lpstr>Can you recommend a good starting template for an Architectural Guidance doc?</vt:lpstr>
      <vt:lpstr>Any alternatives to PlantUML?  Have you looked at mermaid? </vt:lpstr>
      <vt:lpstr>Any tools for exporting tables from Excel to markdown?</vt:lpstr>
      <vt:lpstr>What would you recommend for BPMN?</vt:lpstr>
      <vt:lpstr>Can you do cloud infrastructure diagram?  Also, can you add images (logos)?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Sponsors</dc:title>
  <dc:creator>Shaw Innes</dc:creator>
  <cp:lastModifiedBy>Shaw Innes</cp:lastModifiedBy>
  <cp:revision>37</cp:revision>
  <dcterms:created xsi:type="dcterms:W3CDTF">2022-11-30T10:47:00Z</dcterms:created>
  <dcterms:modified xsi:type="dcterms:W3CDTF">2023-10-02T03:33:51Z</dcterms:modified>
</cp:coreProperties>
</file>