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60" r:id="rId1"/>
  </p:sldMasterIdLst>
  <p:notesMasterIdLst>
    <p:notesMasterId r:id="rId57"/>
  </p:notesMasterIdLst>
  <p:sldIdLst>
    <p:sldId id="256" r:id="rId2"/>
    <p:sldId id="257" r:id="rId3"/>
    <p:sldId id="258" r:id="rId4"/>
    <p:sldId id="259" r:id="rId5"/>
    <p:sldId id="260" r:id="rId6"/>
    <p:sldId id="314" r:id="rId7"/>
    <p:sldId id="291" r:id="rId8"/>
    <p:sldId id="292" r:id="rId9"/>
    <p:sldId id="293" r:id="rId10"/>
    <p:sldId id="261" r:id="rId11"/>
    <p:sldId id="280" r:id="rId12"/>
    <p:sldId id="313" r:id="rId13"/>
    <p:sldId id="316" r:id="rId14"/>
    <p:sldId id="318" r:id="rId15"/>
    <p:sldId id="282" r:id="rId16"/>
    <p:sldId id="317" r:id="rId17"/>
    <p:sldId id="284" r:id="rId18"/>
    <p:sldId id="285" r:id="rId19"/>
    <p:sldId id="286" r:id="rId20"/>
    <p:sldId id="287" r:id="rId21"/>
    <p:sldId id="288" r:id="rId22"/>
    <p:sldId id="289" r:id="rId23"/>
    <p:sldId id="290" r:id="rId24"/>
    <p:sldId id="294" r:id="rId25"/>
    <p:sldId id="295" r:id="rId26"/>
    <p:sldId id="296" r:id="rId27"/>
    <p:sldId id="297" r:id="rId28"/>
    <p:sldId id="320" r:id="rId29"/>
    <p:sldId id="319" r:id="rId30"/>
    <p:sldId id="298" r:id="rId31"/>
    <p:sldId id="299" r:id="rId32"/>
    <p:sldId id="321" r:id="rId33"/>
    <p:sldId id="328" r:id="rId34"/>
    <p:sldId id="329" r:id="rId35"/>
    <p:sldId id="330" r:id="rId36"/>
    <p:sldId id="324" r:id="rId37"/>
    <p:sldId id="325" r:id="rId38"/>
    <p:sldId id="331" r:id="rId39"/>
    <p:sldId id="332" r:id="rId40"/>
    <p:sldId id="333" r:id="rId41"/>
    <p:sldId id="322" r:id="rId42"/>
    <p:sldId id="323"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4631928-9A52-4560-89FC-7ECC79D76CA3}">
  <a:tblStyle styleId="{34631928-9A52-4560-89FC-7ECC79D76CA3}" styleName="Table_0">
    <a:wholeTbl>
      <a:tcTxStyle b="off" i="off">
        <a:font>
          <a:latin typeface="Calibri"/>
          <a:ea typeface="Calibri"/>
          <a:cs typeface="Calibri"/>
        </a:font>
        <a:schemeClr val="dk1"/>
      </a:tcTxStyle>
      <a:tcStyle>
        <a:tcBdr>
          <a:left>
            <a:ln w="12700" cap="flat">
              <a:solidFill>
                <a:schemeClr val="dk1"/>
              </a:solidFill>
              <a:prstDash val="solid"/>
              <a:round/>
              <a:headEnd type="none" w="med" len="med"/>
              <a:tailEnd type="none" w="med" len="med"/>
            </a:ln>
          </a:left>
          <a:right>
            <a:ln w="12700" cap="flat">
              <a:solidFill>
                <a:schemeClr val="dk1"/>
              </a:solidFill>
              <a:prstDash val="solid"/>
              <a:round/>
              <a:headEnd type="none" w="med" len="med"/>
              <a:tailEnd type="none" w="med" len="med"/>
            </a:ln>
          </a:right>
          <a:top>
            <a:ln w="12700" cap="flat">
              <a:solidFill>
                <a:schemeClr val="dk1"/>
              </a:solidFill>
              <a:prstDash val="solid"/>
              <a:round/>
              <a:headEnd type="none" w="med" len="med"/>
              <a:tailEnd type="none" w="med" len="med"/>
            </a:ln>
          </a:top>
          <a:bottom>
            <a:ln w="12700" cap="flat">
              <a:solidFill>
                <a:schemeClr val="dk1"/>
              </a:solidFill>
              <a:prstDash val="solid"/>
              <a:round/>
              <a:headEnd type="none" w="med" len="med"/>
              <a:tailEnd type="none" w="med" len="med"/>
            </a:ln>
          </a:bottom>
          <a:insideH>
            <a:ln w="12700" cap="flat">
              <a:solidFill>
                <a:schemeClr val="dk1"/>
              </a:solidFill>
              <a:prstDash val="solid"/>
              <a:round/>
              <a:headEnd type="none" w="med" len="med"/>
              <a:tailEnd type="none" w="med" len="med"/>
            </a:ln>
          </a:insideH>
          <a:insideV>
            <a:ln w="12700" cap="flat">
              <a:solidFill>
                <a:schemeClr val="dk1"/>
              </a:solidFill>
              <a:prstDash val="solid"/>
              <a:round/>
              <a:headEnd type="none" w="med" len="med"/>
              <a:tailEnd type="none" w="med" len="med"/>
            </a:ln>
          </a:insideV>
        </a:tcBdr>
        <a:fill>
          <a:solidFill>
            <a:srgbClr val="FFFFFF">
              <a:alpha val="0"/>
            </a:srgbClr>
          </a:solidFill>
        </a:fill>
      </a:tcStyle>
    </a:wholeTbl>
  </a:tblStyle>
  <a:tblStyle styleId="{4A7D0509-479A-43B8-933B-73692C5D7B29}" styleName="Table_1">
    <a:wholeTbl>
      <a:tcTxStyle b="off" i="off">
        <a:font>
          <a:latin typeface="Calibri"/>
          <a:ea typeface="Calibri"/>
          <a:cs typeface="Calibri"/>
        </a:font>
        <a:schemeClr val="dk1"/>
      </a:tcTxStyle>
      <a:tcStyle>
        <a:tcBdr>
          <a:left>
            <a:ln w="12700" cap="flat">
              <a:solidFill>
                <a:schemeClr val="dk1"/>
              </a:solidFill>
              <a:prstDash val="solid"/>
              <a:round/>
              <a:headEnd type="none" w="med" len="med"/>
              <a:tailEnd type="none" w="med" len="med"/>
            </a:ln>
          </a:left>
          <a:right>
            <a:ln w="12700" cap="flat">
              <a:solidFill>
                <a:schemeClr val="dk1"/>
              </a:solidFill>
              <a:prstDash val="solid"/>
              <a:round/>
              <a:headEnd type="none" w="med" len="med"/>
              <a:tailEnd type="none" w="med" len="med"/>
            </a:ln>
          </a:right>
          <a:top>
            <a:ln w="12700" cap="flat">
              <a:solidFill>
                <a:schemeClr val="dk1"/>
              </a:solidFill>
              <a:prstDash val="solid"/>
              <a:round/>
              <a:headEnd type="none" w="med" len="med"/>
              <a:tailEnd type="none" w="med" len="med"/>
            </a:ln>
          </a:top>
          <a:bottom>
            <a:ln w="12700" cap="flat">
              <a:solidFill>
                <a:schemeClr val="dk1"/>
              </a:solidFill>
              <a:prstDash val="solid"/>
              <a:round/>
              <a:headEnd type="none" w="med" len="med"/>
              <a:tailEnd type="none" w="med" len="med"/>
            </a:ln>
          </a:bottom>
          <a:insideH>
            <a:ln w="12700" cap="flat">
              <a:solidFill>
                <a:schemeClr val="dk1"/>
              </a:solidFill>
              <a:prstDash val="solid"/>
              <a:round/>
              <a:headEnd type="none" w="med" len="med"/>
              <a:tailEnd type="none" w="med" len="med"/>
            </a:ln>
          </a:insideH>
          <a:insideV>
            <a:ln w="12700" cap="flat">
              <a:solidFill>
                <a:schemeClr val="dk1"/>
              </a:solidFill>
              <a:prstDash val="solid"/>
              <a:round/>
              <a:headEnd type="none" w="med" len="med"/>
              <a:tailEnd type="none" w="med" len="med"/>
            </a:ln>
          </a:insideV>
        </a:tcBdr>
        <a:fill>
          <a:solidFill>
            <a:srgbClr val="FFFFFF">
              <a:alpha val="0"/>
            </a:srgbClr>
          </a:solidFill>
        </a:fill>
      </a:tcStyle>
    </a:wholeTbl>
  </a:tblStyle>
  <a:tblStyle styleId="{DE4F8098-0942-41C2-B7B2-DD3A6B547632}" styleName="Table_2">
    <a:wholeTbl>
      <a:tcTxStyle b="off" i="off">
        <a:font>
          <a:latin typeface="Calibri"/>
          <a:ea typeface="Calibri"/>
          <a:cs typeface="Calibri"/>
        </a:font>
        <a:schemeClr val="dk1"/>
      </a:tcTxStyle>
      <a:tcStyle>
        <a:tcBdr>
          <a:left>
            <a:ln w="12700" cap="flat">
              <a:solidFill>
                <a:schemeClr val="dk1"/>
              </a:solidFill>
              <a:prstDash val="solid"/>
              <a:round/>
              <a:headEnd type="none" w="med" len="med"/>
              <a:tailEnd type="none" w="med" len="med"/>
            </a:ln>
          </a:left>
          <a:right>
            <a:ln w="12700" cap="flat">
              <a:solidFill>
                <a:schemeClr val="dk1"/>
              </a:solidFill>
              <a:prstDash val="solid"/>
              <a:round/>
              <a:headEnd type="none" w="med" len="med"/>
              <a:tailEnd type="none" w="med" len="med"/>
            </a:ln>
          </a:right>
          <a:top>
            <a:ln w="12700" cap="flat">
              <a:solidFill>
                <a:schemeClr val="dk1"/>
              </a:solidFill>
              <a:prstDash val="solid"/>
              <a:round/>
              <a:headEnd type="none" w="med" len="med"/>
              <a:tailEnd type="none" w="med" len="med"/>
            </a:ln>
          </a:top>
          <a:bottom>
            <a:ln w="12700" cap="flat">
              <a:solidFill>
                <a:schemeClr val="dk1"/>
              </a:solidFill>
              <a:prstDash val="solid"/>
              <a:round/>
              <a:headEnd type="none" w="med" len="med"/>
              <a:tailEnd type="none" w="med" len="med"/>
            </a:ln>
          </a:bottom>
          <a:insideH>
            <a:ln w="12700" cap="flat">
              <a:solidFill>
                <a:schemeClr val="dk1"/>
              </a:solidFill>
              <a:prstDash val="solid"/>
              <a:round/>
              <a:headEnd type="none" w="med" len="med"/>
              <a:tailEnd type="none" w="med" len="med"/>
            </a:ln>
          </a:insideH>
          <a:insideV>
            <a:ln w="12700" cap="flat">
              <a:solidFill>
                <a:schemeClr val="dk1"/>
              </a:solidFill>
              <a:prstDash val="solid"/>
              <a:round/>
              <a:headEnd type="none" w="med" len="med"/>
              <a:tailEnd type="none" w="med" len="med"/>
            </a:ln>
          </a:insideV>
        </a:tcBdr>
        <a:fill>
          <a:solidFill>
            <a:srgbClr val="FFFFFF">
              <a:alpha val="0"/>
            </a:srgbClr>
          </a:solidFill>
        </a:fill>
      </a:tcStyle>
    </a:wholeTbl>
  </a:tblStyle>
  <a:tblStyle styleId="{AF43A849-F8CC-4DAF-93A7-BFD414558C0A}" styleName="Table_3">
    <a:wholeTbl>
      <a:tcTxStyle b="off" i="off">
        <a:font>
          <a:latin typeface="Calibri"/>
          <a:ea typeface="Calibri"/>
          <a:cs typeface="Calibri"/>
        </a:font>
        <a:schemeClr val="dk1"/>
      </a:tcTxStyle>
      <a:tcStyle>
        <a:tcBdr>
          <a:left>
            <a:ln w="12700" cap="flat">
              <a:solidFill>
                <a:schemeClr val="dk1"/>
              </a:solidFill>
              <a:prstDash val="solid"/>
              <a:round/>
              <a:headEnd type="none" w="med" len="med"/>
              <a:tailEnd type="none" w="med" len="med"/>
            </a:ln>
          </a:left>
          <a:right>
            <a:ln w="12700" cap="flat">
              <a:solidFill>
                <a:schemeClr val="dk1"/>
              </a:solidFill>
              <a:prstDash val="solid"/>
              <a:round/>
              <a:headEnd type="none" w="med" len="med"/>
              <a:tailEnd type="none" w="med" len="med"/>
            </a:ln>
          </a:right>
          <a:top>
            <a:ln w="12700" cap="flat">
              <a:solidFill>
                <a:schemeClr val="dk1"/>
              </a:solidFill>
              <a:prstDash val="solid"/>
              <a:round/>
              <a:headEnd type="none" w="med" len="med"/>
              <a:tailEnd type="none" w="med" len="med"/>
            </a:ln>
          </a:top>
          <a:bottom>
            <a:ln w="12700" cap="flat">
              <a:solidFill>
                <a:schemeClr val="dk1"/>
              </a:solidFill>
              <a:prstDash val="solid"/>
              <a:round/>
              <a:headEnd type="none" w="med" len="med"/>
              <a:tailEnd type="none" w="med" len="med"/>
            </a:ln>
          </a:bottom>
          <a:insideH>
            <a:ln w="12700" cap="flat">
              <a:solidFill>
                <a:schemeClr val="dk1"/>
              </a:solidFill>
              <a:prstDash val="solid"/>
              <a:round/>
              <a:headEnd type="none" w="med" len="med"/>
              <a:tailEnd type="none" w="med" len="med"/>
            </a:ln>
          </a:insideH>
          <a:insideV>
            <a:ln w="12700" cap="flat">
              <a:solidFill>
                <a:schemeClr val="dk1"/>
              </a:solidFill>
              <a:prstDash val="solid"/>
              <a:round/>
              <a:headEnd type="none" w="med" len="med"/>
              <a:tailEnd type="none" w="med" len="med"/>
            </a:ln>
          </a:insideV>
        </a:tcBdr>
        <a:fill>
          <a:solidFill>
            <a:srgbClr val="FFFFFF">
              <a:alpha val="0"/>
            </a:srgbClr>
          </a:solidFill>
        </a:fill>
      </a:tcStyle>
    </a:wholeTbl>
  </a:tblStyle>
  <a:tblStyle styleId="{F25A711A-F3B4-438F-87A3-8219B85AD9B0}" styleName="Table_4">
    <a:wholeTbl>
      <a:tcTxStyle b="off" i="off">
        <a:font>
          <a:latin typeface="Calibri"/>
          <a:ea typeface="Calibri"/>
          <a:cs typeface="Calibri"/>
        </a:font>
        <a:schemeClr val="dk1"/>
      </a:tcTxStyle>
      <a:tcStyle>
        <a:tcBdr>
          <a:left>
            <a:ln w="12700" cap="flat">
              <a:solidFill>
                <a:schemeClr val="dk1"/>
              </a:solidFill>
              <a:prstDash val="solid"/>
              <a:round/>
              <a:headEnd type="none" w="med" len="med"/>
              <a:tailEnd type="none" w="med" len="med"/>
            </a:ln>
          </a:left>
          <a:right>
            <a:ln w="12700" cap="flat">
              <a:solidFill>
                <a:schemeClr val="dk1"/>
              </a:solidFill>
              <a:prstDash val="solid"/>
              <a:round/>
              <a:headEnd type="none" w="med" len="med"/>
              <a:tailEnd type="none" w="med" len="med"/>
            </a:ln>
          </a:right>
          <a:top>
            <a:ln w="12700" cap="flat">
              <a:solidFill>
                <a:schemeClr val="dk1"/>
              </a:solidFill>
              <a:prstDash val="solid"/>
              <a:round/>
              <a:headEnd type="none" w="med" len="med"/>
              <a:tailEnd type="none" w="med" len="med"/>
            </a:ln>
          </a:top>
          <a:bottom>
            <a:ln w="12700" cap="flat">
              <a:solidFill>
                <a:schemeClr val="dk1"/>
              </a:solidFill>
              <a:prstDash val="solid"/>
              <a:round/>
              <a:headEnd type="none" w="med" len="med"/>
              <a:tailEnd type="none" w="med" len="med"/>
            </a:ln>
          </a:bottom>
          <a:insideH>
            <a:ln w="12700" cap="flat">
              <a:solidFill>
                <a:schemeClr val="dk1"/>
              </a:solidFill>
              <a:prstDash val="solid"/>
              <a:round/>
              <a:headEnd type="none" w="med" len="med"/>
              <a:tailEnd type="none" w="med" len="med"/>
            </a:ln>
          </a:insideH>
          <a:insideV>
            <a:ln w="12700" cap="flat">
              <a:solidFill>
                <a:schemeClr val="dk1"/>
              </a:solidFill>
              <a:prstDash val="solid"/>
              <a:round/>
              <a:headEnd type="none" w="med" len="med"/>
              <a:tailEnd type="none" w="med" len="med"/>
            </a:ln>
          </a:insideV>
        </a:tcBdr>
        <a:fill>
          <a:solidFill>
            <a:srgbClr val="FFFFFF">
              <a:alpha val="0"/>
            </a:srgbClr>
          </a:solidFill>
        </a:fill>
      </a:tcStyle>
    </a:wholeTbl>
  </a:tblStyle>
  <a:tblStyle styleId="{729EA16A-9CFE-4EAB-AE29-BE720244ED90}" styleName="Table_5">
    <a:wholeTbl>
      <a:tcTxStyle b="off" i="off">
        <a:font>
          <a:latin typeface="Calibri"/>
          <a:ea typeface="Calibri"/>
          <a:cs typeface="Calibri"/>
        </a:font>
        <a:schemeClr val="dk1"/>
      </a:tcTxStyle>
      <a:tcStyle>
        <a:tcBdr>
          <a:left>
            <a:ln w="12700" cap="flat">
              <a:solidFill>
                <a:schemeClr val="dk1"/>
              </a:solidFill>
              <a:prstDash val="solid"/>
              <a:round/>
              <a:headEnd type="none" w="med" len="med"/>
              <a:tailEnd type="none" w="med" len="med"/>
            </a:ln>
          </a:left>
          <a:right>
            <a:ln w="12700" cap="flat">
              <a:solidFill>
                <a:schemeClr val="dk1"/>
              </a:solidFill>
              <a:prstDash val="solid"/>
              <a:round/>
              <a:headEnd type="none" w="med" len="med"/>
              <a:tailEnd type="none" w="med" len="med"/>
            </a:ln>
          </a:right>
          <a:top>
            <a:ln w="12700" cap="flat">
              <a:solidFill>
                <a:schemeClr val="dk1"/>
              </a:solidFill>
              <a:prstDash val="solid"/>
              <a:round/>
              <a:headEnd type="none" w="med" len="med"/>
              <a:tailEnd type="none" w="med" len="med"/>
            </a:ln>
          </a:top>
          <a:bottom>
            <a:ln w="12700" cap="flat">
              <a:solidFill>
                <a:schemeClr val="dk1"/>
              </a:solidFill>
              <a:prstDash val="solid"/>
              <a:round/>
              <a:headEnd type="none" w="med" len="med"/>
              <a:tailEnd type="none" w="med" len="med"/>
            </a:ln>
          </a:bottom>
          <a:insideH>
            <a:ln w="12700" cap="flat">
              <a:solidFill>
                <a:schemeClr val="dk1"/>
              </a:solidFill>
              <a:prstDash val="solid"/>
              <a:round/>
              <a:headEnd type="none" w="med" len="med"/>
              <a:tailEnd type="none" w="med" len="med"/>
            </a:ln>
          </a:insideH>
          <a:insideV>
            <a:ln w="12700" cap="flat">
              <a:solidFill>
                <a:schemeClr val="dk1"/>
              </a:solidFill>
              <a:prstDash val="solid"/>
              <a:round/>
              <a:headEnd type="none" w="med" len="med"/>
              <a:tailEnd type="none" w="med" len="med"/>
            </a:ln>
          </a:insideV>
        </a:tcBdr>
        <a:fill>
          <a:solidFill>
            <a:srgbClr val="FFFFFF">
              <a:alpha val="0"/>
            </a:srgbClr>
          </a:solidFill>
        </a:fill>
      </a:tcStyle>
    </a:wholeTbl>
  </a:tblStyle>
  <a:tblStyle styleId="{D8949E94-4B83-4196-8A9D-98037422C05F}" styleName="Table_6">
    <a:wholeTbl>
      <a:tcTxStyle b="off" i="off">
        <a:font>
          <a:latin typeface="Calibri"/>
          <a:ea typeface="Calibri"/>
          <a:cs typeface="Calibri"/>
        </a:font>
        <a:schemeClr val="dk1"/>
      </a:tcTxStyle>
      <a:tcStyle>
        <a:tcBdr>
          <a:left>
            <a:ln w="12700" cap="flat">
              <a:solidFill>
                <a:schemeClr val="dk1"/>
              </a:solidFill>
              <a:prstDash val="solid"/>
              <a:round/>
              <a:headEnd type="none" w="med" len="med"/>
              <a:tailEnd type="none" w="med" len="med"/>
            </a:ln>
          </a:left>
          <a:right>
            <a:ln w="12700" cap="flat">
              <a:solidFill>
                <a:schemeClr val="dk1"/>
              </a:solidFill>
              <a:prstDash val="solid"/>
              <a:round/>
              <a:headEnd type="none" w="med" len="med"/>
              <a:tailEnd type="none" w="med" len="med"/>
            </a:ln>
          </a:right>
          <a:top>
            <a:ln w="12700" cap="flat">
              <a:solidFill>
                <a:schemeClr val="dk1"/>
              </a:solidFill>
              <a:prstDash val="solid"/>
              <a:round/>
              <a:headEnd type="none" w="med" len="med"/>
              <a:tailEnd type="none" w="med" len="med"/>
            </a:ln>
          </a:top>
          <a:bottom>
            <a:ln w="12700" cap="flat">
              <a:solidFill>
                <a:schemeClr val="dk1"/>
              </a:solidFill>
              <a:prstDash val="solid"/>
              <a:round/>
              <a:headEnd type="none" w="med" len="med"/>
              <a:tailEnd type="none" w="med" len="med"/>
            </a:ln>
          </a:bottom>
          <a:insideH>
            <a:ln w="12700" cap="flat">
              <a:solidFill>
                <a:schemeClr val="dk1"/>
              </a:solidFill>
              <a:prstDash val="solid"/>
              <a:round/>
              <a:headEnd type="none" w="med" len="med"/>
              <a:tailEnd type="none" w="med" len="med"/>
            </a:ln>
          </a:insideH>
          <a:insideV>
            <a:ln w="12700" cap="flat">
              <a:solidFill>
                <a:schemeClr val="dk1"/>
              </a:solidFill>
              <a:prstDash val="solid"/>
              <a:round/>
              <a:headEnd type="none" w="med" len="med"/>
              <a:tailEnd type="none" w="med" len="med"/>
            </a:ln>
          </a:insideV>
        </a:tcBdr>
        <a:fill>
          <a:solidFill>
            <a:srgbClr val="FFFFFF">
              <a:alpha val="0"/>
            </a:srgbClr>
          </a:solidFill>
        </a:fill>
      </a:tcStyle>
    </a:wholeTbl>
  </a:tblStyle>
  <a:tblStyle styleId="{2FCB4348-A925-43B0-B1B4-BCAD7364CDBD}" styleName="Table_7">
    <a:wholeTbl>
      <a:tcTxStyle b="off" i="off">
        <a:font>
          <a:latin typeface="Calibri"/>
          <a:ea typeface="Calibri"/>
          <a:cs typeface="Calibri"/>
        </a:font>
        <a:schemeClr val="dk1"/>
      </a:tcTxStyle>
      <a:tcStyle>
        <a:tcBdr>
          <a:left>
            <a:ln w="12700" cap="flat">
              <a:solidFill>
                <a:schemeClr val="dk1"/>
              </a:solidFill>
              <a:prstDash val="solid"/>
              <a:round/>
              <a:headEnd type="none" w="med" len="med"/>
              <a:tailEnd type="none" w="med" len="med"/>
            </a:ln>
          </a:left>
          <a:right>
            <a:ln w="12700" cap="flat">
              <a:solidFill>
                <a:schemeClr val="dk1"/>
              </a:solidFill>
              <a:prstDash val="solid"/>
              <a:round/>
              <a:headEnd type="none" w="med" len="med"/>
              <a:tailEnd type="none" w="med" len="med"/>
            </a:ln>
          </a:right>
          <a:top>
            <a:ln w="12700" cap="flat">
              <a:solidFill>
                <a:schemeClr val="dk1"/>
              </a:solidFill>
              <a:prstDash val="solid"/>
              <a:round/>
              <a:headEnd type="none" w="med" len="med"/>
              <a:tailEnd type="none" w="med" len="med"/>
            </a:ln>
          </a:top>
          <a:bottom>
            <a:ln w="12700" cap="flat">
              <a:solidFill>
                <a:schemeClr val="dk1"/>
              </a:solidFill>
              <a:prstDash val="solid"/>
              <a:round/>
              <a:headEnd type="none" w="med" len="med"/>
              <a:tailEnd type="none" w="med" len="med"/>
            </a:ln>
          </a:bottom>
          <a:insideH>
            <a:ln w="12700" cap="flat">
              <a:solidFill>
                <a:schemeClr val="dk1"/>
              </a:solidFill>
              <a:prstDash val="solid"/>
              <a:round/>
              <a:headEnd type="none" w="med" len="med"/>
              <a:tailEnd type="none" w="med" len="med"/>
            </a:ln>
          </a:insideH>
          <a:insideV>
            <a:ln w="12700" cap="flat">
              <a:solidFill>
                <a:schemeClr val="dk1"/>
              </a:solidFill>
              <a:prstDash val="solid"/>
              <a:round/>
              <a:headEnd type="none" w="med" len="med"/>
              <a:tailEnd type="none" w="med" len="med"/>
            </a:ln>
          </a:insideV>
        </a:tcBdr>
        <a:fill>
          <a:solidFill>
            <a:srgbClr val="FFFFFF">
              <a:alpha val="0"/>
            </a:srgbClr>
          </a:solidFill>
        </a:fill>
      </a:tcStyle>
    </a:wholeTbl>
  </a:tblStyle>
  <a:tblStyle styleId="{4D297CB2-7430-4E23-840D-67CC70C17C70}" styleName="Table_8">
    <a:wholeTbl>
      <a:tcTxStyle b="off" i="off">
        <a:font>
          <a:latin typeface="Calibri"/>
          <a:ea typeface="Calibri"/>
          <a:cs typeface="Calibri"/>
        </a:font>
        <a:schemeClr val="dk1"/>
      </a:tcTxStyle>
      <a:tcStyle>
        <a:tcBdr>
          <a:left>
            <a:ln w="12700" cap="flat">
              <a:solidFill>
                <a:schemeClr val="dk1"/>
              </a:solidFill>
              <a:prstDash val="solid"/>
              <a:round/>
              <a:headEnd type="none" w="med" len="med"/>
              <a:tailEnd type="none" w="med" len="med"/>
            </a:ln>
          </a:left>
          <a:right>
            <a:ln w="12700" cap="flat">
              <a:solidFill>
                <a:schemeClr val="dk1"/>
              </a:solidFill>
              <a:prstDash val="solid"/>
              <a:round/>
              <a:headEnd type="none" w="med" len="med"/>
              <a:tailEnd type="none" w="med" len="med"/>
            </a:ln>
          </a:right>
          <a:top>
            <a:ln w="12700" cap="flat">
              <a:solidFill>
                <a:schemeClr val="dk1"/>
              </a:solidFill>
              <a:prstDash val="solid"/>
              <a:round/>
              <a:headEnd type="none" w="med" len="med"/>
              <a:tailEnd type="none" w="med" len="med"/>
            </a:ln>
          </a:top>
          <a:bottom>
            <a:ln w="12700" cap="flat">
              <a:solidFill>
                <a:schemeClr val="dk1"/>
              </a:solidFill>
              <a:prstDash val="solid"/>
              <a:round/>
              <a:headEnd type="none" w="med" len="med"/>
              <a:tailEnd type="none" w="med" len="med"/>
            </a:ln>
          </a:bottom>
          <a:insideH>
            <a:ln w="12700" cap="flat">
              <a:solidFill>
                <a:schemeClr val="dk1"/>
              </a:solidFill>
              <a:prstDash val="solid"/>
              <a:round/>
              <a:headEnd type="none" w="med" len="med"/>
              <a:tailEnd type="none" w="med" len="med"/>
            </a:ln>
          </a:insideH>
          <a:insideV>
            <a:ln w="12700" cap="flat">
              <a:solidFill>
                <a:schemeClr val="dk1"/>
              </a:solidFill>
              <a:prstDash val="solid"/>
              <a:round/>
              <a:headEnd type="none" w="med" len="med"/>
              <a:tailEnd type="none" w="med" len="med"/>
            </a:ln>
          </a:insideV>
        </a:tcBdr>
        <a:fill>
          <a:solidFill>
            <a:srgbClr val="FFFFFF">
              <a:alpha val="0"/>
            </a:srgbClr>
          </a:solidFill>
        </a:fill>
      </a:tcStyle>
    </a:wholeTbl>
  </a:tblStyle>
  <a:tblStyle styleId="{2EA3A91F-095A-4E8D-AA00-DB2475DB1E5F}" styleName="Table_9">
    <a:wholeTbl>
      <a:tcTxStyle b="off" i="off">
        <a:font>
          <a:latin typeface="Calibri"/>
          <a:ea typeface="Calibri"/>
          <a:cs typeface="Calibri"/>
        </a:font>
        <a:schemeClr val="dk1"/>
      </a:tcTxStyle>
      <a:tcStyle>
        <a:tcBdr>
          <a:left>
            <a:ln w="12700" cap="flat">
              <a:solidFill>
                <a:schemeClr val="dk1"/>
              </a:solidFill>
              <a:prstDash val="solid"/>
              <a:round/>
              <a:headEnd type="none" w="med" len="med"/>
              <a:tailEnd type="none" w="med" len="med"/>
            </a:ln>
          </a:left>
          <a:right>
            <a:ln w="12700" cap="flat">
              <a:solidFill>
                <a:schemeClr val="dk1"/>
              </a:solidFill>
              <a:prstDash val="solid"/>
              <a:round/>
              <a:headEnd type="none" w="med" len="med"/>
              <a:tailEnd type="none" w="med" len="med"/>
            </a:ln>
          </a:right>
          <a:top>
            <a:ln w="12700" cap="flat">
              <a:solidFill>
                <a:schemeClr val="dk1"/>
              </a:solidFill>
              <a:prstDash val="solid"/>
              <a:round/>
              <a:headEnd type="none" w="med" len="med"/>
              <a:tailEnd type="none" w="med" len="med"/>
            </a:ln>
          </a:top>
          <a:bottom>
            <a:ln w="12700" cap="flat">
              <a:solidFill>
                <a:schemeClr val="dk1"/>
              </a:solidFill>
              <a:prstDash val="solid"/>
              <a:round/>
              <a:headEnd type="none" w="med" len="med"/>
              <a:tailEnd type="none" w="med" len="med"/>
            </a:ln>
          </a:bottom>
          <a:insideH>
            <a:ln w="12700" cap="flat">
              <a:solidFill>
                <a:schemeClr val="dk1"/>
              </a:solidFill>
              <a:prstDash val="solid"/>
              <a:round/>
              <a:headEnd type="none" w="med" len="med"/>
              <a:tailEnd type="none" w="med" len="med"/>
            </a:ln>
          </a:insideH>
          <a:insideV>
            <a:ln w="12700" cap="flat">
              <a:solidFill>
                <a:schemeClr val="dk1"/>
              </a:solidFill>
              <a:prstDash val="solid"/>
              <a:round/>
              <a:headEnd type="none" w="med" len="med"/>
              <a:tailEnd type="none" w="med" len="med"/>
            </a:ln>
          </a:insideV>
        </a:tcBdr>
        <a:fill>
          <a:solidFill>
            <a:srgbClr val="FFFFFF">
              <a:alpha val="0"/>
            </a:srgbClr>
          </a:solid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4" autoAdjust="0"/>
    <p:restoredTop sz="94660"/>
  </p:normalViewPr>
  <p:slideViewPr>
    <p:cSldViewPr snapToGrid="0">
      <p:cViewPr varScale="1">
        <p:scale>
          <a:sx n="98" d="100"/>
          <a:sy n="98" d="100"/>
        </p:scale>
        <p:origin x="112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9095270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84" name="Shape 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142161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76" name="Shape 2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943795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86" name="Shape 2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596136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96" name="Shape 2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4197659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06" name="Shape 3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234514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16" name="Shape 3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981785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26" name="Shape 3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948645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010423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03330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7865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872365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80079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02" name="Shape 1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214523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678303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14" name="Shape 1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081904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28" name="Shape 2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367491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48" name="Shape 2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393918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68" name="Shape 2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716596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endParaRPr lang="en-US"/>
          </a:p>
        </p:txBody>
      </p:sp>
      <p:sp>
        <p:nvSpPr>
          <p:cNvPr id="9" name="Slide Number Placeholder 8"/>
          <p:cNvSpPr>
            <a:spLocks noGrp="1"/>
          </p:cNvSpPr>
          <p:nvPr>
            <p:ph type="sldNum" sz="quarter" idx="15"/>
          </p:nvPr>
        </p:nvSpPr>
        <p:spPr/>
        <p:txBody>
          <a:bodyPr rtlCol="0"/>
          <a:lstStyle/>
          <a:p>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endParaRPr lang="en-US"/>
          </a:p>
        </p:txBody>
      </p:sp>
      <p:sp>
        <p:nvSpPr>
          <p:cNvPr id="7" name="Slide Number Placeholder 6"/>
          <p:cNvSpPr>
            <a:spLocks noGrp="1"/>
          </p:cNvSpPr>
          <p:nvPr>
            <p:ph type="sldNum" sz="quarter" idx="11"/>
          </p:nvPr>
        </p:nvSpPr>
        <p:spPr/>
        <p:txBody>
          <a:bodyPr rtlCol="0"/>
          <a:lstStyle/>
          <a:p>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endParaRPr lang="en-US"/>
          </a:p>
        </p:txBody>
      </p:sp>
      <p:sp>
        <p:nvSpPr>
          <p:cNvPr id="22" name="Slide Number Placeholder 21"/>
          <p:cNvSpPr>
            <a:spLocks noGrp="1"/>
          </p:cNvSpPr>
          <p:nvPr>
            <p:ph type="sldNum" sz="quarter" idx="15"/>
          </p:nvPr>
        </p:nvSpPr>
        <p:spPr/>
        <p:txBody>
          <a:bodyPr rtlCol="0"/>
          <a:lstStyle/>
          <a:p>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endParaRPr lang="en-US"/>
          </a:p>
        </p:txBody>
      </p:sp>
      <p:sp>
        <p:nvSpPr>
          <p:cNvPr id="18" name="Slide Number Placeholder 17"/>
          <p:cNvSpPr>
            <a:spLocks noGrp="1"/>
          </p:cNvSpPr>
          <p:nvPr>
            <p:ph type="sldNum" sz="quarter" idx="11"/>
          </p:nvPr>
        </p:nvSpPr>
        <p:spPr/>
        <p:txBody>
          <a:bodyPr rtlCol="0"/>
          <a:lstStyle/>
          <a:p>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en.wikipedia.org/wiki/GNU_General_Public_License" TargetMode="External"/><Relationship Id="rId13" Type="http://schemas.openxmlformats.org/officeDocument/2006/relationships/hyperlink" Target="https://en.wikipedia.org/wiki/C_(programming_language)" TargetMode="External"/><Relationship Id="rId18" Type="http://schemas.openxmlformats.org/officeDocument/2006/relationships/hyperlink" Target="https://en.wikipedia.org/wiki/Dual_license" TargetMode="External"/><Relationship Id="rId3" Type="http://schemas.openxmlformats.org/officeDocument/2006/relationships/hyperlink" Target="https://en.wikipedia.org/wiki/Relational_database_management_system" TargetMode="External"/><Relationship Id="rId7" Type="http://schemas.openxmlformats.org/officeDocument/2006/relationships/hyperlink" Target="https://en.wikipedia.org/wiki/Source_code" TargetMode="External"/><Relationship Id="rId12" Type="http://schemas.openxmlformats.org/officeDocument/2006/relationships/hyperlink" Target="https://en.wikipedia.org/wiki/Oracle_Corporation" TargetMode="External"/><Relationship Id="rId17" Type="http://schemas.openxmlformats.org/officeDocument/2006/relationships/hyperlink" Target="https://en.wikipedia.org/wiki/System_platform" TargetMode="External"/><Relationship Id="rId2" Type="http://schemas.openxmlformats.org/officeDocument/2006/relationships/hyperlink" Target="https://en.wikipedia.org/wiki/Open-source" TargetMode="External"/><Relationship Id="rId16" Type="http://schemas.openxmlformats.org/officeDocument/2006/relationships/hyperlink" Target="https://en.wikipedia.org/wiki/Lexical_analysis" TargetMode="External"/><Relationship Id="rId1" Type="http://schemas.openxmlformats.org/officeDocument/2006/relationships/slideLayout" Target="../slideLayouts/slideLayout2.xml"/><Relationship Id="rId6" Type="http://schemas.openxmlformats.org/officeDocument/2006/relationships/hyperlink" Target="https://en.wikipedia.org/wiki/Structured_Query_Language" TargetMode="External"/><Relationship Id="rId11" Type="http://schemas.openxmlformats.org/officeDocument/2006/relationships/hyperlink" Target="https://en.wikipedia.org/wiki/MySQL_AB" TargetMode="External"/><Relationship Id="rId5" Type="http://schemas.openxmlformats.org/officeDocument/2006/relationships/hyperlink" Target="https://en.wikipedia.org/wiki/SQL" TargetMode="External"/><Relationship Id="rId15" Type="http://schemas.openxmlformats.org/officeDocument/2006/relationships/hyperlink" Target="https://en.wikipedia.org/wiki/Yacc" TargetMode="External"/><Relationship Id="rId10" Type="http://schemas.openxmlformats.org/officeDocument/2006/relationships/hyperlink" Target="https://en.wikipedia.org/wiki/Sweden" TargetMode="External"/><Relationship Id="rId19" Type="http://schemas.openxmlformats.org/officeDocument/2006/relationships/hyperlink" Target="https://en.wikipedia.org/wiki/Alternative_terms_for_free_software" TargetMode="External"/><Relationship Id="rId4" Type="http://schemas.openxmlformats.org/officeDocument/2006/relationships/hyperlink" Target="https://en.wikipedia.org/wiki/Michael_Widenius" TargetMode="External"/><Relationship Id="rId9" Type="http://schemas.openxmlformats.org/officeDocument/2006/relationships/hyperlink" Target="https://en.wikipedia.org/wiki/Business" TargetMode="External"/><Relationship Id="rId14" Type="http://schemas.openxmlformats.org/officeDocument/2006/relationships/hyperlink" Target="https://en.wikipedia.org/wiki/C++"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https://en.wikipedia.org/wiki/ISAM" TargetMode="External"/><Relationship Id="rId3" Type="http://schemas.openxmlformats.org/officeDocument/2006/relationships/hyperlink" Target="https://en.wikipedia.org/wiki/Percona" TargetMode="External"/><Relationship Id="rId7" Type="http://schemas.openxmlformats.org/officeDocument/2006/relationships/hyperlink" Target="https://en.wikipedia.org/wiki/MSQL" TargetMode="External"/><Relationship Id="rId2" Type="http://schemas.openxmlformats.org/officeDocument/2006/relationships/hyperlink" Target="https://en.wikipedia.org/wiki/MariaDB" TargetMode="External"/><Relationship Id="rId1" Type="http://schemas.openxmlformats.org/officeDocument/2006/relationships/slideLayout" Target="../slideLayouts/slideLayout2.xml"/><Relationship Id="rId6" Type="http://schemas.openxmlformats.org/officeDocument/2006/relationships/hyperlink" Target="https://en.wikipedia.org/wiki/Michael_(Monty)_Widenius" TargetMode="External"/><Relationship Id="rId5" Type="http://schemas.openxmlformats.org/officeDocument/2006/relationships/hyperlink" Target="https://en.wikipedia.org/wiki/David_Axmark" TargetMode="External"/><Relationship Id="rId10" Type="http://schemas.openxmlformats.org/officeDocument/2006/relationships/hyperlink" Target="https://en.wikipedia.org/wiki/Application_programming_interface" TargetMode="External"/><Relationship Id="rId4" Type="http://schemas.openxmlformats.org/officeDocument/2006/relationships/hyperlink" Target="https://en.wikipedia.org/wiki/MySQL_AB" TargetMode="External"/><Relationship Id="rId9" Type="http://schemas.openxmlformats.org/officeDocument/2006/relationships/hyperlink" Target="https://en.wikipedia.org/wiki/Structured_Query_Languag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dictionary.com/browse/necessity-is-the-mother-of-invention"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javatpoint.com/sql-table" TargetMode="External"/><Relationship Id="rId7" Type="http://schemas.openxmlformats.org/officeDocument/2006/relationships/hyperlink" Target="https://www.javatpoint.com/sql-delete" TargetMode="External"/><Relationship Id="rId2" Type="http://schemas.openxmlformats.org/officeDocument/2006/relationships/hyperlink" Target="https://www.javatpoint.com/sql-create-database" TargetMode="External"/><Relationship Id="rId1" Type="http://schemas.openxmlformats.org/officeDocument/2006/relationships/slideLayout" Target="../slideLayouts/slideLayout2.xml"/><Relationship Id="rId6" Type="http://schemas.openxmlformats.org/officeDocument/2006/relationships/hyperlink" Target="https://www.javatpoint.com/sql-update" TargetMode="External"/><Relationship Id="rId5" Type="http://schemas.openxmlformats.org/officeDocument/2006/relationships/hyperlink" Target="https://www.javatpoint.com/sql-insert" TargetMode="External"/><Relationship Id="rId4" Type="http://schemas.openxmlformats.org/officeDocument/2006/relationships/hyperlink" Target="https://www.javatpoint.com/sql-select"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www.javatpoint.com/sql-primary-key" TargetMode="External"/><Relationship Id="rId2" Type="http://schemas.openxmlformats.org/officeDocument/2006/relationships/hyperlink" Target="https://www.javatpoint.com/sql-join"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ctrTitle"/>
          </p:nvPr>
        </p:nvSpPr>
        <p:spPr>
          <a:prstGeom prst="rect">
            <a:avLst/>
          </a:prstGeom>
          <a:noFill/>
          <a:ln>
            <a:noFill/>
          </a:ln>
        </p:spPr>
        <p:txBody>
          <a:bodyPr lIns="91425" tIns="45700" rIns="91425" bIns="45700" anchor="ctr" anchorCtr="0">
            <a:noAutofit/>
          </a:bodyPr>
          <a:lstStyle/>
          <a:p>
            <a:pPr marL="0" marR="0" lvl="0" indent="0" algn="r" rtl="0">
              <a:spcBef>
                <a:spcPts val="0"/>
              </a:spcBef>
              <a:buClr>
                <a:schemeClr val="dk1"/>
              </a:buClr>
              <a:buSzPct val="25000"/>
              <a:buFont typeface="Arial"/>
              <a:buNone/>
            </a:pPr>
            <a:r>
              <a:rPr lang="en-US" sz="6500" b="1" i="0" u="none" strike="noStrike" cap="none" baseline="0">
                <a:solidFill>
                  <a:schemeClr val="dk1"/>
                </a:solidFill>
                <a:latin typeface="Arial"/>
                <a:ea typeface="Arial"/>
                <a:cs typeface="Arial"/>
                <a:sym typeface="Arial"/>
              </a:rPr>
              <a:t>Introduction To Databases</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Font typeface="Calibri"/>
              <a:buNone/>
            </a:pPr>
            <a:endParaRPr sz="4400" b="0" i="0" u="none" strike="noStrike" cap="none" baseline="0">
              <a:solidFill>
                <a:schemeClr val="dk1"/>
              </a:solidFill>
              <a:latin typeface="Calibri"/>
              <a:ea typeface="Calibri"/>
              <a:cs typeface="Calibri"/>
              <a:sym typeface="Calibri"/>
            </a:endParaRPr>
          </a:p>
        </p:txBody>
      </p:sp>
      <p:sp>
        <p:nvSpPr>
          <p:cNvPr id="111" name="Shape 111"/>
          <p:cNvSpPr txBox="1">
            <a:spLocks noGrp="1"/>
          </p:cNvSpPr>
          <p:nvPr>
            <p:ph sz="quarter" idx="1"/>
          </p:nvPr>
        </p:nvSpPr>
        <p:spPr>
          <a:xfrm>
            <a:off x="3581400" y="1611086"/>
            <a:ext cx="5105399" cy="4525963"/>
          </a:xfrm>
          <a:prstGeom prst="rect">
            <a:avLst/>
          </a:prstGeom>
          <a:noFill/>
          <a:ln>
            <a:noFill/>
          </a:ln>
        </p:spPr>
        <p:txBody>
          <a:bodyPr lIns="91425" tIns="45700" rIns="91425" bIns="45700" anchor="t" anchorCtr="0">
            <a:noAutofit/>
          </a:bodyPr>
          <a:lstStyle/>
          <a:p>
            <a:pPr marL="342900" marR="0" lvl="0" indent="-342900" algn="r" rtl="0">
              <a:spcBef>
                <a:spcPts val="0"/>
              </a:spcBef>
              <a:buClr>
                <a:schemeClr val="dk1"/>
              </a:buClr>
              <a:buSzPct val="25000"/>
              <a:buFont typeface="Arial"/>
              <a:buNone/>
            </a:pPr>
            <a:r>
              <a:rPr lang="en-US" sz="3600" b="0" i="0" u="none" strike="noStrike" cap="none" baseline="0" dirty="0">
                <a:solidFill>
                  <a:schemeClr val="dk1"/>
                </a:solidFill>
                <a:latin typeface="Arial"/>
                <a:ea typeface="Arial"/>
                <a:cs typeface="Arial"/>
                <a:sym typeface="Arial"/>
              </a:rPr>
              <a:t>size</a:t>
            </a:r>
          </a:p>
          <a:p>
            <a:pPr marL="342900" marR="0" lvl="0" indent="-342900" algn="r" rtl="0">
              <a:spcBef>
                <a:spcPts val="720"/>
              </a:spcBef>
              <a:buClr>
                <a:schemeClr val="dk1"/>
              </a:buClr>
              <a:buSzPct val="25000"/>
              <a:buFont typeface="Arial"/>
              <a:buNone/>
            </a:pPr>
            <a:r>
              <a:rPr lang="en-US" sz="3600" b="0" i="0" u="none" strike="noStrike" cap="none" baseline="0" dirty="0">
                <a:solidFill>
                  <a:schemeClr val="dk1"/>
                </a:solidFill>
                <a:latin typeface="Arial"/>
                <a:ea typeface="Arial"/>
                <a:cs typeface="Arial"/>
                <a:sym typeface="Arial"/>
              </a:rPr>
              <a:t>ease of updating</a:t>
            </a:r>
          </a:p>
          <a:p>
            <a:pPr marL="342900" marR="0" lvl="0" indent="-342900" algn="r" rtl="0">
              <a:spcBef>
                <a:spcPts val="720"/>
              </a:spcBef>
              <a:buClr>
                <a:schemeClr val="dk1"/>
              </a:buClr>
              <a:buSzPct val="25000"/>
              <a:buFont typeface="Arial"/>
              <a:buNone/>
            </a:pPr>
            <a:r>
              <a:rPr lang="en-US" sz="3600" b="0" i="0" u="none" strike="noStrike" cap="none" baseline="0" dirty="0">
                <a:solidFill>
                  <a:schemeClr val="dk1"/>
                </a:solidFill>
                <a:latin typeface="Arial"/>
                <a:ea typeface="Arial"/>
                <a:cs typeface="Arial"/>
                <a:sym typeface="Arial"/>
              </a:rPr>
              <a:t>accuracy</a:t>
            </a:r>
          </a:p>
          <a:p>
            <a:pPr marL="342900" marR="0" lvl="0" indent="-342900" algn="r" rtl="0">
              <a:spcBef>
                <a:spcPts val="720"/>
              </a:spcBef>
              <a:buClr>
                <a:schemeClr val="dk1"/>
              </a:buClr>
              <a:buSzPct val="25000"/>
              <a:buFont typeface="Arial"/>
              <a:buNone/>
            </a:pPr>
            <a:r>
              <a:rPr lang="en-US" sz="3600" b="0" i="0" u="none" strike="noStrike" cap="none" baseline="0" dirty="0">
                <a:solidFill>
                  <a:schemeClr val="dk1"/>
                </a:solidFill>
                <a:latin typeface="Arial"/>
                <a:ea typeface="Arial"/>
                <a:cs typeface="Arial"/>
                <a:sym typeface="Arial"/>
              </a:rPr>
              <a:t>security</a:t>
            </a:r>
          </a:p>
          <a:p>
            <a:pPr marL="342900" marR="0" lvl="0" indent="-342900" algn="r" rtl="0">
              <a:spcBef>
                <a:spcPts val="720"/>
              </a:spcBef>
              <a:buClr>
                <a:schemeClr val="dk1"/>
              </a:buClr>
              <a:buSzPct val="25000"/>
              <a:buFont typeface="Arial"/>
              <a:buNone/>
            </a:pPr>
            <a:r>
              <a:rPr lang="en-US" sz="3600" b="0" i="0" u="none" strike="noStrike" cap="none" baseline="0" dirty="0">
                <a:solidFill>
                  <a:schemeClr val="dk1"/>
                </a:solidFill>
                <a:latin typeface="Arial"/>
                <a:ea typeface="Arial"/>
                <a:cs typeface="Arial"/>
                <a:sym typeface="Arial"/>
              </a:rPr>
              <a:t>redundancy</a:t>
            </a:r>
          </a:p>
          <a:p>
            <a:pPr marL="342900" marR="0" lvl="0" indent="-342900" algn="r" rtl="0">
              <a:spcBef>
                <a:spcPts val="720"/>
              </a:spcBef>
              <a:buClr>
                <a:schemeClr val="dk1"/>
              </a:buClr>
              <a:buSzPct val="25000"/>
              <a:buFont typeface="Arial"/>
              <a:buNone/>
            </a:pPr>
            <a:endParaRPr lang="en-US" sz="3600" b="0" i="0" u="none" strike="noStrike" cap="none" baseline="0" dirty="0">
              <a:solidFill>
                <a:schemeClr val="dk1"/>
              </a:solidFill>
              <a:latin typeface="Arial"/>
              <a:ea typeface="Arial"/>
              <a:cs typeface="Arial"/>
              <a:sym typeface="Aria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animEffect transition="in" filter="fade">
                                      <p:cBhvr>
                                        <p:cTn id="7" dur="500"/>
                                        <p:tgtEl>
                                          <p:spTgt spid="1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1">
                                            <p:txEl>
                                              <p:pRg st="1" end="1"/>
                                            </p:txEl>
                                          </p:spTgt>
                                        </p:tgtEl>
                                        <p:attrNameLst>
                                          <p:attrName>style.visibility</p:attrName>
                                        </p:attrNameLst>
                                      </p:cBhvr>
                                      <p:to>
                                        <p:strVal val="visible"/>
                                      </p:to>
                                    </p:set>
                                    <p:animEffect transition="in" filter="fade">
                                      <p:cBhvr>
                                        <p:cTn id="12" dur="500"/>
                                        <p:tgtEl>
                                          <p:spTgt spid="1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1">
                                            <p:txEl>
                                              <p:pRg st="2" end="2"/>
                                            </p:txEl>
                                          </p:spTgt>
                                        </p:tgtEl>
                                        <p:attrNameLst>
                                          <p:attrName>style.visibility</p:attrName>
                                        </p:attrNameLst>
                                      </p:cBhvr>
                                      <p:to>
                                        <p:strVal val="visible"/>
                                      </p:to>
                                    </p:set>
                                    <p:animEffect transition="in" filter="fade">
                                      <p:cBhvr>
                                        <p:cTn id="17" dur="500"/>
                                        <p:tgtEl>
                                          <p:spTgt spid="1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1">
                                            <p:txEl>
                                              <p:pRg st="3" end="3"/>
                                            </p:txEl>
                                          </p:spTgt>
                                        </p:tgtEl>
                                        <p:attrNameLst>
                                          <p:attrName>style.visibility</p:attrName>
                                        </p:attrNameLst>
                                      </p:cBhvr>
                                      <p:to>
                                        <p:strVal val="visible"/>
                                      </p:to>
                                    </p:set>
                                    <p:animEffect transition="in" filter="fade">
                                      <p:cBhvr>
                                        <p:cTn id="22" dur="500"/>
                                        <p:tgtEl>
                                          <p:spTgt spid="1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1">
                                            <p:txEl>
                                              <p:pRg st="4" end="4"/>
                                            </p:txEl>
                                          </p:spTgt>
                                        </p:tgtEl>
                                        <p:attrNameLst>
                                          <p:attrName>style.visibility</p:attrName>
                                        </p:attrNameLst>
                                      </p:cBhvr>
                                      <p:to>
                                        <p:strVal val="visible"/>
                                      </p:to>
                                    </p:set>
                                    <p:animEffect transition="in" filter="fade">
                                      <p:cBhvr>
                                        <p:cTn id="27" dur="500"/>
                                        <p:tgtEl>
                                          <p:spTgt spid="1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600" b="1" i="0" u="none" strike="noStrike" cap="none" baseline="0" dirty="0">
                <a:solidFill>
                  <a:schemeClr val="dk1"/>
                </a:solidFill>
                <a:latin typeface="Calibri"/>
                <a:ea typeface="Calibri"/>
                <a:cs typeface="Calibri"/>
                <a:sym typeface="Calibri"/>
              </a:rPr>
              <a:t>Database Management </a:t>
            </a:r>
            <a:r>
              <a:rPr lang="en-US" sz="3600" b="1" i="0" u="none" strike="noStrike" cap="none" baseline="0" dirty="0" smtClean="0">
                <a:solidFill>
                  <a:schemeClr val="dk1"/>
                </a:solidFill>
                <a:latin typeface="Calibri"/>
                <a:ea typeface="Calibri"/>
                <a:cs typeface="Calibri"/>
                <a:sym typeface="Calibri"/>
              </a:rPr>
              <a:t>Systems (</a:t>
            </a:r>
            <a:r>
              <a:rPr lang="en-US" sz="3600" b="1" i="0" u="none" strike="noStrike" cap="none" baseline="0" dirty="0">
                <a:solidFill>
                  <a:schemeClr val="dk1"/>
                </a:solidFill>
                <a:latin typeface="Calibri"/>
                <a:ea typeface="Calibri"/>
                <a:cs typeface="Calibri"/>
                <a:sym typeface="Calibri"/>
              </a:rPr>
              <a:t>DBMS)</a:t>
            </a:r>
          </a:p>
        </p:txBody>
      </p:sp>
      <p:sp>
        <p:nvSpPr>
          <p:cNvPr id="225" name="Shape 225"/>
          <p:cNvSpPr txBox="1">
            <a:spLocks noGrp="1"/>
          </p:cNvSpPr>
          <p:nvPr>
            <p:ph sz="quarter" idx="1"/>
          </p:nvPr>
        </p:nvSpPr>
        <p:spPr>
          <a:xfrm>
            <a:off x="2019300" y="1600200"/>
            <a:ext cx="5105399" cy="4525963"/>
          </a:xfrm>
          <a:prstGeom prst="rect">
            <a:avLst/>
          </a:prstGeom>
          <a:noFill/>
          <a:ln>
            <a:noFill/>
          </a:ln>
        </p:spPr>
        <p:txBody>
          <a:bodyPr lIns="91425" tIns="45700" rIns="91425" bIns="45700" anchor="t" anchorCtr="0">
            <a:noAutofit/>
          </a:bodyPr>
          <a:lstStyle/>
          <a:p>
            <a:pPr marL="342900" marR="0" lvl="0" indent="-342900" algn="ctr" rtl="0">
              <a:spcBef>
                <a:spcPts val="0"/>
              </a:spcBef>
              <a:buClr>
                <a:schemeClr val="dk1"/>
              </a:buClr>
              <a:buSzPct val="25000"/>
              <a:buFont typeface="Arial"/>
              <a:buNone/>
            </a:pPr>
            <a:r>
              <a:rPr lang="en-US" sz="3600" b="0" i="0" u="none" strike="noStrike" cap="none" baseline="0">
                <a:solidFill>
                  <a:schemeClr val="dk1"/>
                </a:solidFill>
                <a:latin typeface="Arial"/>
                <a:ea typeface="Arial"/>
                <a:cs typeface="Arial"/>
                <a:sym typeface="Arial"/>
              </a:rPr>
              <a:t>Oracle</a:t>
            </a:r>
          </a:p>
          <a:p>
            <a:pPr marL="342900" marR="0" lvl="0" indent="-342900" algn="ctr" rtl="0">
              <a:spcBef>
                <a:spcPts val="720"/>
              </a:spcBef>
              <a:buClr>
                <a:schemeClr val="dk1"/>
              </a:buClr>
              <a:buSzPct val="25000"/>
              <a:buFont typeface="Arial"/>
              <a:buNone/>
            </a:pPr>
            <a:r>
              <a:rPr lang="en-US" sz="3600" b="0" i="0" u="none" strike="noStrike" cap="none" baseline="0">
                <a:solidFill>
                  <a:schemeClr val="dk1"/>
                </a:solidFill>
                <a:latin typeface="Arial"/>
                <a:ea typeface="Arial"/>
                <a:cs typeface="Arial"/>
                <a:sym typeface="Arial"/>
              </a:rPr>
              <a:t>SQL Server</a:t>
            </a:r>
          </a:p>
          <a:p>
            <a:pPr marL="342900" marR="0" lvl="0" indent="-342900" algn="ctr" rtl="0">
              <a:spcBef>
                <a:spcPts val="720"/>
              </a:spcBef>
              <a:buClr>
                <a:schemeClr val="dk1"/>
              </a:buClr>
              <a:buSzPct val="25000"/>
              <a:buFont typeface="Arial"/>
              <a:buNone/>
            </a:pPr>
            <a:r>
              <a:rPr lang="en-US" sz="3600" b="0" i="0" u="none" strike="noStrike" cap="none" baseline="0">
                <a:solidFill>
                  <a:schemeClr val="dk1"/>
                </a:solidFill>
                <a:latin typeface="Arial"/>
                <a:ea typeface="Arial"/>
                <a:cs typeface="Arial"/>
                <a:sym typeface="Arial"/>
              </a:rPr>
              <a:t>MySQL</a:t>
            </a:r>
          </a:p>
          <a:p>
            <a:pPr marL="342900" marR="0" lvl="0" indent="-342900" algn="ctr" rtl="0">
              <a:spcBef>
                <a:spcPts val="720"/>
              </a:spcBef>
              <a:buClr>
                <a:schemeClr val="dk1"/>
              </a:buClr>
              <a:buSzPct val="25000"/>
              <a:buFont typeface="Arial"/>
              <a:buNone/>
            </a:pPr>
            <a:r>
              <a:rPr lang="en-US" sz="3600" b="0" i="0" u="none" strike="noStrike" cap="none" baseline="0">
                <a:solidFill>
                  <a:schemeClr val="dk1"/>
                </a:solidFill>
                <a:latin typeface="Arial"/>
                <a:ea typeface="Arial"/>
                <a:cs typeface="Arial"/>
                <a:sym typeface="Arial"/>
              </a:rPr>
              <a:t>PostgreSQL</a:t>
            </a:r>
          </a:p>
          <a:p>
            <a:pPr marL="342900" marR="0" lvl="0" indent="-342900" algn="ctr" rtl="0">
              <a:spcBef>
                <a:spcPts val="720"/>
              </a:spcBef>
              <a:buClr>
                <a:schemeClr val="dk1"/>
              </a:buClr>
              <a:buSzPct val="25000"/>
              <a:buFont typeface="Arial"/>
              <a:buNone/>
            </a:pPr>
            <a:r>
              <a:rPr lang="en-US" sz="3600" b="0" i="0" u="none" strike="noStrike" cap="none" baseline="0">
                <a:solidFill>
                  <a:schemeClr val="dk1"/>
                </a:solidFill>
                <a:latin typeface="Arial"/>
                <a:ea typeface="Arial"/>
                <a:cs typeface="Arial"/>
                <a:sym typeface="Arial"/>
              </a:rPr>
              <a:t>MongoDB</a:t>
            </a:r>
          </a:p>
          <a:p>
            <a:pPr marL="342900" marR="0" lvl="0" indent="-342900" algn="ctr" rtl="0">
              <a:spcBef>
                <a:spcPts val="720"/>
              </a:spcBef>
              <a:buClr>
                <a:schemeClr val="dk1"/>
              </a:buClr>
              <a:buSzPct val="25000"/>
              <a:buFont typeface="Arial"/>
              <a:buNone/>
            </a:pPr>
            <a:r>
              <a:rPr lang="en-US" sz="3600" b="0" i="0" u="none" strike="noStrike" cap="none" baseline="0">
                <a:solidFill>
                  <a:schemeClr val="dk1"/>
                </a:solidFill>
                <a:latin typeface="Arial"/>
                <a:ea typeface="Arial"/>
                <a:cs typeface="Arial"/>
                <a:sym typeface="Arial"/>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
                                            <p:txEl>
                                              <p:pRg st="0" end="0"/>
                                            </p:txEl>
                                          </p:spTgt>
                                        </p:tgtEl>
                                        <p:attrNameLst>
                                          <p:attrName>style.visibility</p:attrName>
                                        </p:attrNameLst>
                                      </p:cBhvr>
                                      <p:to>
                                        <p:strVal val="visible"/>
                                      </p:to>
                                    </p:set>
                                    <p:animEffect transition="in" filter="fade">
                                      <p:cBhvr>
                                        <p:cTn id="7" dur="1"/>
                                        <p:tgtEl>
                                          <p:spTgt spid="2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
                                            <p:txEl>
                                              <p:pRg st="1" end="1"/>
                                            </p:txEl>
                                          </p:spTgt>
                                        </p:tgtEl>
                                        <p:attrNameLst>
                                          <p:attrName>style.visibility</p:attrName>
                                        </p:attrNameLst>
                                      </p:cBhvr>
                                      <p:to>
                                        <p:strVal val="visible"/>
                                      </p:to>
                                    </p:set>
                                    <p:animEffect transition="in" filter="fade">
                                      <p:cBhvr>
                                        <p:cTn id="12" dur="1"/>
                                        <p:tgtEl>
                                          <p:spTgt spid="2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5">
                                            <p:txEl>
                                              <p:pRg st="2" end="2"/>
                                            </p:txEl>
                                          </p:spTgt>
                                        </p:tgtEl>
                                        <p:attrNameLst>
                                          <p:attrName>style.visibility</p:attrName>
                                        </p:attrNameLst>
                                      </p:cBhvr>
                                      <p:to>
                                        <p:strVal val="visible"/>
                                      </p:to>
                                    </p:set>
                                    <p:animEffect transition="in" filter="fade">
                                      <p:cBhvr>
                                        <p:cTn id="17" dur="1"/>
                                        <p:tgtEl>
                                          <p:spTgt spid="22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5">
                                            <p:txEl>
                                              <p:pRg st="3" end="3"/>
                                            </p:txEl>
                                          </p:spTgt>
                                        </p:tgtEl>
                                        <p:attrNameLst>
                                          <p:attrName>style.visibility</p:attrName>
                                        </p:attrNameLst>
                                      </p:cBhvr>
                                      <p:to>
                                        <p:strVal val="visible"/>
                                      </p:to>
                                    </p:set>
                                    <p:animEffect transition="in" filter="fade">
                                      <p:cBhvr>
                                        <p:cTn id="22" dur="1"/>
                                        <p:tgtEl>
                                          <p:spTgt spid="22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5">
                                            <p:txEl>
                                              <p:pRg st="4" end="4"/>
                                            </p:txEl>
                                          </p:spTgt>
                                        </p:tgtEl>
                                        <p:attrNameLst>
                                          <p:attrName>style.visibility</p:attrName>
                                        </p:attrNameLst>
                                      </p:cBhvr>
                                      <p:to>
                                        <p:strVal val="visible"/>
                                      </p:to>
                                    </p:set>
                                    <p:animEffect transition="in" filter="fade">
                                      <p:cBhvr>
                                        <p:cTn id="27" dur="1"/>
                                        <p:tgtEl>
                                          <p:spTgt spid="22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5">
                                            <p:txEl>
                                              <p:pRg st="5" end="5"/>
                                            </p:txEl>
                                          </p:spTgt>
                                        </p:tgtEl>
                                        <p:attrNameLst>
                                          <p:attrName>style.visibility</p:attrName>
                                        </p:attrNameLst>
                                      </p:cBhvr>
                                      <p:to>
                                        <p:strVal val="visible"/>
                                      </p:to>
                                    </p:set>
                                    <p:animEffect transition="in" filter="fade">
                                      <p:cBhvr>
                                        <p:cTn id="32" dur="1"/>
                                        <p:tgtEl>
                                          <p:spTgt spid="22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4"/>
                                        </p:tgtEl>
                                        <p:attrNameLst>
                                          <p:attrName>style.visibility</p:attrName>
                                        </p:attrNameLst>
                                      </p:cBhvr>
                                      <p:to>
                                        <p:strVal val="visible"/>
                                      </p:to>
                                    </p:set>
                                    <p:animEffect transition="in" filter="fade">
                                      <p:cBhvr>
                                        <p:cTn id="37" dur="1"/>
                                        <p:tgtEl>
                                          <p:spTgt spid="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31"/>
          <p:cNvSpPr/>
          <p:nvPr/>
        </p:nvSpPr>
        <p:spPr>
          <a:xfrm>
            <a:off x="3047998" y="1697036"/>
            <a:ext cx="3180079" cy="4856163"/>
          </a:xfrm>
          <a:prstGeom prst="rect">
            <a:avLst/>
          </a:prstGeom>
          <a:solidFill>
            <a:schemeClr val="lt1"/>
          </a:solidFill>
          <a:ln w="25400" cap="flat">
            <a:solidFill>
              <a:schemeClr val="dk1"/>
            </a:solidFill>
            <a:prstDash val="solid"/>
            <a:round/>
            <a:headEnd type="none" w="med" len="med"/>
            <a:tailEnd type="none" w="med" len="med"/>
          </a:ln>
        </p:spPr>
        <p:txBody>
          <a:bodyPr lIns="91425" tIns="45700" rIns="91425" bIns="45700" anchor="ctr" anchorCtr="0">
            <a:noAutofit/>
          </a:bodyPr>
          <a:lstStyle/>
          <a:p>
            <a:pPr marL="342900" lvl="0" indent="-342900" algn="ctr">
              <a:buClr>
                <a:schemeClr val="dk1"/>
              </a:buClr>
              <a:buSzPct val="25000"/>
            </a:pPr>
            <a:r>
              <a:rPr lang="en-US" sz="1800" dirty="0">
                <a:solidFill>
                  <a:schemeClr val="dk1"/>
                </a:solidFill>
              </a:rPr>
              <a:t>Oracle</a:t>
            </a:r>
          </a:p>
          <a:p>
            <a:pPr marL="342900" lvl="0" indent="-342900" algn="ctr">
              <a:spcBef>
                <a:spcPts val="720"/>
              </a:spcBef>
              <a:buClr>
                <a:schemeClr val="dk1"/>
              </a:buClr>
              <a:buSzPct val="25000"/>
            </a:pPr>
            <a:r>
              <a:rPr lang="en-US" sz="1800" dirty="0">
                <a:solidFill>
                  <a:schemeClr val="dk1"/>
                </a:solidFill>
              </a:rPr>
              <a:t>SQL Server</a:t>
            </a:r>
          </a:p>
          <a:p>
            <a:pPr marL="342900" lvl="0" indent="-342900" algn="ctr">
              <a:spcBef>
                <a:spcPts val="720"/>
              </a:spcBef>
              <a:buClr>
                <a:schemeClr val="dk1"/>
              </a:buClr>
              <a:buSzPct val="25000"/>
            </a:pPr>
            <a:r>
              <a:rPr lang="en-US" sz="1800" dirty="0">
                <a:solidFill>
                  <a:schemeClr val="dk1"/>
                </a:solidFill>
              </a:rPr>
              <a:t>MySQL</a:t>
            </a:r>
          </a:p>
          <a:p>
            <a:pPr marL="342900" lvl="0" indent="-342900" algn="ctr">
              <a:spcBef>
                <a:spcPts val="720"/>
              </a:spcBef>
              <a:buClr>
                <a:schemeClr val="dk1"/>
              </a:buClr>
              <a:buSzPct val="25000"/>
            </a:pPr>
            <a:r>
              <a:rPr lang="en-US" sz="1800" dirty="0">
                <a:solidFill>
                  <a:schemeClr val="dk1"/>
                </a:solidFill>
              </a:rPr>
              <a:t>PostgreSQL</a:t>
            </a:r>
          </a:p>
          <a:p>
            <a:pPr marL="342900" lvl="0" indent="-342900" algn="ctr">
              <a:spcBef>
                <a:spcPts val="720"/>
              </a:spcBef>
              <a:buClr>
                <a:schemeClr val="dk1"/>
              </a:buClr>
              <a:buSzPct val="25000"/>
            </a:pPr>
            <a:r>
              <a:rPr lang="en-US" sz="1800" dirty="0">
                <a:solidFill>
                  <a:schemeClr val="dk1"/>
                </a:solidFill>
              </a:rPr>
              <a:t>MongoDB</a:t>
            </a:r>
          </a:p>
          <a:p>
            <a:pPr marL="342900" lvl="0" indent="-342900" algn="ctr">
              <a:spcBef>
                <a:spcPts val="720"/>
              </a:spcBef>
              <a:buClr>
                <a:schemeClr val="dk1"/>
              </a:buClr>
              <a:buSzPct val="25000"/>
            </a:pPr>
            <a:r>
              <a:rPr lang="en-US" sz="1800" dirty="0">
                <a:solidFill>
                  <a:schemeClr val="dk1"/>
                </a:solidFill>
              </a:rPr>
              <a:t>…</a:t>
            </a:r>
          </a:p>
        </p:txBody>
      </p:sp>
      <p:sp>
        <p:nvSpPr>
          <p:cNvPr id="6" name="Shape 224"/>
          <p:cNvSpPr txBox="1">
            <a:spLocks noGrp="1"/>
          </p:cNvSpPr>
          <p:nvPr>
            <p:ph type="title"/>
          </p:nvPr>
        </p:nvSpPr>
        <p:spPr>
          <a:xfrm>
            <a:off x="904237" y="274638"/>
            <a:ext cx="7467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600" b="1" i="0" u="none" strike="noStrike" cap="none" baseline="0" dirty="0" smtClean="0">
                <a:solidFill>
                  <a:schemeClr val="dk1"/>
                </a:solidFill>
                <a:latin typeface="Calibri"/>
                <a:ea typeface="Calibri"/>
                <a:cs typeface="Calibri"/>
                <a:sym typeface="Calibri"/>
              </a:rPr>
              <a:t>Relational</a:t>
            </a:r>
            <a:r>
              <a:rPr lang="en-US" sz="3600" b="1" i="0" u="none" strike="noStrike" cap="none" dirty="0" smtClean="0">
                <a:solidFill>
                  <a:schemeClr val="dk1"/>
                </a:solidFill>
                <a:latin typeface="Calibri"/>
                <a:ea typeface="Calibri"/>
                <a:cs typeface="Calibri"/>
                <a:sym typeface="Calibri"/>
              </a:rPr>
              <a:t> </a:t>
            </a:r>
            <a:r>
              <a:rPr lang="en-US" sz="3600" b="1" i="0" u="none" strike="noStrike" cap="none" baseline="0" dirty="0" smtClean="0">
                <a:solidFill>
                  <a:schemeClr val="dk1"/>
                </a:solidFill>
                <a:latin typeface="Calibri"/>
                <a:ea typeface="Calibri"/>
                <a:cs typeface="Calibri"/>
                <a:sym typeface="Calibri"/>
              </a:rPr>
              <a:t>DBMS</a:t>
            </a:r>
            <a:endParaRPr lang="en-US" sz="3600" b="1" i="0" u="none" strike="noStrike" cap="none" baseline="0" dirty="0">
              <a:solidFill>
                <a:schemeClr val="dk1"/>
              </a:solidFill>
              <a:latin typeface="Calibri"/>
              <a:ea typeface="Calibri"/>
              <a:cs typeface="Calibri"/>
              <a:sym typeface="Calibri"/>
            </a:endParaRPr>
          </a:p>
        </p:txBody>
      </p:sp>
      <p:sp>
        <p:nvSpPr>
          <p:cNvPr id="7" name="Shape 224"/>
          <p:cNvSpPr txBox="1">
            <a:spLocks/>
          </p:cNvSpPr>
          <p:nvPr/>
        </p:nvSpPr>
        <p:spPr>
          <a:xfrm>
            <a:off x="101600" y="1818640"/>
            <a:ext cx="2854960" cy="970598"/>
          </a:xfrm>
          <a:prstGeom prst="rect">
            <a:avLst/>
          </a:prstGeom>
          <a:noFill/>
          <a:ln>
            <a:noFill/>
          </a:ln>
        </p:spPr>
        <p:txBody>
          <a:bodyPr vert="horz" lIns="91425" tIns="45700" rIns="91425" bIns="45700" anchor="ctr" anchorCtr="0">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spcBef>
                <a:spcPts val="0"/>
              </a:spcBef>
              <a:buClr>
                <a:schemeClr val="dk1"/>
              </a:buClr>
              <a:buSzPct val="25000"/>
              <a:buFont typeface="Calibri"/>
              <a:buNone/>
            </a:pPr>
            <a:r>
              <a:rPr lang="en-US" sz="2400" cap="none" dirty="0" smtClean="0">
                <a:solidFill>
                  <a:schemeClr val="dk1"/>
                </a:solidFill>
                <a:latin typeface="Calibri"/>
                <a:ea typeface="Calibri"/>
                <a:cs typeface="Calibri"/>
                <a:sym typeface="Calibri"/>
              </a:rPr>
              <a:t>Hierarchical </a:t>
            </a:r>
            <a:r>
              <a:rPr lang="en-US" sz="2800" b="1" cap="none" dirty="0" smtClean="0">
                <a:solidFill>
                  <a:schemeClr val="dk1"/>
                </a:solidFill>
                <a:latin typeface="Calibri"/>
                <a:ea typeface="Calibri"/>
                <a:cs typeface="Calibri"/>
                <a:sym typeface="Calibri"/>
              </a:rPr>
              <a:t>DBMS</a:t>
            </a:r>
            <a:endParaRPr lang="en-US" sz="2800" b="1" cap="none" dirty="0">
              <a:solidFill>
                <a:schemeClr val="dk1"/>
              </a:solidFill>
              <a:latin typeface="Calibri"/>
              <a:ea typeface="Calibri"/>
              <a:cs typeface="Calibri"/>
              <a:sym typeface="Calibri"/>
            </a:endParaRPr>
          </a:p>
        </p:txBody>
      </p:sp>
      <p:sp>
        <p:nvSpPr>
          <p:cNvPr id="8" name="Shape 224"/>
          <p:cNvSpPr txBox="1">
            <a:spLocks/>
          </p:cNvSpPr>
          <p:nvPr/>
        </p:nvSpPr>
        <p:spPr>
          <a:xfrm>
            <a:off x="193038" y="2789238"/>
            <a:ext cx="2854960" cy="970598"/>
          </a:xfrm>
          <a:prstGeom prst="rect">
            <a:avLst/>
          </a:prstGeom>
          <a:noFill/>
          <a:ln>
            <a:noFill/>
          </a:ln>
        </p:spPr>
        <p:txBody>
          <a:bodyPr vert="horz" lIns="91425" tIns="45700" rIns="91425" bIns="45700" anchor="ctr" anchorCtr="0">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spcBef>
                <a:spcPts val="0"/>
              </a:spcBef>
              <a:buClr>
                <a:schemeClr val="dk1"/>
              </a:buClr>
              <a:buSzPct val="25000"/>
              <a:buFont typeface="Calibri"/>
              <a:buNone/>
            </a:pPr>
            <a:r>
              <a:rPr lang="en-US" sz="2400" cap="none" dirty="0" smtClean="0">
                <a:solidFill>
                  <a:schemeClr val="dk1"/>
                </a:solidFill>
                <a:latin typeface="Calibri"/>
                <a:ea typeface="Calibri"/>
                <a:cs typeface="Calibri"/>
                <a:sym typeface="Calibri"/>
              </a:rPr>
              <a:t>Network </a:t>
            </a:r>
            <a:r>
              <a:rPr lang="en-US" sz="2800" b="1" cap="none" dirty="0" smtClean="0">
                <a:solidFill>
                  <a:schemeClr val="dk1"/>
                </a:solidFill>
                <a:latin typeface="Calibri"/>
                <a:ea typeface="Calibri"/>
                <a:cs typeface="Calibri"/>
                <a:sym typeface="Calibri"/>
              </a:rPr>
              <a:t>DBMS</a:t>
            </a:r>
            <a:endParaRPr lang="en-US" sz="2800" b="1" cap="none" dirty="0">
              <a:solidFill>
                <a:schemeClr val="dk1"/>
              </a:solidFill>
              <a:latin typeface="Calibri"/>
              <a:ea typeface="Calibri"/>
              <a:cs typeface="Calibri"/>
              <a:sym typeface="Calibri"/>
            </a:endParaRPr>
          </a:p>
        </p:txBody>
      </p:sp>
      <p:sp>
        <p:nvSpPr>
          <p:cNvPr id="9" name="Shape 224"/>
          <p:cNvSpPr txBox="1">
            <a:spLocks/>
          </p:cNvSpPr>
          <p:nvPr/>
        </p:nvSpPr>
        <p:spPr>
          <a:xfrm>
            <a:off x="101600" y="4003040"/>
            <a:ext cx="2854960" cy="970598"/>
          </a:xfrm>
          <a:prstGeom prst="rect">
            <a:avLst/>
          </a:prstGeom>
          <a:noFill/>
          <a:ln>
            <a:noFill/>
          </a:ln>
        </p:spPr>
        <p:txBody>
          <a:bodyPr vert="horz" lIns="91425" tIns="45700" rIns="91425" bIns="45700" anchor="ctr" anchorCtr="0">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spcBef>
                <a:spcPts val="0"/>
              </a:spcBef>
              <a:buClr>
                <a:schemeClr val="dk1"/>
              </a:buClr>
              <a:buSzPct val="25000"/>
              <a:buFont typeface="Calibri"/>
              <a:buNone/>
            </a:pPr>
            <a:r>
              <a:rPr lang="en-US" sz="2400" cap="none" dirty="0" smtClean="0">
                <a:solidFill>
                  <a:schemeClr val="dk1"/>
                </a:solidFill>
                <a:latin typeface="Calibri"/>
                <a:ea typeface="Calibri"/>
                <a:cs typeface="Calibri"/>
                <a:sym typeface="Calibri"/>
              </a:rPr>
              <a:t>Object Oriented </a:t>
            </a:r>
            <a:r>
              <a:rPr lang="en-US" sz="2800" b="1" cap="none" dirty="0" smtClean="0">
                <a:solidFill>
                  <a:schemeClr val="dk1"/>
                </a:solidFill>
                <a:latin typeface="Calibri"/>
                <a:ea typeface="Calibri"/>
                <a:cs typeface="Calibri"/>
                <a:sym typeface="Calibri"/>
              </a:rPr>
              <a:t>DBMS</a:t>
            </a:r>
            <a:endParaRPr lang="en-US" sz="2800" b="1" cap="none" dirty="0">
              <a:solidFill>
                <a:schemeClr val="dk1"/>
              </a:solidFill>
              <a:latin typeface="Calibri"/>
              <a:ea typeface="Calibri"/>
              <a:cs typeface="Calibri"/>
              <a:sym typeface="Calibri"/>
            </a:endParaRPr>
          </a:p>
        </p:txBody>
      </p:sp>
      <p:sp>
        <p:nvSpPr>
          <p:cNvPr id="10" name="Shape 224"/>
          <p:cNvSpPr txBox="1">
            <a:spLocks/>
          </p:cNvSpPr>
          <p:nvPr/>
        </p:nvSpPr>
        <p:spPr>
          <a:xfrm>
            <a:off x="106678" y="5313680"/>
            <a:ext cx="2854960" cy="970598"/>
          </a:xfrm>
          <a:prstGeom prst="rect">
            <a:avLst/>
          </a:prstGeom>
          <a:noFill/>
          <a:ln>
            <a:noFill/>
          </a:ln>
        </p:spPr>
        <p:txBody>
          <a:bodyPr vert="horz" lIns="91425" tIns="45700" rIns="91425" bIns="45700" anchor="ctr" anchorCtr="0">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spcBef>
                <a:spcPts val="0"/>
              </a:spcBef>
              <a:buClr>
                <a:schemeClr val="dk1"/>
              </a:buClr>
              <a:buSzPct val="25000"/>
              <a:buFont typeface="Calibri"/>
              <a:buNone/>
            </a:pPr>
            <a:r>
              <a:rPr lang="en-US" sz="2400" cap="none" dirty="0" smtClean="0">
                <a:solidFill>
                  <a:schemeClr val="dk1"/>
                </a:solidFill>
                <a:latin typeface="Calibri"/>
                <a:ea typeface="Calibri"/>
                <a:cs typeface="Calibri"/>
                <a:sym typeface="Calibri"/>
              </a:rPr>
              <a:t>NoSQL </a:t>
            </a:r>
            <a:r>
              <a:rPr lang="en-US" sz="2800" b="1" cap="none" dirty="0" smtClean="0">
                <a:solidFill>
                  <a:schemeClr val="dk1"/>
                </a:solidFill>
                <a:latin typeface="Calibri"/>
                <a:ea typeface="Calibri"/>
                <a:cs typeface="Calibri"/>
                <a:sym typeface="Calibri"/>
              </a:rPr>
              <a:t>DBMS</a:t>
            </a:r>
            <a:endParaRPr lang="en-US" sz="2800" b="1"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58588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 y="87630"/>
            <a:ext cx="7467600" cy="1143000"/>
          </a:xfrm>
        </p:spPr>
        <p:txBody>
          <a:bodyPr>
            <a:normAutofit/>
          </a:bodyPr>
          <a:lstStyle/>
          <a:p>
            <a:pPr fontAlgn="base"/>
            <a:r>
              <a:rPr lang="en-US" sz="4000" b="1" dirty="0" smtClean="0">
                <a:latin typeface="Calibri" panose="020F0502020204030204" pitchFamily="34" charset="0"/>
              </a:rPr>
              <a:t>What </a:t>
            </a:r>
            <a:r>
              <a:rPr lang="en-US" sz="4000" b="1" dirty="0">
                <a:latin typeface="Calibri" panose="020F0502020204030204" pitchFamily="34" charset="0"/>
              </a:rPr>
              <a:t>is </a:t>
            </a:r>
            <a:r>
              <a:rPr lang="en-US" sz="4000" b="1" dirty="0" smtClean="0">
                <a:latin typeface="Calibri" panose="020F0502020204030204" pitchFamily="34" charset="0"/>
              </a:rPr>
              <a:t>RDBMS?</a:t>
            </a:r>
            <a:endParaRPr lang="en-US" sz="4000" b="1" dirty="0">
              <a:latin typeface="Calibri" panose="020F0502020204030204" pitchFamily="34" charset="0"/>
            </a:endParaRPr>
          </a:p>
        </p:txBody>
      </p:sp>
      <p:sp>
        <p:nvSpPr>
          <p:cNvPr id="3" name="Content Placeholder 2"/>
          <p:cNvSpPr>
            <a:spLocks noGrp="1"/>
          </p:cNvSpPr>
          <p:nvPr>
            <p:ph sz="quarter" idx="1"/>
          </p:nvPr>
        </p:nvSpPr>
        <p:spPr>
          <a:xfrm>
            <a:off x="464820" y="1230630"/>
            <a:ext cx="8229600" cy="5335540"/>
          </a:xfrm>
        </p:spPr>
        <p:txBody>
          <a:bodyPr>
            <a:noAutofit/>
          </a:bodyPr>
          <a:lstStyle/>
          <a:p>
            <a:r>
              <a:rPr lang="en-US" sz="2000" b="1" dirty="0" smtClean="0"/>
              <a:t>RDBMS</a:t>
            </a:r>
            <a:r>
              <a:rPr lang="en-US" sz="2000" dirty="0"/>
              <a:t> stands for </a:t>
            </a:r>
            <a:r>
              <a:rPr lang="en-US" sz="2000" i="1" dirty="0"/>
              <a:t>Relational Database Management Systems.</a:t>
            </a:r>
            <a:r>
              <a:rPr lang="en-US" sz="2000" dirty="0"/>
              <a:t>.</a:t>
            </a:r>
          </a:p>
          <a:p>
            <a:r>
              <a:rPr lang="en-US" sz="2000" dirty="0"/>
              <a:t>All modern database management systems like SQL, MS SQL Server, IBM DB2, ORACLE, My-SQL and Microsoft Access are based on RDBMS.</a:t>
            </a:r>
          </a:p>
          <a:p>
            <a:r>
              <a:rPr lang="en-US" sz="2000" dirty="0"/>
              <a:t>It is called Relational Data Base Management System (RDBMS) because it is based on relational model introduced by E.F. </a:t>
            </a:r>
            <a:r>
              <a:rPr lang="en-US" sz="2000" dirty="0" err="1"/>
              <a:t>Codd</a:t>
            </a:r>
            <a:r>
              <a:rPr lang="en-US" sz="2000" dirty="0" smtClean="0"/>
              <a:t>.</a:t>
            </a:r>
          </a:p>
          <a:p>
            <a:r>
              <a:rPr lang="en-US" sz="2000" dirty="0"/>
              <a:t>Data is represented in terms of tuples (rows) in RDBMS.</a:t>
            </a:r>
          </a:p>
          <a:p>
            <a:r>
              <a:rPr lang="en-US" sz="2000" dirty="0"/>
              <a:t>Relational database is most commonly used database. It contains number of tables and each table has its own primary key.</a:t>
            </a:r>
          </a:p>
          <a:p>
            <a:r>
              <a:rPr lang="en-US" sz="2000" dirty="0"/>
              <a:t>Due to a collection of organized set of tables, data can be accessed easily in RDBMS.</a:t>
            </a:r>
          </a:p>
          <a:p>
            <a:r>
              <a:rPr lang="en-US" sz="2000" b="1" dirty="0"/>
              <a:t>Brief History of </a:t>
            </a:r>
            <a:r>
              <a:rPr lang="en-US" sz="2000" b="1" dirty="0" smtClean="0"/>
              <a:t>RDBMS</a:t>
            </a:r>
            <a:r>
              <a:rPr lang="en-US" sz="2000" dirty="0" smtClean="0"/>
              <a:t> </a:t>
            </a:r>
            <a:r>
              <a:rPr lang="en-US" sz="2000" dirty="0"/>
              <a:t>During 1970 to 1972, E.F. </a:t>
            </a:r>
            <a:r>
              <a:rPr lang="en-US" sz="2000" dirty="0" err="1"/>
              <a:t>Codd</a:t>
            </a:r>
            <a:r>
              <a:rPr lang="en-US" sz="2000" dirty="0"/>
              <a:t> published a paper to propose the use of relational database </a:t>
            </a:r>
            <a:r>
              <a:rPr lang="en-US" sz="2000" dirty="0" smtClean="0"/>
              <a:t>model. RDBMS </a:t>
            </a:r>
            <a:r>
              <a:rPr lang="en-US" sz="2000" dirty="0"/>
              <a:t>is originally based on that E.F. </a:t>
            </a:r>
            <a:r>
              <a:rPr lang="en-US" sz="2000" dirty="0" err="1"/>
              <a:t>Codd's</a:t>
            </a:r>
            <a:r>
              <a:rPr lang="en-US" sz="2000" dirty="0"/>
              <a:t> relational model invention.</a:t>
            </a:r>
          </a:p>
          <a:p>
            <a:endParaRPr lang="en-US" sz="2000" b="1" dirty="0"/>
          </a:p>
          <a:p>
            <a:endParaRPr lang="en-US" sz="2200" dirty="0"/>
          </a:p>
        </p:txBody>
      </p:sp>
      <p:cxnSp>
        <p:nvCxnSpPr>
          <p:cNvPr id="5" name="Straight Connector 4"/>
          <p:cNvCxnSpPr/>
          <p:nvPr/>
        </p:nvCxnSpPr>
        <p:spPr>
          <a:xfrm>
            <a:off x="533400" y="1219200"/>
            <a:ext cx="8001000" cy="1588"/>
          </a:xfrm>
          <a:prstGeom prst="line">
            <a:avLst/>
          </a:prstGeom>
          <a:ln w="28575">
            <a:solidFill>
              <a:srgbClr val="FFCC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591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7"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iterate type="lt">
                                    <p:tmPct val="10000"/>
                                  </p:iterate>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5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6" dur="5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iterate type="lt">
                                    <p:tmPct val="10000"/>
                                  </p:iterate>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5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45" dur="5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iterate type="lt">
                                    <p:tmPct val="10000"/>
                                  </p:iterate>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p:cTn id="52" dur="5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54" dur="5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500" tmFilter="0,0; .5, 1; 1, 1"/>
                                        <p:tgtEl>
                                          <p:spTgt spid="3">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iterate type="lt">
                                    <p:tmPct val="10000"/>
                                  </p:iterate>
                                  <p:childTnLst>
                                    <p:set>
                                      <p:cBhvr>
                                        <p:cTn id="60" dur="1" fill="hold">
                                          <p:stCondLst>
                                            <p:cond delay="0"/>
                                          </p:stCondLst>
                                        </p:cTn>
                                        <p:tgtEl>
                                          <p:spTgt spid="3">
                                            <p:txEl>
                                              <p:pRg st="6" end="6"/>
                                            </p:txEl>
                                          </p:spTgt>
                                        </p:tgtEl>
                                        <p:attrNameLst>
                                          <p:attrName>style.visibility</p:attrName>
                                        </p:attrNameLst>
                                      </p:cBhvr>
                                      <p:to>
                                        <p:strVal val="visible"/>
                                      </p:to>
                                    </p:set>
                                    <p:anim calcmode="lin" valueType="num">
                                      <p:cBhvr>
                                        <p:cTn id="61" dur="5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63" dur="5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500" tmFilter="0,0; .5, 1; 1, 1"/>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 y="87630"/>
            <a:ext cx="7467600" cy="1143000"/>
          </a:xfrm>
        </p:spPr>
        <p:txBody>
          <a:bodyPr>
            <a:normAutofit fontScale="90000"/>
          </a:bodyPr>
          <a:lstStyle/>
          <a:p>
            <a:pPr fontAlgn="base"/>
            <a:r>
              <a:rPr lang="en-US" sz="4000" b="1" dirty="0" smtClean="0">
                <a:latin typeface="Calibri" panose="020F0502020204030204" pitchFamily="34" charset="0"/>
              </a:rPr>
              <a:t>Difference </a:t>
            </a:r>
            <a:r>
              <a:rPr lang="en-US" sz="4000" b="1" dirty="0">
                <a:latin typeface="Calibri" panose="020F0502020204030204" pitchFamily="34" charset="0"/>
              </a:rPr>
              <a:t>between DBMS and RDBMS</a:t>
            </a:r>
          </a:p>
        </p:txBody>
      </p:sp>
      <p:sp>
        <p:nvSpPr>
          <p:cNvPr id="3" name="Content Placeholder 2"/>
          <p:cNvSpPr>
            <a:spLocks noGrp="1"/>
          </p:cNvSpPr>
          <p:nvPr>
            <p:ph sz="quarter" idx="1"/>
          </p:nvPr>
        </p:nvSpPr>
        <p:spPr>
          <a:xfrm>
            <a:off x="464820" y="1230630"/>
            <a:ext cx="8229600" cy="5335540"/>
          </a:xfrm>
        </p:spPr>
        <p:txBody>
          <a:bodyPr>
            <a:noAutofit/>
          </a:bodyPr>
          <a:lstStyle/>
          <a:p>
            <a:r>
              <a:rPr lang="en-US" sz="2000" dirty="0" smtClean="0"/>
              <a:t>Although </a:t>
            </a:r>
            <a:r>
              <a:rPr lang="en-US" sz="2000" dirty="0"/>
              <a:t>DBMS and RDBMS both are used to store information in physical database but there are some remarkable differences between them.</a:t>
            </a:r>
          </a:p>
          <a:p>
            <a:r>
              <a:rPr lang="en-US" sz="2000" dirty="0"/>
              <a:t>The main differences between DBMS and RDBMS are given </a:t>
            </a:r>
            <a:r>
              <a:rPr lang="en-US" sz="2000" dirty="0" smtClean="0"/>
              <a:t>below.</a:t>
            </a:r>
          </a:p>
          <a:p>
            <a:endParaRPr lang="en-US" sz="2000" dirty="0"/>
          </a:p>
          <a:p>
            <a:endParaRPr lang="en-US" sz="2200" dirty="0"/>
          </a:p>
        </p:txBody>
      </p:sp>
      <p:cxnSp>
        <p:nvCxnSpPr>
          <p:cNvPr id="5" name="Straight Connector 4"/>
          <p:cNvCxnSpPr/>
          <p:nvPr/>
        </p:nvCxnSpPr>
        <p:spPr>
          <a:xfrm>
            <a:off x="533400" y="1219200"/>
            <a:ext cx="8001000" cy="1588"/>
          </a:xfrm>
          <a:prstGeom prst="line">
            <a:avLst/>
          </a:prstGeom>
          <a:ln w="28575">
            <a:solidFill>
              <a:srgbClr val="FFCC00"/>
            </a:solidFill>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p:extLst>
              <p:ext uri="{D42A27DB-BD31-4B8C-83A1-F6EECF244321}">
                <p14:modId xmlns:p14="http://schemas.microsoft.com/office/powerpoint/2010/main" val="2104531314"/>
              </p:ext>
            </p:extLst>
          </p:nvPr>
        </p:nvGraphicFramePr>
        <p:xfrm>
          <a:off x="533400" y="2957208"/>
          <a:ext cx="8161020" cy="3570082"/>
        </p:xfrm>
        <a:graphic>
          <a:graphicData uri="http://schemas.openxmlformats.org/drawingml/2006/table">
            <a:tbl>
              <a:tblPr/>
              <a:tblGrid>
                <a:gridCol w="364851"/>
                <a:gridCol w="3508379"/>
                <a:gridCol w="4287790"/>
              </a:tblGrid>
              <a:tr h="143802">
                <a:tc>
                  <a:txBody>
                    <a:bodyPr/>
                    <a:lstStyle/>
                    <a:p>
                      <a:pPr algn="l" fontAlgn="t"/>
                      <a:r>
                        <a:rPr lang="en-US" sz="700" b="1" dirty="0">
                          <a:solidFill>
                            <a:srgbClr val="000000"/>
                          </a:solidFill>
                          <a:effectLst/>
                          <a:latin typeface="times new roman" panose="02020603050405020304" pitchFamily="18" charset="0"/>
                        </a:rPr>
                        <a:t>No.</a:t>
                      </a:r>
                    </a:p>
                  </a:txBody>
                  <a:tcPr marL="45294" marR="45294" marT="45294" marB="45294">
                    <a:lnL w="9525" cap="flat" cmpd="sng" algn="ctr">
                      <a:solidFill>
                        <a:srgbClr val="40A252"/>
                      </a:solidFill>
                      <a:prstDash val="solid"/>
                      <a:round/>
                      <a:headEnd type="none" w="med" len="med"/>
                      <a:tailEnd type="none" w="med" len="med"/>
                    </a:lnL>
                    <a:lnR w="9525" cap="flat" cmpd="sng" algn="ctr">
                      <a:solidFill>
                        <a:srgbClr val="40A252"/>
                      </a:solidFill>
                      <a:prstDash val="solid"/>
                      <a:round/>
                      <a:headEnd type="none" w="med" len="med"/>
                      <a:tailEnd type="none" w="med" len="med"/>
                    </a:lnR>
                    <a:lnT w="9525" cap="flat" cmpd="sng" algn="ctr">
                      <a:solidFill>
                        <a:srgbClr val="40A25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700" b="1" dirty="0">
                          <a:solidFill>
                            <a:srgbClr val="000000"/>
                          </a:solidFill>
                          <a:effectLst/>
                          <a:latin typeface="times new roman" panose="02020603050405020304" pitchFamily="18" charset="0"/>
                        </a:rPr>
                        <a:t>DBMS</a:t>
                      </a:r>
                    </a:p>
                  </a:txBody>
                  <a:tcPr marL="45294" marR="45294" marT="45294" marB="45294">
                    <a:lnL w="9525" cap="flat" cmpd="sng" algn="ctr">
                      <a:solidFill>
                        <a:srgbClr val="40A252"/>
                      </a:solidFill>
                      <a:prstDash val="solid"/>
                      <a:round/>
                      <a:headEnd type="none" w="med" len="med"/>
                      <a:tailEnd type="none" w="med" len="med"/>
                    </a:lnL>
                    <a:lnR w="9525" cap="flat" cmpd="sng" algn="ctr">
                      <a:solidFill>
                        <a:srgbClr val="40A252"/>
                      </a:solidFill>
                      <a:prstDash val="solid"/>
                      <a:round/>
                      <a:headEnd type="none" w="med" len="med"/>
                      <a:tailEnd type="none" w="med" len="med"/>
                    </a:lnR>
                    <a:lnT w="9525" cap="flat" cmpd="sng" algn="ctr">
                      <a:solidFill>
                        <a:srgbClr val="40A25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700" b="1" dirty="0">
                          <a:solidFill>
                            <a:srgbClr val="000000"/>
                          </a:solidFill>
                          <a:effectLst/>
                          <a:latin typeface="times new roman" panose="02020603050405020304" pitchFamily="18" charset="0"/>
                        </a:rPr>
                        <a:t>RDBMS</a:t>
                      </a:r>
                    </a:p>
                  </a:txBody>
                  <a:tcPr marL="45294" marR="45294" marT="45294" marB="45294">
                    <a:lnL w="9525" cap="flat" cmpd="sng" algn="ctr">
                      <a:solidFill>
                        <a:srgbClr val="40A252"/>
                      </a:solidFill>
                      <a:prstDash val="solid"/>
                      <a:round/>
                      <a:headEnd type="none" w="med" len="med"/>
                      <a:tailEnd type="none" w="med" len="med"/>
                    </a:lnL>
                    <a:lnR w="9525" cap="flat" cmpd="sng" algn="ctr">
                      <a:solidFill>
                        <a:srgbClr val="40A252"/>
                      </a:solidFill>
                      <a:prstDash val="solid"/>
                      <a:round/>
                      <a:headEnd type="none" w="med" len="med"/>
                      <a:tailEnd type="none" w="med" len="med"/>
                    </a:lnR>
                    <a:lnT w="9525" cap="flat" cmpd="sng" algn="ctr">
                      <a:solidFill>
                        <a:srgbClr val="40A25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278889">
                <a:tc>
                  <a:txBody>
                    <a:bodyPr/>
                    <a:lstStyle/>
                    <a:p>
                      <a:pPr algn="just" fontAlgn="t"/>
                      <a:r>
                        <a:rPr lang="en-US" sz="700" b="0" i="0">
                          <a:solidFill>
                            <a:srgbClr val="000000"/>
                          </a:solidFill>
                          <a:effectLst/>
                          <a:latin typeface="verdana" panose="020B0604030504040204" pitchFamily="34" charset="0"/>
                        </a:rPr>
                        <a:t>1)</a:t>
                      </a:r>
                    </a:p>
                  </a:txBody>
                  <a:tcPr marL="30196" marR="30196" marT="30196" marB="301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700" b="0" i="0">
                          <a:solidFill>
                            <a:srgbClr val="000000"/>
                          </a:solidFill>
                          <a:effectLst/>
                          <a:latin typeface="verdana" panose="020B0604030504040204" pitchFamily="34" charset="0"/>
                        </a:rPr>
                        <a:t>DBMS applications store </a:t>
                      </a:r>
                      <a:r>
                        <a:rPr lang="en-US" sz="700" b="1" i="0">
                          <a:solidFill>
                            <a:srgbClr val="000000"/>
                          </a:solidFill>
                          <a:effectLst/>
                          <a:latin typeface="verdana" panose="020B0604030504040204" pitchFamily="34" charset="0"/>
                        </a:rPr>
                        <a:t>data as file</a:t>
                      </a:r>
                      <a:r>
                        <a:rPr lang="en-US" sz="700" b="0" i="0">
                          <a:solidFill>
                            <a:srgbClr val="000000"/>
                          </a:solidFill>
                          <a:effectLst/>
                          <a:latin typeface="verdana" panose="020B0604030504040204" pitchFamily="34" charset="0"/>
                        </a:rPr>
                        <a:t>.</a:t>
                      </a:r>
                    </a:p>
                  </a:txBody>
                  <a:tcPr marL="30196" marR="30196" marT="30196" marB="301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700" b="0" i="0">
                          <a:solidFill>
                            <a:srgbClr val="000000"/>
                          </a:solidFill>
                          <a:effectLst/>
                          <a:latin typeface="verdana" panose="020B0604030504040204" pitchFamily="34" charset="0"/>
                        </a:rPr>
                        <a:t>RDBMS applications store </a:t>
                      </a:r>
                      <a:r>
                        <a:rPr lang="en-US" sz="700" b="1" i="0">
                          <a:solidFill>
                            <a:srgbClr val="000000"/>
                          </a:solidFill>
                          <a:effectLst/>
                          <a:latin typeface="verdana" panose="020B0604030504040204" pitchFamily="34" charset="0"/>
                        </a:rPr>
                        <a:t>data in a tabular form</a:t>
                      </a:r>
                      <a:r>
                        <a:rPr lang="en-US" sz="700" b="0" i="0">
                          <a:solidFill>
                            <a:srgbClr val="000000"/>
                          </a:solidFill>
                          <a:effectLst/>
                          <a:latin typeface="verdana" panose="020B0604030504040204" pitchFamily="34" charset="0"/>
                        </a:rPr>
                        <a:t>.</a:t>
                      </a:r>
                    </a:p>
                  </a:txBody>
                  <a:tcPr marL="30196" marR="30196" marT="30196" marB="301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35764">
                <a:tc>
                  <a:txBody>
                    <a:bodyPr/>
                    <a:lstStyle/>
                    <a:p>
                      <a:pPr algn="just" fontAlgn="t"/>
                      <a:r>
                        <a:rPr lang="en-US" sz="700" b="0" i="0">
                          <a:solidFill>
                            <a:srgbClr val="000000"/>
                          </a:solidFill>
                          <a:effectLst/>
                          <a:latin typeface="verdana" panose="020B0604030504040204" pitchFamily="34" charset="0"/>
                        </a:rPr>
                        <a:t>2)</a:t>
                      </a:r>
                    </a:p>
                  </a:txBody>
                  <a:tcPr marL="30196" marR="30196" marT="30196" marB="301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700" b="0" i="0">
                          <a:solidFill>
                            <a:srgbClr val="000000"/>
                          </a:solidFill>
                          <a:effectLst/>
                          <a:latin typeface="verdana" panose="020B0604030504040204" pitchFamily="34" charset="0"/>
                        </a:rPr>
                        <a:t>In DBMS, data is generally stored in either a hierarchical form or a navigational form.</a:t>
                      </a:r>
                    </a:p>
                  </a:txBody>
                  <a:tcPr marL="30196" marR="30196" marT="30196" marB="301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700" b="0" i="0">
                          <a:solidFill>
                            <a:srgbClr val="000000"/>
                          </a:solidFill>
                          <a:effectLst/>
                          <a:latin typeface="verdana" panose="020B0604030504040204" pitchFamily="34" charset="0"/>
                        </a:rPr>
                        <a:t>In RDBMS, the tables have an identifier called primary key and the data values are stored in the form of tables.</a:t>
                      </a:r>
                    </a:p>
                  </a:txBody>
                  <a:tcPr marL="30196" marR="30196" marT="30196" marB="301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00452">
                <a:tc>
                  <a:txBody>
                    <a:bodyPr/>
                    <a:lstStyle/>
                    <a:p>
                      <a:pPr algn="just" fontAlgn="t"/>
                      <a:r>
                        <a:rPr lang="en-US" sz="700" b="0" i="0">
                          <a:solidFill>
                            <a:srgbClr val="000000"/>
                          </a:solidFill>
                          <a:effectLst/>
                          <a:latin typeface="verdana" panose="020B0604030504040204" pitchFamily="34" charset="0"/>
                        </a:rPr>
                        <a:t>3)</a:t>
                      </a:r>
                    </a:p>
                  </a:txBody>
                  <a:tcPr marL="30196" marR="30196" marT="30196" marB="301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700" b="1" i="0">
                          <a:solidFill>
                            <a:srgbClr val="000000"/>
                          </a:solidFill>
                          <a:effectLst/>
                          <a:latin typeface="verdana" panose="020B0604030504040204" pitchFamily="34" charset="0"/>
                        </a:rPr>
                        <a:t>Normalization is not</a:t>
                      </a:r>
                      <a:r>
                        <a:rPr lang="en-US" sz="700" b="0" i="0">
                          <a:solidFill>
                            <a:srgbClr val="000000"/>
                          </a:solidFill>
                          <a:effectLst/>
                          <a:latin typeface="verdana" panose="020B0604030504040204" pitchFamily="34" charset="0"/>
                        </a:rPr>
                        <a:t> present in DBMS.</a:t>
                      </a:r>
                    </a:p>
                  </a:txBody>
                  <a:tcPr marL="30196" marR="30196" marT="30196" marB="301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700" b="1" i="0">
                          <a:solidFill>
                            <a:srgbClr val="000000"/>
                          </a:solidFill>
                          <a:effectLst/>
                          <a:latin typeface="verdana" panose="020B0604030504040204" pitchFamily="34" charset="0"/>
                        </a:rPr>
                        <a:t>Normalization is</a:t>
                      </a:r>
                      <a:r>
                        <a:rPr lang="en-US" sz="700" b="0" i="0">
                          <a:solidFill>
                            <a:srgbClr val="000000"/>
                          </a:solidFill>
                          <a:effectLst/>
                          <a:latin typeface="verdana" panose="020B0604030504040204" pitchFamily="34" charset="0"/>
                        </a:rPr>
                        <a:t> present in RDBMS.</a:t>
                      </a:r>
                    </a:p>
                  </a:txBody>
                  <a:tcPr marL="30196" marR="30196" marT="30196" marB="301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14201">
                <a:tc>
                  <a:txBody>
                    <a:bodyPr/>
                    <a:lstStyle/>
                    <a:p>
                      <a:pPr algn="just" fontAlgn="t"/>
                      <a:r>
                        <a:rPr lang="en-US" sz="700" b="0" i="0">
                          <a:solidFill>
                            <a:srgbClr val="000000"/>
                          </a:solidFill>
                          <a:effectLst/>
                          <a:latin typeface="verdana" panose="020B0604030504040204" pitchFamily="34" charset="0"/>
                        </a:rPr>
                        <a:t>4)</a:t>
                      </a:r>
                    </a:p>
                  </a:txBody>
                  <a:tcPr marL="30196" marR="30196" marT="30196" marB="301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700" b="0" i="0">
                          <a:solidFill>
                            <a:srgbClr val="000000"/>
                          </a:solidFill>
                          <a:effectLst/>
                          <a:latin typeface="verdana" panose="020B0604030504040204" pitchFamily="34" charset="0"/>
                        </a:rPr>
                        <a:t>DBMS does </a:t>
                      </a:r>
                      <a:r>
                        <a:rPr lang="en-US" sz="700" b="1" i="0">
                          <a:solidFill>
                            <a:srgbClr val="000000"/>
                          </a:solidFill>
                          <a:effectLst/>
                          <a:latin typeface="verdana" panose="020B0604030504040204" pitchFamily="34" charset="0"/>
                        </a:rPr>
                        <a:t>not apply any security</a:t>
                      </a:r>
                      <a:r>
                        <a:rPr lang="en-US" sz="700" b="0" i="0">
                          <a:solidFill>
                            <a:srgbClr val="000000"/>
                          </a:solidFill>
                          <a:effectLst/>
                          <a:latin typeface="verdana" panose="020B0604030504040204" pitchFamily="34" charset="0"/>
                        </a:rPr>
                        <a:t> with regards to data manipulation.</a:t>
                      </a:r>
                    </a:p>
                  </a:txBody>
                  <a:tcPr marL="30196" marR="30196" marT="30196" marB="301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700" b="0" i="0">
                          <a:solidFill>
                            <a:srgbClr val="000000"/>
                          </a:solidFill>
                          <a:effectLst/>
                          <a:latin typeface="verdana" panose="020B0604030504040204" pitchFamily="34" charset="0"/>
                        </a:rPr>
                        <a:t>RDBMS </a:t>
                      </a:r>
                      <a:r>
                        <a:rPr lang="en-US" sz="700" b="1" i="0">
                          <a:solidFill>
                            <a:srgbClr val="000000"/>
                          </a:solidFill>
                          <a:effectLst/>
                          <a:latin typeface="verdana" panose="020B0604030504040204" pitchFamily="34" charset="0"/>
                        </a:rPr>
                        <a:t>defines the integrity constraint</a:t>
                      </a:r>
                      <a:r>
                        <a:rPr lang="en-US" sz="700" b="0" i="0">
                          <a:solidFill>
                            <a:srgbClr val="000000"/>
                          </a:solidFill>
                          <a:effectLst/>
                          <a:latin typeface="verdana" panose="020B0604030504040204" pitchFamily="34" charset="0"/>
                        </a:rPr>
                        <a:t> for the purpose of ACID (Atomocity, Consistency, Isolation and Durability) property.</a:t>
                      </a:r>
                    </a:p>
                  </a:txBody>
                  <a:tcPr marL="30196" marR="30196" marT="30196" marB="301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92639">
                <a:tc>
                  <a:txBody>
                    <a:bodyPr/>
                    <a:lstStyle/>
                    <a:p>
                      <a:pPr algn="just" fontAlgn="t"/>
                      <a:r>
                        <a:rPr lang="en-US" sz="700" b="0" i="0">
                          <a:solidFill>
                            <a:srgbClr val="000000"/>
                          </a:solidFill>
                          <a:effectLst/>
                          <a:latin typeface="verdana" panose="020B0604030504040204" pitchFamily="34" charset="0"/>
                        </a:rPr>
                        <a:t>5)</a:t>
                      </a:r>
                    </a:p>
                  </a:txBody>
                  <a:tcPr marL="30196" marR="30196" marT="30196" marB="301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700" b="0" i="0">
                          <a:solidFill>
                            <a:srgbClr val="000000"/>
                          </a:solidFill>
                          <a:effectLst/>
                          <a:latin typeface="verdana" panose="020B0604030504040204" pitchFamily="34" charset="0"/>
                        </a:rPr>
                        <a:t>DBMS uses file system to store data, so there will be </a:t>
                      </a:r>
                      <a:r>
                        <a:rPr lang="en-US" sz="700" b="1" i="0">
                          <a:solidFill>
                            <a:srgbClr val="000000"/>
                          </a:solidFill>
                          <a:effectLst/>
                          <a:latin typeface="verdana" panose="020B0604030504040204" pitchFamily="34" charset="0"/>
                        </a:rPr>
                        <a:t>no relation between the tables</a:t>
                      </a:r>
                      <a:r>
                        <a:rPr lang="en-US" sz="700" b="0" i="0">
                          <a:solidFill>
                            <a:srgbClr val="000000"/>
                          </a:solidFill>
                          <a:effectLst/>
                          <a:latin typeface="verdana" panose="020B0604030504040204" pitchFamily="34" charset="0"/>
                        </a:rPr>
                        <a:t>.</a:t>
                      </a:r>
                    </a:p>
                  </a:txBody>
                  <a:tcPr marL="30196" marR="30196" marT="30196" marB="301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700" b="0" i="0">
                          <a:solidFill>
                            <a:srgbClr val="000000"/>
                          </a:solidFill>
                          <a:effectLst/>
                          <a:latin typeface="verdana" panose="020B0604030504040204" pitchFamily="34" charset="0"/>
                        </a:rPr>
                        <a:t>in RDBMS, data values are stored in the form of tables, so a </a:t>
                      </a:r>
                      <a:r>
                        <a:rPr lang="en-US" sz="700" b="1" i="0">
                          <a:solidFill>
                            <a:srgbClr val="000000"/>
                          </a:solidFill>
                          <a:effectLst/>
                          <a:latin typeface="verdana" panose="020B0604030504040204" pitchFamily="34" charset="0"/>
                        </a:rPr>
                        <a:t>relationship</a:t>
                      </a:r>
                      <a:r>
                        <a:rPr lang="en-US" sz="700" b="0" i="0">
                          <a:solidFill>
                            <a:srgbClr val="000000"/>
                          </a:solidFill>
                          <a:effectLst/>
                          <a:latin typeface="verdana" panose="020B0604030504040204" pitchFamily="34" charset="0"/>
                        </a:rPr>
                        <a:t> between these data values will be stored in the form of a table as well.</a:t>
                      </a:r>
                    </a:p>
                  </a:txBody>
                  <a:tcPr marL="30196" marR="30196" marT="30196" marB="301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35764">
                <a:tc>
                  <a:txBody>
                    <a:bodyPr/>
                    <a:lstStyle/>
                    <a:p>
                      <a:pPr algn="just" fontAlgn="t"/>
                      <a:r>
                        <a:rPr lang="en-US" sz="700" b="0" i="0">
                          <a:solidFill>
                            <a:srgbClr val="000000"/>
                          </a:solidFill>
                          <a:effectLst/>
                          <a:latin typeface="verdana" panose="020B0604030504040204" pitchFamily="34" charset="0"/>
                        </a:rPr>
                        <a:t>6)</a:t>
                      </a:r>
                    </a:p>
                  </a:txBody>
                  <a:tcPr marL="30196" marR="30196" marT="30196" marB="301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700" b="0" i="0">
                          <a:solidFill>
                            <a:srgbClr val="000000"/>
                          </a:solidFill>
                          <a:effectLst/>
                          <a:latin typeface="verdana" panose="020B0604030504040204" pitchFamily="34" charset="0"/>
                        </a:rPr>
                        <a:t>DBMS has to provide some uniform methods to access the stored information.</a:t>
                      </a:r>
                    </a:p>
                  </a:txBody>
                  <a:tcPr marL="30196" marR="30196" marT="30196" marB="301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700" b="0" i="0">
                          <a:solidFill>
                            <a:srgbClr val="000000"/>
                          </a:solidFill>
                          <a:effectLst/>
                          <a:latin typeface="verdana" panose="020B0604030504040204" pitchFamily="34" charset="0"/>
                        </a:rPr>
                        <a:t>RDBMS system supports a tabular structure of the data and a relationship between them to access the stored information.</a:t>
                      </a:r>
                    </a:p>
                  </a:txBody>
                  <a:tcPr marL="30196" marR="30196" marT="30196" marB="301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00452">
                <a:tc>
                  <a:txBody>
                    <a:bodyPr/>
                    <a:lstStyle/>
                    <a:p>
                      <a:pPr algn="just" fontAlgn="t"/>
                      <a:r>
                        <a:rPr lang="en-US" sz="700" b="0" i="0">
                          <a:solidFill>
                            <a:srgbClr val="000000"/>
                          </a:solidFill>
                          <a:effectLst/>
                          <a:latin typeface="verdana" panose="020B0604030504040204" pitchFamily="34" charset="0"/>
                        </a:rPr>
                        <a:t>7)</a:t>
                      </a:r>
                    </a:p>
                  </a:txBody>
                  <a:tcPr marL="30196" marR="30196" marT="30196" marB="301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700" b="0" i="0">
                          <a:solidFill>
                            <a:srgbClr val="000000"/>
                          </a:solidFill>
                          <a:effectLst/>
                          <a:latin typeface="verdana" panose="020B0604030504040204" pitchFamily="34" charset="0"/>
                        </a:rPr>
                        <a:t>DBMS </a:t>
                      </a:r>
                      <a:r>
                        <a:rPr lang="en-US" sz="700" b="1" i="0">
                          <a:solidFill>
                            <a:srgbClr val="000000"/>
                          </a:solidFill>
                          <a:effectLst/>
                          <a:latin typeface="verdana" panose="020B0604030504040204" pitchFamily="34" charset="0"/>
                        </a:rPr>
                        <a:t>does not support distributed database</a:t>
                      </a:r>
                      <a:r>
                        <a:rPr lang="en-US" sz="700" b="0" i="0">
                          <a:solidFill>
                            <a:srgbClr val="000000"/>
                          </a:solidFill>
                          <a:effectLst/>
                          <a:latin typeface="verdana" panose="020B0604030504040204" pitchFamily="34" charset="0"/>
                        </a:rPr>
                        <a:t>.</a:t>
                      </a:r>
                    </a:p>
                  </a:txBody>
                  <a:tcPr marL="30196" marR="30196" marT="30196" marB="301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700" b="0" i="0">
                          <a:solidFill>
                            <a:srgbClr val="000000"/>
                          </a:solidFill>
                          <a:effectLst/>
                          <a:latin typeface="verdana" panose="020B0604030504040204" pitchFamily="34" charset="0"/>
                        </a:rPr>
                        <a:t>RDBMS </a:t>
                      </a:r>
                      <a:r>
                        <a:rPr lang="en-US" sz="700" b="1" i="0">
                          <a:solidFill>
                            <a:srgbClr val="000000"/>
                          </a:solidFill>
                          <a:effectLst/>
                          <a:latin typeface="verdana" panose="020B0604030504040204" pitchFamily="34" charset="0"/>
                        </a:rPr>
                        <a:t>supports distributed database</a:t>
                      </a:r>
                      <a:r>
                        <a:rPr lang="en-US" sz="700" b="0" i="0">
                          <a:solidFill>
                            <a:srgbClr val="000000"/>
                          </a:solidFill>
                          <a:effectLst/>
                          <a:latin typeface="verdana" panose="020B0604030504040204" pitchFamily="34" charset="0"/>
                        </a:rPr>
                        <a:t>.</a:t>
                      </a:r>
                    </a:p>
                  </a:txBody>
                  <a:tcPr marL="30196" marR="30196" marT="30196" marB="301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35764">
                <a:tc>
                  <a:txBody>
                    <a:bodyPr/>
                    <a:lstStyle/>
                    <a:p>
                      <a:pPr algn="just" fontAlgn="t"/>
                      <a:r>
                        <a:rPr lang="en-US" sz="700" b="0" i="0">
                          <a:solidFill>
                            <a:srgbClr val="000000"/>
                          </a:solidFill>
                          <a:effectLst/>
                          <a:latin typeface="verdana" panose="020B0604030504040204" pitchFamily="34" charset="0"/>
                        </a:rPr>
                        <a:t>8)</a:t>
                      </a:r>
                    </a:p>
                  </a:txBody>
                  <a:tcPr marL="30196" marR="30196" marT="30196" marB="301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700" b="0" i="0">
                          <a:solidFill>
                            <a:srgbClr val="000000"/>
                          </a:solidFill>
                          <a:effectLst/>
                          <a:latin typeface="verdana" panose="020B0604030504040204" pitchFamily="34" charset="0"/>
                        </a:rPr>
                        <a:t>DBMS is meant to be for small organization and </a:t>
                      </a:r>
                      <a:r>
                        <a:rPr lang="en-US" sz="700" b="1" i="0">
                          <a:solidFill>
                            <a:srgbClr val="000000"/>
                          </a:solidFill>
                          <a:effectLst/>
                          <a:latin typeface="verdana" panose="020B0604030504040204" pitchFamily="34" charset="0"/>
                        </a:rPr>
                        <a:t>deal with small data</a:t>
                      </a:r>
                      <a:r>
                        <a:rPr lang="en-US" sz="700" b="0" i="0">
                          <a:solidFill>
                            <a:srgbClr val="000000"/>
                          </a:solidFill>
                          <a:effectLst/>
                          <a:latin typeface="verdana" panose="020B0604030504040204" pitchFamily="34" charset="0"/>
                        </a:rPr>
                        <a:t>. it supports </a:t>
                      </a:r>
                      <a:r>
                        <a:rPr lang="en-US" sz="700" b="1" i="0">
                          <a:solidFill>
                            <a:srgbClr val="000000"/>
                          </a:solidFill>
                          <a:effectLst/>
                          <a:latin typeface="verdana" panose="020B0604030504040204" pitchFamily="34" charset="0"/>
                        </a:rPr>
                        <a:t>single user</a:t>
                      </a:r>
                      <a:r>
                        <a:rPr lang="en-US" sz="700" b="0" i="0">
                          <a:solidFill>
                            <a:srgbClr val="000000"/>
                          </a:solidFill>
                          <a:effectLst/>
                          <a:latin typeface="verdana" panose="020B0604030504040204" pitchFamily="34" charset="0"/>
                        </a:rPr>
                        <a:t>.</a:t>
                      </a:r>
                    </a:p>
                  </a:txBody>
                  <a:tcPr marL="30196" marR="30196" marT="30196" marB="301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700" b="0" i="0">
                          <a:solidFill>
                            <a:srgbClr val="000000"/>
                          </a:solidFill>
                          <a:effectLst/>
                          <a:latin typeface="verdana" panose="020B0604030504040204" pitchFamily="34" charset="0"/>
                        </a:rPr>
                        <a:t>RDBMS is designed to </a:t>
                      </a:r>
                      <a:r>
                        <a:rPr lang="en-US" sz="700" b="1" i="0">
                          <a:solidFill>
                            <a:srgbClr val="000000"/>
                          </a:solidFill>
                          <a:effectLst/>
                          <a:latin typeface="verdana" panose="020B0604030504040204" pitchFamily="34" charset="0"/>
                        </a:rPr>
                        <a:t>handle large amount of data</a:t>
                      </a:r>
                      <a:r>
                        <a:rPr lang="en-US" sz="700" b="0" i="0">
                          <a:solidFill>
                            <a:srgbClr val="000000"/>
                          </a:solidFill>
                          <a:effectLst/>
                          <a:latin typeface="verdana" panose="020B0604030504040204" pitchFamily="34" charset="0"/>
                        </a:rPr>
                        <a:t>. it supports </a:t>
                      </a:r>
                      <a:r>
                        <a:rPr lang="en-US" sz="700" b="1" i="0">
                          <a:solidFill>
                            <a:srgbClr val="000000"/>
                          </a:solidFill>
                          <a:effectLst/>
                          <a:latin typeface="verdana" panose="020B0604030504040204" pitchFamily="34" charset="0"/>
                        </a:rPr>
                        <a:t>multiple users</a:t>
                      </a:r>
                      <a:r>
                        <a:rPr lang="en-US" sz="700" b="0" i="0">
                          <a:solidFill>
                            <a:srgbClr val="000000"/>
                          </a:solidFill>
                          <a:effectLst/>
                          <a:latin typeface="verdana" panose="020B0604030504040204" pitchFamily="34" charset="0"/>
                        </a:rPr>
                        <a:t>.</a:t>
                      </a:r>
                    </a:p>
                  </a:txBody>
                  <a:tcPr marL="30196" marR="30196" marT="30196" marB="301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78889">
                <a:tc>
                  <a:txBody>
                    <a:bodyPr/>
                    <a:lstStyle/>
                    <a:p>
                      <a:pPr algn="just" fontAlgn="t"/>
                      <a:r>
                        <a:rPr lang="en-US" sz="700" b="0" i="0">
                          <a:solidFill>
                            <a:srgbClr val="000000"/>
                          </a:solidFill>
                          <a:effectLst/>
                          <a:latin typeface="verdana" panose="020B0604030504040204" pitchFamily="34" charset="0"/>
                        </a:rPr>
                        <a:t>9)</a:t>
                      </a:r>
                    </a:p>
                  </a:txBody>
                  <a:tcPr marL="30196" marR="30196" marT="30196" marB="301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700" b="0" i="0">
                          <a:solidFill>
                            <a:srgbClr val="000000"/>
                          </a:solidFill>
                          <a:effectLst/>
                          <a:latin typeface="verdana" panose="020B0604030504040204" pitchFamily="34" charset="0"/>
                        </a:rPr>
                        <a:t>Examples of DBMS are file systems, </a:t>
                      </a:r>
                      <a:r>
                        <a:rPr lang="en-US" sz="700" b="1" i="0">
                          <a:solidFill>
                            <a:srgbClr val="000000"/>
                          </a:solidFill>
                          <a:effectLst/>
                          <a:latin typeface="verdana" panose="020B0604030504040204" pitchFamily="34" charset="0"/>
                        </a:rPr>
                        <a:t>xml</a:t>
                      </a:r>
                      <a:r>
                        <a:rPr lang="en-US" sz="700" b="0" i="0">
                          <a:solidFill>
                            <a:srgbClr val="000000"/>
                          </a:solidFill>
                          <a:effectLst/>
                          <a:latin typeface="verdana" panose="020B0604030504040204" pitchFamily="34" charset="0"/>
                        </a:rPr>
                        <a:t> etc.</a:t>
                      </a:r>
                    </a:p>
                  </a:txBody>
                  <a:tcPr marL="30196" marR="30196" marT="30196" marB="301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700" b="0" i="0" dirty="0">
                          <a:solidFill>
                            <a:srgbClr val="000000"/>
                          </a:solidFill>
                          <a:effectLst/>
                          <a:latin typeface="verdana" panose="020B0604030504040204" pitchFamily="34" charset="0"/>
                        </a:rPr>
                        <a:t>Example of RDBMS are </a:t>
                      </a:r>
                      <a:r>
                        <a:rPr lang="en-US" sz="700" b="1" i="0" dirty="0" err="1">
                          <a:solidFill>
                            <a:srgbClr val="000000"/>
                          </a:solidFill>
                          <a:effectLst/>
                          <a:latin typeface="verdana" panose="020B0604030504040204" pitchFamily="34" charset="0"/>
                        </a:rPr>
                        <a:t>mysql</a:t>
                      </a:r>
                      <a:r>
                        <a:rPr lang="en-US" sz="700" b="0" i="0" dirty="0">
                          <a:solidFill>
                            <a:srgbClr val="000000"/>
                          </a:solidFill>
                          <a:effectLst/>
                          <a:latin typeface="verdana" panose="020B0604030504040204" pitchFamily="34" charset="0"/>
                        </a:rPr>
                        <a:t>, </a:t>
                      </a:r>
                      <a:r>
                        <a:rPr lang="en-US" sz="700" b="1" i="0" dirty="0" err="1">
                          <a:solidFill>
                            <a:srgbClr val="000000"/>
                          </a:solidFill>
                          <a:effectLst/>
                          <a:latin typeface="verdana" panose="020B0604030504040204" pitchFamily="34" charset="0"/>
                        </a:rPr>
                        <a:t>postgre</a:t>
                      </a:r>
                      <a:r>
                        <a:rPr lang="en-US" sz="700" b="0" i="0" dirty="0">
                          <a:solidFill>
                            <a:srgbClr val="000000"/>
                          </a:solidFill>
                          <a:effectLst/>
                          <a:latin typeface="verdana" panose="020B0604030504040204" pitchFamily="34" charset="0"/>
                        </a:rPr>
                        <a:t>, </a:t>
                      </a:r>
                      <a:r>
                        <a:rPr lang="en-US" sz="700" b="1" i="0" dirty="0" err="1">
                          <a:solidFill>
                            <a:srgbClr val="000000"/>
                          </a:solidFill>
                          <a:effectLst/>
                          <a:latin typeface="verdana" panose="020B0604030504040204" pitchFamily="34" charset="0"/>
                        </a:rPr>
                        <a:t>sql</a:t>
                      </a:r>
                      <a:r>
                        <a:rPr lang="en-US" sz="700" b="1" i="0" dirty="0">
                          <a:solidFill>
                            <a:srgbClr val="000000"/>
                          </a:solidFill>
                          <a:effectLst/>
                          <a:latin typeface="verdana" panose="020B0604030504040204" pitchFamily="34" charset="0"/>
                        </a:rPr>
                        <a:t> server</a:t>
                      </a:r>
                      <a:r>
                        <a:rPr lang="en-US" sz="700" b="0" i="0" dirty="0">
                          <a:solidFill>
                            <a:srgbClr val="000000"/>
                          </a:solidFill>
                          <a:effectLst/>
                          <a:latin typeface="verdana" panose="020B0604030504040204" pitchFamily="34" charset="0"/>
                        </a:rPr>
                        <a:t>, </a:t>
                      </a:r>
                      <a:r>
                        <a:rPr lang="en-US" sz="700" b="1" i="0" dirty="0">
                          <a:solidFill>
                            <a:srgbClr val="000000"/>
                          </a:solidFill>
                          <a:effectLst/>
                          <a:latin typeface="verdana" panose="020B0604030504040204" pitchFamily="34" charset="0"/>
                        </a:rPr>
                        <a:t>oracle</a:t>
                      </a:r>
                      <a:r>
                        <a:rPr lang="en-US" sz="700" b="0" i="0" dirty="0">
                          <a:solidFill>
                            <a:srgbClr val="000000"/>
                          </a:solidFill>
                          <a:effectLst/>
                          <a:latin typeface="verdana" panose="020B0604030504040204" pitchFamily="34" charset="0"/>
                        </a:rPr>
                        <a:t> etc.</a:t>
                      </a:r>
                    </a:p>
                  </a:txBody>
                  <a:tcPr marL="30196" marR="30196" marT="30196" marB="301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954054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609600" y="2819400"/>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dirty="0">
                <a:solidFill>
                  <a:schemeClr val="dk1"/>
                </a:solidFill>
                <a:latin typeface="Calibri"/>
                <a:ea typeface="Calibri"/>
                <a:cs typeface="Calibri"/>
                <a:sym typeface="Calibri"/>
              </a:rPr>
              <a:t>Relational </a:t>
            </a:r>
            <a:r>
              <a:rPr lang="en-US" sz="4400" b="0" i="0" u="none" strike="noStrike" cap="none" baseline="0" dirty="0" smtClean="0">
                <a:solidFill>
                  <a:schemeClr val="dk1"/>
                </a:solidFill>
                <a:latin typeface="Calibri"/>
                <a:ea typeface="Calibri"/>
                <a:cs typeface="Calibri"/>
                <a:sym typeface="Calibri"/>
              </a:rPr>
              <a:t>Database </a:t>
            </a:r>
            <a:r>
              <a:rPr lang="en-US" sz="4400" cap="none" dirty="0">
                <a:solidFill>
                  <a:schemeClr val="dk1"/>
                </a:solidFill>
                <a:latin typeface="Calibri"/>
                <a:ea typeface="Calibri"/>
                <a:cs typeface="Calibri"/>
                <a:sym typeface="Calibri"/>
              </a:rPr>
              <a:t>F</a:t>
            </a:r>
            <a:r>
              <a:rPr lang="en-US" sz="4400" b="0" i="0" u="none" strike="noStrike" cap="none" baseline="0" dirty="0" smtClean="0">
                <a:solidFill>
                  <a:schemeClr val="dk1"/>
                </a:solidFill>
                <a:latin typeface="Calibri"/>
                <a:ea typeface="Calibri"/>
                <a:cs typeface="Calibri"/>
                <a:sym typeface="Calibri"/>
              </a:rPr>
              <a:t>eatures</a:t>
            </a:r>
            <a:endParaRPr lang="en-US" sz="4400" b="0" i="0" u="none" strike="noStrike" cap="none" baseline="0" dirty="0">
              <a:solidFill>
                <a:schemeClr val="dk1"/>
              </a:solidFill>
              <a:latin typeface="Calibri"/>
              <a:ea typeface="Calibri"/>
              <a:cs typeface="Calibri"/>
              <a:sym typeface="Calibri"/>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5"/>
                                        </p:tgtEl>
                                        <p:attrNameLst>
                                          <p:attrName>style.visibility</p:attrName>
                                        </p:attrNameLst>
                                      </p:cBhvr>
                                      <p:to>
                                        <p:strVal val="visible"/>
                                      </p:to>
                                    </p:set>
                                    <p:animEffect transition="in" filter="fade">
                                      <p:cBhvr>
                                        <p:cTn id="7" dur="1"/>
                                        <p:tgtEl>
                                          <p:spTgt spid="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 y="87630"/>
            <a:ext cx="7467600" cy="1143000"/>
          </a:xfrm>
        </p:spPr>
        <p:txBody>
          <a:bodyPr>
            <a:normAutofit/>
          </a:bodyPr>
          <a:lstStyle/>
          <a:p>
            <a:pPr fontAlgn="base"/>
            <a:r>
              <a:rPr lang="en-US" sz="4000" b="1" dirty="0" smtClean="0">
                <a:latin typeface="Calibri" panose="020F0502020204030204" pitchFamily="34" charset="0"/>
              </a:rPr>
              <a:t>RDBMS?</a:t>
            </a:r>
            <a:endParaRPr lang="en-US" sz="4000" b="1" dirty="0">
              <a:latin typeface="Calibri" panose="020F0502020204030204" pitchFamily="34" charset="0"/>
            </a:endParaRPr>
          </a:p>
        </p:txBody>
      </p:sp>
      <p:sp>
        <p:nvSpPr>
          <p:cNvPr id="3" name="Content Placeholder 2"/>
          <p:cNvSpPr>
            <a:spLocks noGrp="1"/>
          </p:cNvSpPr>
          <p:nvPr>
            <p:ph sz="quarter" idx="1"/>
          </p:nvPr>
        </p:nvSpPr>
        <p:spPr>
          <a:xfrm>
            <a:off x="464820" y="1230630"/>
            <a:ext cx="8229600" cy="5335540"/>
          </a:xfrm>
        </p:spPr>
        <p:txBody>
          <a:bodyPr>
            <a:noAutofit/>
          </a:bodyPr>
          <a:lstStyle/>
          <a:p>
            <a:pPr marL="0" indent="0">
              <a:buNone/>
            </a:pPr>
            <a:endParaRPr lang="en-US" sz="2000" b="1" i="1" dirty="0" smtClean="0"/>
          </a:p>
          <a:p>
            <a:pPr marL="0" indent="0">
              <a:buNone/>
            </a:pPr>
            <a:r>
              <a:rPr lang="en-US" sz="2000" b="1" i="1" dirty="0" smtClean="0"/>
              <a:t>Data </a:t>
            </a:r>
            <a:r>
              <a:rPr lang="en-US" sz="2000" b="1" i="1" dirty="0"/>
              <a:t>Integrity</a:t>
            </a:r>
          </a:p>
          <a:p>
            <a:r>
              <a:rPr lang="en-US" sz="2000" dirty="0"/>
              <a:t>There are the following categories of data integrity exist with each RDBMS:</a:t>
            </a:r>
          </a:p>
          <a:p>
            <a:r>
              <a:rPr lang="en-US" sz="2000" b="1" dirty="0"/>
              <a:t>Entity integrity</a:t>
            </a:r>
            <a:r>
              <a:rPr lang="en-US" sz="2000" dirty="0"/>
              <a:t>: It specifies that there should be no duplicate rows in a table.</a:t>
            </a:r>
          </a:p>
          <a:p>
            <a:r>
              <a:rPr lang="en-US" sz="2000" b="1" dirty="0"/>
              <a:t>Domain integrity</a:t>
            </a:r>
            <a:r>
              <a:rPr lang="en-US" sz="2000" dirty="0"/>
              <a:t>: It enforces valid entries for a given column by restricting the type, the format, or the range of values.</a:t>
            </a:r>
          </a:p>
          <a:p>
            <a:r>
              <a:rPr lang="en-US" sz="2000" b="1" dirty="0"/>
              <a:t>Referential integrity</a:t>
            </a:r>
            <a:r>
              <a:rPr lang="en-US" sz="2000" dirty="0"/>
              <a:t>: It specifies that rows cannot be deleted, which are used by other records.</a:t>
            </a:r>
          </a:p>
          <a:p>
            <a:r>
              <a:rPr lang="en-US" sz="2000" b="1" dirty="0"/>
              <a:t>User-defined integrity</a:t>
            </a:r>
            <a:r>
              <a:rPr lang="en-US" sz="2000" dirty="0"/>
              <a:t>: It enforces some specific business rules that are defined by users. These rules are different from entity, domain or referential integrity.</a:t>
            </a:r>
          </a:p>
          <a:p>
            <a:endParaRPr lang="en-US" sz="2200" dirty="0"/>
          </a:p>
        </p:txBody>
      </p:sp>
      <p:cxnSp>
        <p:nvCxnSpPr>
          <p:cNvPr id="5" name="Straight Connector 4"/>
          <p:cNvCxnSpPr/>
          <p:nvPr/>
        </p:nvCxnSpPr>
        <p:spPr>
          <a:xfrm>
            <a:off x="533400" y="1219200"/>
            <a:ext cx="8001000" cy="1588"/>
          </a:xfrm>
          <a:prstGeom prst="line">
            <a:avLst/>
          </a:prstGeom>
          <a:ln w="28575">
            <a:solidFill>
              <a:srgbClr val="FFCC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3232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p:cTn id="16"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27" dur="5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iterate type="lt">
                                    <p:tmPct val="10000"/>
                                  </p:iterate>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p:cTn id="34" dur="5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36" dur="5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3">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iterate type="lt">
                                    <p:tmPct val="10000"/>
                                  </p:iterate>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p:cTn id="43" dur="5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45" dur="5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3">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iterate type="lt">
                                    <p:tmPct val="10000"/>
                                  </p:iterate>
                                  <p:childTnLst>
                                    <p:set>
                                      <p:cBhvr>
                                        <p:cTn id="51" dur="1" fill="hold">
                                          <p:stCondLst>
                                            <p:cond delay="0"/>
                                          </p:stCondLst>
                                        </p:cTn>
                                        <p:tgtEl>
                                          <p:spTgt spid="3">
                                            <p:txEl>
                                              <p:pRg st="6" end="6"/>
                                            </p:txEl>
                                          </p:spTgt>
                                        </p:tgtEl>
                                        <p:attrNameLst>
                                          <p:attrName>style.visibility</p:attrName>
                                        </p:attrNameLst>
                                      </p:cBhvr>
                                      <p:to>
                                        <p:strVal val="visible"/>
                                      </p:to>
                                    </p:set>
                                    <p:anim calcmode="lin" valueType="num">
                                      <p:cBhvr>
                                        <p:cTn id="52" dur="5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54" dur="5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500" tmFilter="0,0; .5, 1; 1, 1"/>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graphicFrame>
        <p:nvGraphicFramePr>
          <p:cNvPr id="260" name="Shape 260"/>
          <p:cNvGraphicFramePr/>
          <p:nvPr/>
        </p:nvGraphicFramePr>
        <p:xfrm>
          <a:off x="1143000" y="1828800"/>
          <a:ext cx="7053900" cy="2220020"/>
        </p:xfrm>
        <a:graphic>
          <a:graphicData uri="http://schemas.openxmlformats.org/drawingml/2006/table">
            <a:tbl>
              <a:tblPr firstRow="1" bandRow="1">
                <a:noFill/>
                <a:tableStyleId>{34631928-9A52-4560-89FC-7ECC79D76CA3}</a:tableStyleId>
              </a:tblPr>
              <a:tblGrid>
                <a:gridCol w="1175650"/>
                <a:gridCol w="1175650"/>
                <a:gridCol w="1175650"/>
                <a:gridCol w="1175650"/>
                <a:gridCol w="1175650"/>
                <a:gridCol w="1175650"/>
              </a:tblGrid>
              <a:tr h="142250">
                <a:tc>
                  <a:txBody>
                    <a:bodyPr/>
                    <a:lstStyle/>
                    <a:p>
                      <a:pPr marL="0" marR="0" lvl="0" indent="0" algn="ctr" rtl="0">
                        <a:spcBef>
                          <a:spcPts val="0"/>
                        </a:spcBef>
                        <a:buNone/>
                      </a:pPr>
                      <a:endParaRPr sz="1800" u="none" strike="noStrike" cap="none" baseline="0"/>
                    </a:p>
                  </a:txBody>
                  <a:tcPr marL="91450" marR="91450" marT="45725" marB="45725">
                    <a:solidFill>
                      <a:srgbClr val="7F7F7F"/>
                    </a:solidFill>
                  </a:tcPr>
                </a:tc>
                <a:tc>
                  <a:txBody>
                    <a:bodyPr/>
                    <a:lstStyle/>
                    <a:p>
                      <a:pPr marL="0" marR="0" lvl="0" indent="0" algn="ctr" rtl="0">
                        <a:spcBef>
                          <a:spcPts val="0"/>
                        </a:spcBef>
                        <a:buNone/>
                      </a:pPr>
                      <a:endParaRPr sz="1800" u="none" strike="noStrike" cap="none" baseline="0"/>
                    </a:p>
                  </a:txBody>
                  <a:tcPr marL="91450" marR="91450" marT="45725" marB="45725">
                    <a:solidFill>
                      <a:srgbClr val="7F7F7F"/>
                    </a:solidFill>
                  </a:tcPr>
                </a:tc>
                <a:tc>
                  <a:txBody>
                    <a:bodyPr/>
                    <a:lstStyle/>
                    <a:p>
                      <a:pPr marL="0" marR="0" lvl="0" indent="0" algn="ctr" rtl="0">
                        <a:spcBef>
                          <a:spcPts val="0"/>
                        </a:spcBef>
                        <a:buNone/>
                      </a:pPr>
                      <a:endParaRPr sz="1800" u="none" strike="noStrike" cap="none" baseline="0"/>
                    </a:p>
                  </a:txBody>
                  <a:tcPr marL="91450" marR="91450" marT="45725" marB="45725">
                    <a:solidFill>
                      <a:srgbClr val="7F7F7F"/>
                    </a:solidFill>
                  </a:tcPr>
                </a:tc>
                <a:tc>
                  <a:txBody>
                    <a:bodyPr/>
                    <a:lstStyle/>
                    <a:p>
                      <a:pPr marL="0" marR="0" lvl="0" indent="0" algn="ctr" rtl="0">
                        <a:spcBef>
                          <a:spcPts val="0"/>
                        </a:spcBef>
                        <a:buNone/>
                      </a:pPr>
                      <a:endParaRPr sz="1800" u="none" strike="noStrike" cap="none" baseline="0"/>
                    </a:p>
                  </a:txBody>
                  <a:tcPr marL="91450" marR="91450" marT="45725" marB="45725">
                    <a:solidFill>
                      <a:srgbClr val="7F7F7F"/>
                    </a:solidFill>
                  </a:tcPr>
                </a:tc>
                <a:tc>
                  <a:txBody>
                    <a:bodyPr/>
                    <a:lstStyle/>
                    <a:p>
                      <a:pPr marL="0" marR="0" lvl="0" indent="0" algn="ctr" rtl="0">
                        <a:spcBef>
                          <a:spcPts val="0"/>
                        </a:spcBef>
                        <a:buNone/>
                      </a:pPr>
                      <a:endParaRPr sz="1800" u="none" strike="noStrike" cap="none" baseline="0"/>
                    </a:p>
                  </a:txBody>
                  <a:tcPr marL="91450" marR="91450" marT="45725" marB="45725">
                    <a:solidFill>
                      <a:srgbClr val="7F7F7F"/>
                    </a:solidFill>
                  </a:tcPr>
                </a:tc>
                <a:tc>
                  <a:txBody>
                    <a:bodyPr/>
                    <a:lstStyle/>
                    <a:p>
                      <a:pPr marL="0" marR="0" lvl="0" indent="0" algn="ctr" rtl="0">
                        <a:spcBef>
                          <a:spcPts val="0"/>
                        </a:spcBef>
                        <a:buNone/>
                      </a:pPr>
                      <a:endParaRPr sz="1800" u="none" strike="noStrike" cap="none" baseline="0"/>
                    </a:p>
                  </a:txBody>
                  <a:tcPr marL="91450" marR="91450" marT="45725" marB="45725">
                    <a:solidFill>
                      <a:srgbClr val="7F7F7F"/>
                    </a:solidFill>
                  </a:tcPr>
                </a:tc>
              </a:tr>
              <a:tr h="370850">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r>
              <a:tr h="370850">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r>
              <a:tr h="370850">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r>
              <a:tr h="370850">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r>
              <a:tr h="370850">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r>
            </a:tbl>
          </a:graphicData>
        </a:graphic>
      </p:graphicFrame>
      <p:sp>
        <p:nvSpPr>
          <p:cNvPr id="261" name="Shape 261"/>
          <p:cNvSpPr/>
          <p:nvPr/>
        </p:nvSpPr>
        <p:spPr>
          <a:xfrm>
            <a:off x="4038600" y="4876800"/>
            <a:ext cx="1828800" cy="70788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000" b="0" i="0" u="none" strike="noStrike" cap="none" baseline="0">
                <a:solidFill>
                  <a:schemeClr val="dk1"/>
                </a:solidFill>
                <a:latin typeface="Calibri"/>
                <a:ea typeface="Calibri"/>
                <a:cs typeface="Calibri"/>
                <a:sym typeface="Calibri"/>
              </a:rPr>
              <a:t>table</a:t>
            </a:r>
          </a:p>
        </p:txBody>
      </p:sp>
      <p:sp>
        <p:nvSpPr>
          <p:cNvPr id="262" name="Shape 262"/>
          <p:cNvSpPr/>
          <p:nvPr/>
        </p:nvSpPr>
        <p:spPr>
          <a:xfrm>
            <a:off x="914400" y="2514600"/>
            <a:ext cx="7467600" cy="533399"/>
          </a:xfrm>
          <a:prstGeom prst="rect">
            <a:avLst/>
          </a:prstGeom>
          <a:noFill/>
          <a:ln w="9525" cap="flat">
            <a:solidFill>
              <a:srgbClr val="FFCC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63" name="Shape 263"/>
          <p:cNvSpPr/>
          <p:nvPr/>
        </p:nvSpPr>
        <p:spPr>
          <a:xfrm rot="-5400000">
            <a:off x="1594628" y="2314433"/>
            <a:ext cx="2658809" cy="1467133"/>
          </a:xfrm>
          <a:prstGeom prst="rect">
            <a:avLst/>
          </a:prstGeom>
          <a:noFill/>
          <a:ln w="9525" cap="flat">
            <a:solidFill>
              <a:srgbClr val="FFCC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64" name="Shape 264"/>
          <p:cNvSpPr/>
          <p:nvPr/>
        </p:nvSpPr>
        <p:spPr>
          <a:xfrm>
            <a:off x="2190466" y="685800"/>
            <a:ext cx="1828800"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0" i="0" u="none" strike="noStrike" cap="none" baseline="0">
                <a:solidFill>
                  <a:schemeClr val="dk1"/>
                </a:solidFill>
                <a:latin typeface="Calibri"/>
                <a:ea typeface="Calibri"/>
                <a:cs typeface="Calibri"/>
                <a:sym typeface="Calibri"/>
              </a:rPr>
              <a:t>columns</a:t>
            </a:r>
          </a:p>
        </p:txBody>
      </p:sp>
      <p:sp>
        <p:nvSpPr>
          <p:cNvPr id="265" name="Shape 265"/>
          <p:cNvSpPr/>
          <p:nvPr/>
        </p:nvSpPr>
        <p:spPr>
          <a:xfrm>
            <a:off x="-52315" y="2514600"/>
            <a:ext cx="1271516"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0" i="0" u="none" strike="noStrike" cap="none" baseline="0">
                <a:solidFill>
                  <a:schemeClr val="dk1"/>
                </a:solidFill>
                <a:latin typeface="Calibri"/>
                <a:ea typeface="Calibri"/>
                <a:cs typeface="Calibri"/>
                <a:sym typeface="Calibri"/>
              </a:rPr>
              <a:t>rows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60"/>
                                        </p:tgtEl>
                                        <p:attrNameLst>
                                          <p:attrName>style.visibility</p:attrName>
                                        </p:attrNameLst>
                                      </p:cBhvr>
                                      <p:to>
                                        <p:strVal val="visible"/>
                                      </p:to>
                                    </p:set>
                                    <p:anim calcmode="lin" valueType="num">
                                      <p:cBhvr additive="base">
                                        <p:cTn id="7" dur="500"/>
                                        <p:tgtEl>
                                          <p:spTgt spid="260"/>
                                        </p:tgtEl>
                                        <p:attrNameLst>
                                          <p:attrName>ppt_w</p:attrName>
                                        </p:attrNameLst>
                                      </p:cBhvr>
                                      <p:tavLst>
                                        <p:tav tm="0">
                                          <p:val>
                                            <p:strVal val="0"/>
                                          </p:val>
                                        </p:tav>
                                        <p:tav tm="100000">
                                          <p:val>
                                            <p:strVal val="#ppt_w"/>
                                          </p:val>
                                        </p:tav>
                                      </p:tavLst>
                                    </p:anim>
                                    <p:anim calcmode="lin" valueType="num">
                                      <p:cBhvr additive="base">
                                        <p:cTn id="8" dur="500"/>
                                        <p:tgtEl>
                                          <p:spTgt spid="260"/>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61"/>
                                        </p:tgtEl>
                                        <p:attrNameLst>
                                          <p:attrName>style.visibility</p:attrName>
                                        </p:attrNameLst>
                                      </p:cBhvr>
                                      <p:to>
                                        <p:strVal val="visible"/>
                                      </p:to>
                                    </p:set>
                                    <p:animEffect transition="in" filter="fade">
                                      <p:cBhvr>
                                        <p:cTn id="13" dur="1"/>
                                        <p:tgtEl>
                                          <p:spTgt spid="26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62"/>
                                        </p:tgtEl>
                                        <p:attrNameLst>
                                          <p:attrName>style.visibility</p:attrName>
                                        </p:attrNameLst>
                                      </p:cBhvr>
                                      <p:to>
                                        <p:strVal val="visible"/>
                                      </p:to>
                                    </p:set>
                                    <p:animEffect transition="in" filter="fade">
                                      <p:cBhvr>
                                        <p:cTn id="18" dur="2000"/>
                                        <p:tgtEl>
                                          <p:spTgt spid="26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65"/>
                                        </p:tgtEl>
                                        <p:attrNameLst>
                                          <p:attrName>style.visibility</p:attrName>
                                        </p:attrNameLst>
                                      </p:cBhvr>
                                      <p:to>
                                        <p:strVal val="visible"/>
                                      </p:to>
                                    </p:set>
                                    <p:animEffect transition="in" filter="fade">
                                      <p:cBhvr>
                                        <p:cTn id="23" dur="1"/>
                                        <p:tgtEl>
                                          <p:spTgt spid="26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63"/>
                                        </p:tgtEl>
                                        <p:attrNameLst>
                                          <p:attrName>style.visibility</p:attrName>
                                        </p:attrNameLst>
                                      </p:cBhvr>
                                      <p:to>
                                        <p:strVal val="visible"/>
                                      </p:to>
                                    </p:set>
                                    <p:animEffect transition="in" filter="fade">
                                      <p:cBhvr>
                                        <p:cTn id="28" dur="500"/>
                                        <p:tgtEl>
                                          <p:spTgt spid="26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64"/>
                                        </p:tgtEl>
                                        <p:attrNameLst>
                                          <p:attrName>style.visibility</p:attrName>
                                        </p:attrNameLst>
                                      </p:cBhvr>
                                      <p:to>
                                        <p:strVal val="visible"/>
                                      </p:to>
                                    </p:set>
                                    <p:animEffect transition="in" filter="fade">
                                      <p:cBhvr>
                                        <p:cTn id="33" dur="1"/>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graphicFrame>
        <p:nvGraphicFramePr>
          <p:cNvPr id="270" name="Shape 270"/>
          <p:cNvGraphicFramePr/>
          <p:nvPr>
            <p:extLst>
              <p:ext uri="{D42A27DB-BD31-4B8C-83A1-F6EECF244321}">
                <p14:modId xmlns:p14="http://schemas.microsoft.com/office/powerpoint/2010/main" val="946939397"/>
              </p:ext>
            </p:extLst>
          </p:nvPr>
        </p:nvGraphicFramePr>
        <p:xfrm>
          <a:off x="4212772" y="3178628"/>
          <a:ext cx="3810000" cy="2926160"/>
        </p:xfrm>
        <a:graphic>
          <a:graphicData uri="http://schemas.openxmlformats.org/drawingml/2006/table">
            <a:tbl>
              <a:tblPr firstRow="1" bandRow="1">
                <a:noFill/>
                <a:tableStyleId>{4A7D0509-479A-43B8-933B-73692C5D7B29}</a:tableStyleId>
              </a:tblPr>
              <a:tblGrid>
                <a:gridCol w="635000"/>
                <a:gridCol w="635000"/>
                <a:gridCol w="635000"/>
                <a:gridCol w="635000"/>
                <a:gridCol w="635000"/>
                <a:gridCol w="635000"/>
              </a:tblGrid>
              <a:tr h="247650">
                <a:tc>
                  <a:txBody>
                    <a:bodyPr/>
                    <a:lstStyle/>
                    <a:p>
                      <a:pPr marL="0" marR="0" lvl="0" indent="0" algn="ctr" rtl="0">
                        <a:spcBef>
                          <a:spcPts val="0"/>
                        </a:spcBef>
                        <a:buNone/>
                      </a:pPr>
                      <a:endParaRPr sz="1800" u="none" strike="noStrike" cap="none" baseline="0"/>
                    </a:p>
                  </a:txBody>
                  <a:tcPr marL="91450" marR="91450" marT="45725" marB="45725">
                    <a:solidFill>
                      <a:srgbClr val="7F7F7F"/>
                    </a:solidFill>
                  </a:tcPr>
                </a:tc>
                <a:tc>
                  <a:txBody>
                    <a:bodyPr/>
                    <a:lstStyle/>
                    <a:p>
                      <a:pPr marL="0" marR="0" lvl="0" indent="0" algn="ctr" rtl="0">
                        <a:spcBef>
                          <a:spcPts val="0"/>
                        </a:spcBef>
                        <a:buNone/>
                      </a:pPr>
                      <a:endParaRPr sz="1800" u="none" strike="noStrike" cap="none" baseline="0"/>
                    </a:p>
                  </a:txBody>
                  <a:tcPr marL="91450" marR="91450" marT="45725" marB="45725">
                    <a:solidFill>
                      <a:srgbClr val="7F7F7F"/>
                    </a:solidFill>
                  </a:tcPr>
                </a:tc>
                <a:tc>
                  <a:txBody>
                    <a:bodyPr/>
                    <a:lstStyle/>
                    <a:p>
                      <a:pPr marL="0" marR="0" lvl="0" indent="0" algn="ctr" rtl="0">
                        <a:spcBef>
                          <a:spcPts val="0"/>
                        </a:spcBef>
                        <a:buNone/>
                      </a:pPr>
                      <a:endParaRPr sz="1800" u="none" strike="noStrike" cap="none" baseline="0"/>
                    </a:p>
                  </a:txBody>
                  <a:tcPr marL="91450" marR="91450" marT="45725" marB="45725">
                    <a:solidFill>
                      <a:srgbClr val="7F7F7F"/>
                    </a:solidFill>
                  </a:tcPr>
                </a:tc>
                <a:tc>
                  <a:txBody>
                    <a:bodyPr/>
                    <a:lstStyle/>
                    <a:p>
                      <a:pPr marL="0" marR="0" lvl="0" indent="0" algn="ctr" rtl="0">
                        <a:spcBef>
                          <a:spcPts val="0"/>
                        </a:spcBef>
                        <a:buNone/>
                      </a:pPr>
                      <a:endParaRPr sz="1800" u="none" strike="noStrike" cap="none" baseline="0"/>
                    </a:p>
                  </a:txBody>
                  <a:tcPr marL="91450" marR="91450" marT="45725" marB="45725">
                    <a:solidFill>
                      <a:srgbClr val="7F7F7F"/>
                    </a:solidFill>
                  </a:tcPr>
                </a:tc>
                <a:tc>
                  <a:txBody>
                    <a:bodyPr/>
                    <a:lstStyle/>
                    <a:p>
                      <a:pPr marL="0" marR="0" lvl="0" indent="0" algn="ctr" rtl="0">
                        <a:spcBef>
                          <a:spcPts val="0"/>
                        </a:spcBef>
                        <a:buNone/>
                      </a:pPr>
                      <a:endParaRPr sz="1800" u="none" strike="noStrike" cap="none" baseline="0"/>
                    </a:p>
                  </a:txBody>
                  <a:tcPr marL="91450" marR="91450" marT="45725" marB="45725">
                    <a:solidFill>
                      <a:srgbClr val="7F7F7F"/>
                    </a:solidFill>
                  </a:tcPr>
                </a:tc>
                <a:tc>
                  <a:txBody>
                    <a:bodyPr/>
                    <a:lstStyle/>
                    <a:p>
                      <a:pPr marL="0" marR="0" lvl="0" indent="0" algn="ctr" rtl="0">
                        <a:spcBef>
                          <a:spcPts val="0"/>
                        </a:spcBef>
                        <a:buNone/>
                      </a:pPr>
                      <a:endParaRPr sz="1800" u="none" strike="noStrike" cap="none" baseline="0"/>
                    </a:p>
                  </a:txBody>
                  <a:tcPr marL="91450" marR="91450" marT="45725" marB="45725">
                    <a:solidFill>
                      <a:srgbClr val="7F7F7F"/>
                    </a:solidFill>
                  </a:tcPr>
                </a:tc>
              </a:tr>
              <a:tr h="247650">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r>
              <a:tr h="247650">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r>
              <a:tr h="247650">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r>
              <a:tr h="247650">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r>
              <a:tr h="247650">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r>
              <a:tr h="247650">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r>
              <a:tr h="247650">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dirty="0"/>
                    </a:p>
                  </a:txBody>
                  <a:tcPr marL="91450" marR="91450" marT="45725" marB="45725"/>
                </a:tc>
              </a:tr>
            </a:tbl>
          </a:graphicData>
        </a:graphic>
      </p:graphicFrame>
      <p:graphicFrame>
        <p:nvGraphicFramePr>
          <p:cNvPr id="271" name="Shape 271"/>
          <p:cNvGraphicFramePr/>
          <p:nvPr>
            <p:extLst>
              <p:ext uri="{D42A27DB-BD31-4B8C-83A1-F6EECF244321}">
                <p14:modId xmlns:p14="http://schemas.microsoft.com/office/powerpoint/2010/main" val="1431187614"/>
              </p:ext>
            </p:extLst>
          </p:nvPr>
        </p:nvGraphicFramePr>
        <p:xfrm>
          <a:off x="4201886" y="478972"/>
          <a:ext cx="3777300" cy="2194620"/>
        </p:xfrm>
        <a:graphic>
          <a:graphicData uri="http://schemas.openxmlformats.org/drawingml/2006/table">
            <a:tbl>
              <a:tblPr firstRow="1" bandRow="1">
                <a:noFill/>
                <a:tableStyleId>{DE4F8098-0942-41C2-B7B2-DD3A6B547632}</a:tableStyleId>
              </a:tblPr>
              <a:tblGrid>
                <a:gridCol w="629550"/>
                <a:gridCol w="629550"/>
                <a:gridCol w="629550"/>
                <a:gridCol w="629550"/>
                <a:gridCol w="629550"/>
                <a:gridCol w="629550"/>
              </a:tblGrid>
              <a:tr h="240225">
                <a:tc>
                  <a:txBody>
                    <a:bodyPr/>
                    <a:lstStyle/>
                    <a:p>
                      <a:pPr marL="0" marR="0" lvl="0" indent="0" algn="ctr" rtl="0">
                        <a:spcBef>
                          <a:spcPts val="0"/>
                        </a:spcBef>
                        <a:buNone/>
                      </a:pPr>
                      <a:endParaRPr sz="1800" u="none" strike="noStrike" cap="none" baseline="0" dirty="0"/>
                    </a:p>
                  </a:txBody>
                  <a:tcPr marL="91450" marR="91450" marT="45725" marB="45725">
                    <a:solidFill>
                      <a:srgbClr val="7F7F7F"/>
                    </a:solidFill>
                  </a:tcPr>
                </a:tc>
                <a:tc>
                  <a:txBody>
                    <a:bodyPr/>
                    <a:lstStyle/>
                    <a:p>
                      <a:pPr marL="0" marR="0" lvl="0" indent="0" algn="ctr" rtl="0">
                        <a:spcBef>
                          <a:spcPts val="0"/>
                        </a:spcBef>
                        <a:buNone/>
                      </a:pPr>
                      <a:endParaRPr sz="1800" u="none" strike="noStrike" cap="none" baseline="0" dirty="0"/>
                    </a:p>
                  </a:txBody>
                  <a:tcPr marL="91450" marR="91450" marT="45725" marB="45725">
                    <a:solidFill>
                      <a:srgbClr val="7F7F7F"/>
                    </a:solidFill>
                  </a:tcPr>
                </a:tc>
                <a:tc>
                  <a:txBody>
                    <a:bodyPr/>
                    <a:lstStyle/>
                    <a:p>
                      <a:pPr marL="0" marR="0" lvl="0" indent="0" algn="ctr" rtl="0">
                        <a:spcBef>
                          <a:spcPts val="0"/>
                        </a:spcBef>
                        <a:buNone/>
                      </a:pPr>
                      <a:endParaRPr sz="1800" u="none" strike="noStrike" cap="none" baseline="0"/>
                    </a:p>
                  </a:txBody>
                  <a:tcPr marL="91450" marR="91450" marT="45725" marB="45725">
                    <a:solidFill>
                      <a:srgbClr val="7F7F7F"/>
                    </a:solidFill>
                  </a:tcPr>
                </a:tc>
                <a:tc>
                  <a:txBody>
                    <a:bodyPr/>
                    <a:lstStyle/>
                    <a:p>
                      <a:pPr marL="0" marR="0" lvl="0" indent="0" algn="ctr" rtl="0">
                        <a:spcBef>
                          <a:spcPts val="0"/>
                        </a:spcBef>
                        <a:buNone/>
                      </a:pPr>
                      <a:endParaRPr sz="1800" u="none" strike="noStrike" cap="none" baseline="0"/>
                    </a:p>
                  </a:txBody>
                  <a:tcPr marL="91450" marR="91450" marT="45725" marB="45725">
                    <a:solidFill>
                      <a:srgbClr val="7F7F7F"/>
                    </a:solidFill>
                  </a:tcPr>
                </a:tc>
                <a:tc>
                  <a:txBody>
                    <a:bodyPr/>
                    <a:lstStyle/>
                    <a:p>
                      <a:pPr marL="0" marR="0" lvl="0" indent="0" algn="ctr" rtl="0">
                        <a:spcBef>
                          <a:spcPts val="0"/>
                        </a:spcBef>
                        <a:buNone/>
                      </a:pPr>
                      <a:endParaRPr sz="1800" u="none" strike="noStrike" cap="none" baseline="0"/>
                    </a:p>
                  </a:txBody>
                  <a:tcPr marL="91450" marR="91450" marT="45725" marB="45725">
                    <a:solidFill>
                      <a:srgbClr val="7F7F7F"/>
                    </a:solidFill>
                  </a:tcPr>
                </a:tc>
                <a:tc>
                  <a:txBody>
                    <a:bodyPr/>
                    <a:lstStyle/>
                    <a:p>
                      <a:pPr marL="0" marR="0" lvl="0" indent="0" algn="ctr" rtl="0">
                        <a:spcBef>
                          <a:spcPts val="0"/>
                        </a:spcBef>
                        <a:buNone/>
                      </a:pPr>
                      <a:endParaRPr sz="1800" u="none" strike="noStrike" cap="none" baseline="0"/>
                    </a:p>
                  </a:txBody>
                  <a:tcPr marL="91450" marR="91450" marT="45725" marB="45725">
                    <a:solidFill>
                      <a:srgbClr val="7F7F7F"/>
                    </a:solidFill>
                  </a:tcPr>
                </a:tc>
              </a:tr>
              <a:tr h="243550">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r>
              <a:tr h="243550">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r>
              <a:tr h="243550">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r>
              <a:tr h="243550">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r>
              <a:tr h="243550">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dirty="0"/>
                    </a:p>
                  </a:txBody>
                  <a:tcPr marL="91450" marR="91450" marT="45725" marB="45725"/>
                </a:tc>
              </a:tr>
            </a:tbl>
          </a:graphicData>
        </a:graphic>
      </p:graphicFrame>
      <p:graphicFrame>
        <p:nvGraphicFramePr>
          <p:cNvPr id="272" name="Shape 272"/>
          <p:cNvGraphicFramePr/>
          <p:nvPr/>
        </p:nvGraphicFramePr>
        <p:xfrm>
          <a:off x="1143000" y="2895600"/>
          <a:ext cx="2514600" cy="2194620"/>
        </p:xfrm>
        <a:graphic>
          <a:graphicData uri="http://schemas.openxmlformats.org/drawingml/2006/table">
            <a:tbl>
              <a:tblPr firstRow="1" bandRow="1">
                <a:noFill/>
                <a:tableStyleId>{AF43A849-F8CC-4DAF-93A7-BFD414558C0A}</a:tableStyleId>
              </a:tblPr>
              <a:tblGrid>
                <a:gridCol w="1257300"/>
                <a:gridCol w="1257300"/>
              </a:tblGrid>
              <a:tr h="240225">
                <a:tc>
                  <a:txBody>
                    <a:bodyPr/>
                    <a:lstStyle/>
                    <a:p>
                      <a:pPr marL="0" marR="0" lvl="0" indent="0" algn="ctr" rtl="0">
                        <a:spcBef>
                          <a:spcPts val="0"/>
                        </a:spcBef>
                        <a:buNone/>
                      </a:pPr>
                      <a:endParaRPr sz="1800" u="none" strike="noStrike" cap="none" baseline="0"/>
                    </a:p>
                  </a:txBody>
                  <a:tcPr marL="91450" marR="91450" marT="45725" marB="45725">
                    <a:solidFill>
                      <a:srgbClr val="7F7F7F"/>
                    </a:solidFill>
                  </a:tcPr>
                </a:tc>
                <a:tc>
                  <a:txBody>
                    <a:bodyPr/>
                    <a:lstStyle/>
                    <a:p>
                      <a:pPr marL="0" marR="0" lvl="0" indent="0" algn="ctr" rtl="0">
                        <a:spcBef>
                          <a:spcPts val="0"/>
                        </a:spcBef>
                        <a:buNone/>
                      </a:pPr>
                      <a:endParaRPr sz="1800" u="none" strike="noStrike" cap="none" baseline="0"/>
                    </a:p>
                  </a:txBody>
                  <a:tcPr marL="91450" marR="91450" marT="45725" marB="45725">
                    <a:solidFill>
                      <a:srgbClr val="7F7F7F"/>
                    </a:solidFill>
                  </a:tcPr>
                </a:tc>
              </a:tr>
              <a:tr h="243550">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r>
              <a:tr h="243550">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r>
              <a:tr h="243550">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r>
              <a:tr h="243550">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r>
              <a:tr h="243550">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r>
            </a:tbl>
          </a:graphicData>
        </a:graphic>
      </p:graphicFrame>
      <p:graphicFrame>
        <p:nvGraphicFramePr>
          <p:cNvPr id="273" name="Shape 273"/>
          <p:cNvGraphicFramePr/>
          <p:nvPr/>
        </p:nvGraphicFramePr>
        <p:xfrm>
          <a:off x="1143000" y="990600"/>
          <a:ext cx="2634300" cy="1097310"/>
        </p:xfrm>
        <a:graphic>
          <a:graphicData uri="http://schemas.openxmlformats.org/drawingml/2006/table">
            <a:tbl>
              <a:tblPr firstRow="1" bandRow="1">
                <a:noFill/>
                <a:tableStyleId>{F25A711A-F3B4-438F-87A3-8219B85AD9B0}</a:tableStyleId>
              </a:tblPr>
              <a:tblGrid>
                <a:gridCol w="439050"/>
                <a:gridCol w="439050"/>
                <a:gridCol w="439050"/>
                <a:gridCol w="439050"/>
                <a:gridCol w="439050"/>
                <a:gridCol w="439050"/>
              </a:tblGrid>
              <a:tr h="330200">
                <a:tc>
                  <a:txBody>
                    <a:bodyPr/>
                    <a:lstStyle/>
                    <a:p>
                      <a:pPr marL="0" marR="0" lvl="0" indent="0" algn="ctr" rtl="0">
                        <a:spcBef>
                          <a:spcPts val="0"/>
                        </a:spcBef>
                        <a:buNone/>
                      </a:pPr>
                      <a:endParaRPr sz="1800" u="none" strike="noStrike" cap="none" baseline="0"/>
                    </a:p>
                  </a:txBody>
                  <a:tcPr marL="91450" marR="91450" marT="45725" marB="45725">
                    <a:solidFill>
                      <a:srgbClr val="7F7F7F"/>
                    </a:solidFill>
                  </a:tcPr>
                </a:tc>
                <a:tc>
                  <a:txBody>
                    <a:bodyPr/>
                    <a:lstStyle/>
                    <a:p>
                      <a:pPr marL="0" marR="0" lvl="0" indent="0" algn="ctr" rtl="0">
                        <a:spcBef>
                          <a:spcPts val="0"/>
                        </a:spcBef>
                        <a:buNone/>
                      </a:pPr>
                      <a:endParaRPr sz="1800" u="none" strike="noStrike" cap="none" baseline="0"/>
                    </a:p>
                  </a:txBody>
                  <a:tcPr marL="91450" marR="91450" marT="45725" marB="45725">
                    <a:solidFill>
                      <a:srgbClr val="7F7F7F"/>
                    </a:solidFill>
                  </a:tcPr>
                </a:tc>
                <a:tc>
                  <a:txBody>
                    <a:bodyPr/>
                    <a:lstStyle/>
                    <a:p>
                      <a:pPr marL="0" marR="0" lvl="0" indent="0" algn="ctr" rtl="0">
                        <a:spcBef>
                          <a:spcPts val="0"/>
                        </a:spcBef>
                        <a:buNone/>
                      </a:pPr>
                      <a:endParaRPr sz="1800" u="none" strike="noStrike" cap="none" baseline="0"/>
                    </a:p>
                  </a:txBody>
                  <a:tcPr marL="91450" marR="91450" marT="45725" marB="45725">
                    <a:solidFill>
                      <a:srgbClr val="7F7F7F"/>
                    </a:solidFill>
                  </a:tcPr>
                </a:tc>
                <a:tc>
                  <a:txBody>
                    <a:bodyPr/>
                    <a:lstStyle/>
                    <a:p>
                      <a:pPr marL="0" marR="0" lvl="0" indent="0" algn="ctr" rtl="0">
                        <a:spcBef>
                          <a:spcPts val="0"/>
                        </a:spcBef>
                        <a:buNone/>
                      </a:pPr>
                      <a:endParaRPr sz="1800" u="none" strike="noStrike" cap="none" baseline="0"/>
                    </a:p>
                  </a:txBody>
                  <a:tcPr marL="91450" marR="91450" marT="45725" marB="45725">
                    <a:solidFill>
                      <a:srgbClr val="7F7F7F"/>
                    </a:solidFill>
                  </a:tcPr>
                </a:tc>
                <a:tc>
                  <a:txBody>
                    <a:bodyPr/>
                    <a:lstStyle/>
                    <a:p>
                      <a:pPr marL="0" marR="0" lvl="0" indent="0" algn="ctr" rtl="0">
                        <a:spcBef>
                          <a:spcPts val="0"/>
                        </a:spcBef>
                        <a:buNone/>
                      </a:pPr>
                      <a:endParaRPr sz="1800" u="none" strike="noStrike" cap="none" baseline="0"/>
                    </a:p>
                  </a:txBody>
                  <a:tcPr marL="91450" marR="91450" marT="45725" marB="45725">
                    <a:solidFill>
                      <a:srgbClr val="7F7F7F"/>
                    </a:solidFill>
                  </a:tcPr>
                </a:tc>
                <a:tc>
                  <a:txBody>
                    <a:bodyPr/>
                    <a:lstStyle/>
                    <a:p>
                      <a:pPr marL="0" marR="0" lvl="0" indent="0" algn="ctr" rtl="0">
                        <a:spcBef>
                          <a:spcPts val="0"/>
                        </a:spcBef>
                        <a:buNone/>
                      </a:pPr>
                      <a:endParaRPr sz="1800" u="none" strike="noStrike" cap="none" baseline="0"/>
                    </a:p>
                  </a:txBody>
                  <a:tcPr marL="91450" marR="91450" marT="45725" marB="45725">
                    <a:solidFill>
                      <a:srgbClr val="7F7F7F"/>
                    </a:solidFill>
                  </a:tcPr>
                </a:tc>
              </a:tr>
              <a:tr h="330200">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r>
              <a:tr h="330200">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r>
            </a:tbl>
          </a:graphicData>
        </a:graphic>
      </p:graphicFrame>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graphicFrame>
        <p:nvGraphicFramePr>
          <p:cNvPr id="278" name="Shape 278"/>
          <p:cNvGraphicFramePr/>
          <p:nvPr/>
        </p:nvGraphicFramePr>
        <p:xfrm>
          <a:off x="1143000" y="1828800"/>
          <a:ext cx="7053900" cy="2220020"/>
        </p:xfrm>
        <a:graphic>
          <a:graphicData uri="http://schemas.openxmlformats.org/drawingml/2006/table">
            <a:tbl>
              <a:tblPr firstRow="1" bandRow="1">
                <a:noFill/>
                <a:tableStyleId>{729EA16A-9CFE-4EAB-AE29-BE720244ED90}</a:tableStyleId>
              </a:tblPr>
              <a:tblGrid>
                <a:gridCol w="1175650"/>
                <a:gridCol w="1175650"/>
                <a:gridCol w="1175650"/>
                <a:gridCol w="1175650"/>
                <a:gridCol w="1175650"/>
                <a:gridCol w="1175650"/>
              </a:tblGrid>
              <a:tr h="142250">
                <a:tc>
                  <a:txBody>
                    <a:bodyPr/>
                    <a:lstStyle/>
                    <a:p>
                      <a:pPr marL="0" marR="0" lvl="0" indent="0" algn="ctr" rtl="0">
                        <a:spcBef>
                          <a:spcPts val="0"/>
                        </a:spcBef>
                        <a:buNone/>
                      </a:pPr>
                      <a:endParaRPr sz="1800" u="none" strike="noStrike" cap="none" baseline="0"/>
                    </a:p>
                  </a:txBody>
                  <a:tcPr marL="91450" marR="91450" marT="45725" marB="45725">
                    <a:solidFill>
                      <a:srgbClr val="7F7F7F"/>
                    </a:solidFill>
                  </a:tcPr>
                </a:tc>
                <a:tc>
                  <a:txBody>
                    <a:bodyPr/>
                    <a:lstStyle/>
                    <a:p>
                      <a:pPr marL="0" marR="0" lvl="0" indent="0" algn="ctr" rtl="0">
                        <a:spcBef>
                          <a:spcPts val="0"/>
                        </a:spcBef>
                        <a:buNone/>
                      </a:pPr>
                      <a:endParaRPr sz="1800" u="none" strike="noStrike" cap="none" baseline="0"/>
                    </a:p>
                  </a:txBody>
                  <a:tcPr marL="91450" marR="91450" marT="45725" marB="45725">
                    <a:solidFill>
                      <a:srgbClr val="7F7F7F"/>
                    </a:solidFill>
                  </a:tcPr>
                </a:tc>
                <a:tc>
                  <a:txBody>
                    <a:bodyPr/>
                    <a:lstStyle/>
                    <a:p>
                      <a:pPr marL="0" marR="0" lvl="0" indent="0" algn="ctr" rtl="0">
                        <a:spcBef>
                          <a:spcPts val="0"/>
                        </a:spcBef>
                        <a:buNone/>
                      </a:pPr>
                      <a:endParaRPr sz="1800" u="none" strike="noStrike" cap="none" baseline="0"/>
                    </a:p>
                  </a:txBody>
                  <a:tcPr marL="91450" marR="91450" marT="45725" marB="45725">
                    <a:solidFill>
                      <a:srgbClr val="7F7F7F"/>
                    </a:solidFill>
                  </a:tcPr>
                </a:tc>
                <a:tc>
                  <a:txBody>
                    <a:bodyPr/>
                    <a:lstStyle/>
                    <a:p>
                      <a:pPr marL="0" marR="0" lvl="0" indent="0" algn="ctr" rtl="0">
                        <a:spcBef>
                          <a:spcPts val="0"/>
                        </a:spcBef>
                        <a:buNone/>
                      </a:pPr>
                      <a:endParaRPr sz="1800" u="none" strike="noStrike" cap="none" baseline="0"/>
                    </a:p>
                  </a:txBody>
                  <a:tcPr marL="91450" marR="91450" marT="45725" marB="45725">
                    <a:solidFill>
                      <a:srgbClr val="7F7F7F"/>
                    </a:solidFill>
                  </a:tcPr>
                </a:tc>
                <a:tc>
                  <a:txBody>
                    <a:bodyPr/>
                    <a:lstStyle/>
                    <a:p>
                      <a:pPr marL="0" marR="0" lvl="0" indent="0" algn="ctr" rtl="0">
                        <a:spcBef>
                          <a:spcPts val="0"/>
                        </a:spcBef>
                        <a:buNone/>
                      </a:pPr>
                      <a:endParaRPr sz="1800" u="none" strike="noStrike" cap="none" baseline="0"/>
                    </a:p>
                  </a:txBody>
                  <a:tcPr marL="91450" marR="91450" marT="45725" marB="45725">
                    <a:solidFill>
                      <a:srgbClr val="7F7F7F"/>
                    </a:solidFill>
                  </a:tcPr>
                </a:tc>
                <a:tc>
                  <a:txBody>
                    <a:bodyPr/>
                    <a:lstStyle/>
                    <a:p>
                      <a:pPr marL="0" marR="0" lvl="0" indent="0" algn="ctr" rtl="0">
                        <a:spcBef>
                          <a:spcPts val="0"/>
                        </a:spcBef>
                        <a:buNone/>
                      </a:pPr>
                      <a:endParaRPr sz="1800" u="none" strike="noStrike" cap="none" baseline="0"/>
                    </a:p>
                  </a:txBody>
                  <a:tcPr marL="91450" marR="91450" marT="45725" marB="45725">
                    <a:solidFill>
                      <a:srgbClr val="7F7F7F"/>
                    </a:solidFill>
                  </a:tcPr>
                </a:tc>
              </a:tr>
              <a:tr h="370850">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r>
              <a:tr h="370850">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r>
              <a:tr h="370850">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r>
              <a:tr h="370850">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r>
              <a:tr h="370850">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r>
            </a:tbl>
          </a:graphicData>
        </a:graphic>
      </p:graphicFrame>
      <p:sp>
        <p:nvSpPr>
          <p:cNvPr id="279" name="Shape 279"/>
          <p:cNvSpPr/>
          <p:nvPr/>
        </p:nvSpPr>
        <p:spPr>
          <a:xfrm>
            <a:off x="4038600" y="4876800"/>
            <a:ext cx="1828800" cy="70788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000" b="0" i="0" u="none" strike="noStrike" cap="none" baseline="0">
                <a:solidFill>
                  <a:schemeClr val="dk1"/>
                </a:solidFill>
                <a:latin typeface="Calibri"/>
                <a:ea typeface="Calibri"/>
                <a:cs typeface="Calibri"/>
                <a:sym typeface="Calibri"/>
              </a:rPr>
              <a:t>table</a:t>
            </a:r>
          </a:p>
        </p:txBody>
      </p:sp>
      <p:sp>
        <p:nvSpPr>
          <p:cNvPr id="280" name="Shape 280"/>
          <p:cNvSpPr/>
          <p:nvPr/>
        </p:nvSpPr>
        <p:spPr>
          <a:xfrm>
            <a:off x="914400" y="2514600"/>
            <a:ext cx="7467600" cy="533399"/>
          </a:xfrm>
          <a:prstGeom prst="rect">
            <a:avLst/>
          </a:prstGeom>
          <a:noFill/>
          <a:ln w="9525" cap="flat">
            <a:solidFill>
              <a:srgbClr val="FFCC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81" name="Shape 281"/>
          <p:cNvSpPr/>
          <p:nvPr/>
        </p:nvSpPr>
        <p:spPr>
          <a:xfrm rot="-5400000">
            <a:off x="1566195" y="2209799"/>
            <a:ext cx="2658809" cy="1676401"/>
          </a:xfrm>
          <a:prstGeom prst="rect">
            <a:avLst/>
          </a:prstGeom>
          <a:noFill/>
          <a:ln w="9525" cap="flat">
            <a:solidFill>
              <a:srgbClr val="FFCC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82" name="Shape 282"/>
          <p:cNvSpPr/>
          <p:nvPr/>
        </p:nvSpPr>
        <p:spPr>
          <a:xfrm>
            <a:off x="2190466" y="685800"/>
            <a:ext cx="1828800"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0" i="0" u="none" strike="noStrike" cap="none" baseline="0">
                <a:solidFill>
                  <a:schemeClr val="dk1"/>
                </a:solidFill>
                <a:latin typeface="Calibri"/>
                <a:ea typeface="Calibri"/>
                <a:cs typeface="Calibri"/>
                <a:sym typeface="Calibri"/>
              </a:rPr>
              <a:t>columns</a:t>
            </a:r>
          </a:p>
        </p:txBody>
      </p:sp>
      <p:sp>
        <p:nvSpPr>
          <p:cNvPr id="283" name="Shape 283"/>
          <p:cNvSpPr/>
          <p:nvPr/>
        </p:nvSpPr>
        <p:spPr>
          <a:xfrm>
            <a:off x="-52315" y="2514600"/>
            <a:ext cx="1271516"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0" i="0" u="none" strike="noStrike" cap="none" baseline="0">
                <a:solidFill>
                  <a:schemeClr val="dk1"/>
                </a:solidFill>
                <a:latin typeface="Calibri"/>
                <a:ea typeface="Calibri"/>
                <a:cs typeface="Calibri"/>
                <a:sym typeface="Calibri"/>
              </a:rPr>
              <a:t>rows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78"/>
                                        </p:tgtEl>
                                        <p:attrNameLst>
                                          <p:attrName>style.visibility</p:attrName>
                                        </p:attrNameLst>
                                      </p:cBhvr>
                                      <p:to>
                                        <p:strVal val="visible"/>
                                      </p:to>
                                    </p:set>
                                    <p:anim calcmode="lin" valueType="num">
                                      <p:cBhvr additive="base">
                                        <p:cTn id="7" dur="500"/>
                                        <p:tgtEl>
                                          <p:spTgt spid="278"/>
                                        </p:tgtEl>
                                        <p:attrNameLst>
                                          <p:attrName>ppt_w</p:attrName>
                                        </p:attrNameLst>
                                      </p:cBhvr>
                                      <p:tavLst>
                                        <p:tav tm="0">
                                          <p:val>
                                            <p:strVal val="0"/>
                                          </p:val>
                                        </p:tav>
                                        <p:tav tm="100000">
                                          <p:val>
                                            <p:strVal val="#ppt_w"/>
                                          </p:val>
                                        </p:tav>
                                      </p:tavLst>
                                    </p:anim>
                                    <p:anim calcmode="lin" valueType="num">
                                      <p:cBhvr additive="base">
                                        <p:cTn id="8" dur="500"/>
                                        <p:tgtEl>
                                          <p:spTgt spid="278"/>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79"/>
                                        </p:tgtEl>
                                        <p:attrNameLst>
                                          <p:attrName>style.visibility</p:attrName>
                                        </p:attrNameLst>
                                      </p:cBhvr>
                                      <p:to>
                                        <p:strVal val="visible"/>
                                      </p:to>
                                    </p:set>
                                    <p:animEffect transition="in" filter="fade">
                                      <p:cBhvr>
                                        <p:cTn id="13" dur="1"/>
                                        <p:tgtEl>
                                          <p:spTgt spid="27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80"/>
                                        </p:tgtEl>
                                        <p:attrNameLst>
                                          <p:attrName>style.visibility</p:attrName>
                                        </p:attrNameLst>
                                      </p:cBhvr>
                                      <p:to>
                                        <p:strVal val="visible"/>
                                      </p:to>
                                    </p:set>
                                    <p:animEffect transition="in" filter="fade">
                                      <p:cBhvr>
                                        <p:cTn id="18" dur="2000"/>
                                        <p:tgtEl>
                                          <p:spTgt spid="28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83"/>
                                        </p:tgtEl>
                                        <p:attrNameLst>
                                          <p:attrName>style.visibility</p:attrName>
                                        </p:attrNameLst>
                                      </p:cBhvr>
                                      <p:to>
                                        <p:strVal val="visible"/>
                                      </p:to>
                                    </p:set>
                                    <p:animEffect transition="in" filter="fade">
                                      <p:cBhvr>
                                        <p:cTn id="23" dur="1"/>
                                        <p:tgtEl>
                                          <p:spTgt spid="28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81"/>
                                        </p:tgtEl>
                                        <p:attrNameLst>
                                          <p:attrName>style.visibility</p:attrName>
                                        </p:attrNameLst>
                                      </p:cBhvr>
                                      <p:to>
                                        <p:strVal val="visible"/>
                                      </p:to>
                                    </p:set>
                                    <p:animEffect transition="in" filter="fade">
                                      <p:cBhvr>
                                        <p:cTn id="28" dur="500"/>
                                        <p:tgtEl>
                                          <p:spTgt spid="28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82"/>
                                        </p:tgtEl>
                                        <p:attrNameLst>
                                          <p:attrName>style.visibility</p:attrName>
                                        </p:attrNameLst>
                                      </p:cBhvr>
                                      <p:to>
                                        <p:strVal val="visible"/>
                                      </p:to>
                                    </p:set>
                                    <p:animEffect transition="in" filter="fade">
                                      <p:cBhvr>
                                        <p:cTn id="33" dur="1"/>
                                        <p:tgtEl>
                                          <p:spTgt spid="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533400" y="2130425"/>
            <a:ext cx="7924799" cy="1470024"/>
          </a:xfrm>
          <a:prstGeom prst="rect">
            <a:avLst/>
          </a:prstGeom>
          <a:noFill/>
          <a:ln>
            <a:noFill/>
          </a:ln>
        </p:spPr>
        <p:txBody>
          <a:bodyPr lIns="91425" tIns="45700" rIns="91425" bIns="45700" anchor="ctr" anchorCtr="0">
            <a:noAutofit/>
          </a:bodyPr>
          <a:lstStyle/>
          <a:p>
            <a:pPr marL="0" marR="0" lvl="0" indent="0" algn="r" rtl="0">
              <a:spcBef>
                <a:spcPts val="0"/>
              </a:spcBef>
              <a:buClr>
                <a:schemeClr val="dk1"/>
              </a:buClr>
              <a:buSzPct val="25000"/>
              <a:buFont typeface="Arial"/>
              <a:buNone/>
            </a:pPr>
            <a:r>
              <a:rPr lang="en-US" sz="4400" b="1" i="0" u="none" strike="noStrike" cap="none" baseline="0" dirty="0" smtClean="0">
                <a:solidFill>
                  <a:schemeClr val="dk1"/>
                </a:solidFill>
                <a:latin typeface="Arial"/>
                <a:ea typeface="Arial"/>
                <a:cs typeface="Arial"/>
                <a:sym typeface="Arial"/>
              </a:rPr>
              <a:t>Basic </a:t>
            </a:r>
            <a:r>
              <a:rPr lang="en-US" sz="4400" b="0" cap="none" dirty="0">
                <a:solidFill>
                  <a:schemeClr val="dk1"/>
                </a:solidFill>
                <a:latin typeface="Arial"/>
                <a:ea typeface="Arial"/>
                <a:cs typeface="Arial"/>
                <a:sym typeface="Arial"/>
              </a:rPr>
              <a:t>P</a:t>
            </a:r>
            <a:r>
              <a:rPr lang="en-US" sz="4400" b="0" i="0" u="none" strike="noStrike" cap="none" baseline="0" dirty="0" smtClean="0">
                <a:solidFill>
                  <a:schemeClr val="dk1"/>
                </a:solidFill>
                <a:latin typeface="Arial"/>
                <a:ea typeface="Arial"/>
                <a:cs typeface="Arial"/>
                <a:sym typeface="Arial"/>
              </a:rPr>
              <a:t>rogramming </a:t>
            </a:r>
            <a:r>
              <a:rPr lang="en-US" sz="4400" b="0" cap="none" dirty="0">
                <a:solidFill>
                  <a:schemeClr val="dk1"/>
                </a:solidFill>
                <a:latin typeface="Arial"/>
                <a:ea typeface="Arial"/>
                <a:cs typeface="Arial"/>
                <a:sym typeface="Arial"/>
              </a:rPr>
              <a:t>E</a:t>
            </a:r>
            <a:r>
              <a:rPr lang="en-US" sz="4400" b="0" i="0" u="none" strike="noStrike" cap="none" baseline="0" dirty="0" smtClean="0">
                <a:solidFill>
                  <a:schemeClr val="dk1"/>
                </a:solidFill>
                <a:latin typeface="Arial"/>
                <a:ea typeface="Arial"/>
                <a:cs typeface="Arial"/>
                <a:sym typeface="Arial"/>
              </a:rPr>
              <a:t>xperience</a:t>
            </a:r>
            <a:endParaRPr lang="en-US" sz="4400" b="0" i="0" u="none" strike="noStrike" cap="none" baseline="0" dirty="0">
              <a:solidFill>
                <a:schemeClr val="dk1"/>
              </a:solidFill>
              <a:latin typeface="Arial"/>
              <a:ea typeface="Arial"/>
              <a:cs typeface="Arial"/>
              <a:sym typeface="Arial"/>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graphicFrame>
        <p:nvGraphicFramePr>
          <p:cNvPr id="288" name="Shape 288"/>
          <p:cNvGraphicFramePr/>
          <p:nvPr/>
        </p:nvGraphicFramePr>
        <p:xfrm>
          <a:off x="1143000" y="1828800"/>
          <a:ext cx="7053900" cy="2220020"/>
        </p:xfrm>
        <a:graphic>
          <a:graphicData uri="http://schemas.openxmlformats.org/drawingml/2006/table">
            <a:tbl>
              <a:tblPr firstRow="1" bandRow="1">
                <a:noFill/>
                <a:tableStyleId>{D8949E94-4B83-4196-8A9D-98037422C05F}</a:tableStyleId>
              </a:tblPr>
              <a:tblGrid>
                <a:gridCol w="1175650"/>
                <a:gridCol w="1175650"/>
                <a:gridCol w="1175650"/>
                <a:gridCol w="1175650"/>
                <a:gridCol w="1175650"/>
                <a:gridCol w="1175650"/>
              </a:tblGrid>
              <a:tr h="142250">
                <a:tc>
                  <a:txBody>
                    <a:bodyPr/>
                    <a:lstStyle/>
                    <a:p>
                      <a:pPr marL="0" marR="0" lvl="0" indent="0" algn="ctr" rtl="0">
                        <a:spcBef>
                          <a:spcPts val="0"/>
                        </a:spcBef>
                        <a:buSzPct val="25000"/>
                        <a:buNone/>
                      </a:pPr>
                      <a:r>
                        <a:rPr lang="en-US" sz="1800" u="none" strike="noStrike" cap="none" baseline="0">
                          <a:solidFill>
                            <a:schemeClr val="lt1"/>
                          </a:solidFill>
                        </a:rPr>
                        <a:t>FirstName</a:t>
                      </a:r>
                    </a:p>
                  </a:txBody>
                  <a:tcPr marL="91450" marR="91450" marT="45725" marB="45725">
                    <a:solidFill>
                      <a:srgbClr val="7F7F7F"/>
                    </a:solidFill>
                  </a:tcPr>
                </a:tc>
                <a:tc>
                  <a:txBody>
                    <a:bodyPr/>
                    <a:lstStyle/>
                    <a:p>
                      <a:pPr marL="0" marR="0" lvl="0" indent="0" algn="ctr" rtl="0">
                        <a:spcBef>
                          <a:spcPts val="0"/>
                        </a:spcBef>
                        <a:buSzPct val="25000"/>
                        <a:buNone/>
                      </a:pPr>
                      <a:r>
                        <a:rPr lang="en-US" sz="1800" u="none" strike="noStrike" cap="none" baseline="0">
                          <a:solidFill>
                            <a:schemeClr val="lt1"/>
                          </a:solidFill>
                        </a:rPr>
                        <a:t>LastName</a:t>
                      </a:r>
                    </a:p>
                  </a:txBody>
                  <a:tcPr marL="91450" marR="91450" marT="45725" marB="45725">
                    <a:solidFill>
                      <a:srgbClr val="7F7F7F"/>
                    </a:solidFill>
                  </a:tcPr>
                </a:tc>
                <a:tc>
                  <a:txBody>
                    <a:bodyPr/>
                    <a:lstStyle/>
                    <a:p>
                      <a:pPr marL="0" marR="0" lvl="0" indent="0" algn="ctr" rtl="0">
                        <a:spcBef>
                          <a:spcPts val="0"/>
                        </a:spcBef>
                        <a:buSzPct val="25000"/>
                        <a:buNone/>
                      </a:pPr>
                      <a:r>
                        <a:rPr lang="en-US" sz="1800" u="none" strike="noStrike" cap="none" baseline="0">
                          <a:solidFill>
                            <a:schemeClr val="lt1"/>
                          </a:solidFill>
                        </a:rPr>
                        <a:t>HireDate</a:t>
                      </a:r>
                    </a:p>
                  </a:txBody>
                  <a:tcPr marL="91450" marR="91450" marT="45725" marB="45725">
                    <a:solidFill>
                      <a:srgbClr val="7F7F7F"/>
                    </a:solidFill>
                  </a:tcPr>
                </a:tc>
                <a:tc>
                  <a:txBody>
                    <a:bodyPr/>
                    <a:lstStyle/>
                    <a:p>
                      <a:pPr marL="0" marR="0" lvl="0" indent="0" algn="ctr" rtl="0">
                        <a:spcBef>
                          <a:spcPts val="0"/>
                        </a:spcBef>
                        <a:buSzPct val="25000"/>
                        <a:buNone/>
                      </a:pPr>
                      <a:r>
                        <a:rPr lang="en-US" sz="1800" u="none" strike="noStrike" cap="none" baseline="0">
                          <a:solidFill>
                            <a:schemeClr val="lt1"/>
                          </a:solidFill>
                        </a:rPr>
                        <a:t>Grade</a:t>
                      </a:r>
                    </a:p>
                  </a:txBody>
                  <a:tcPr marL="91450" marR="91450" marT="45725" marB="45725">
                    <a:solidFill>
                      <a:srgbClr val="7F7F7F"/>
                    </a:solidFill>
                  </a:tcPr>
                </a:tc>
                <a:tc>
                  <a:txBody>
                    <a:bodyPr/>
                    <a:lstStyle/>
                    <a:p>
                      <a:pPr marL="0" marR="0" lvl="0" indent="0" algn="ctr" rtl="0">
                        <a:spcBef>
                          <a:spcPts val="0"/>
                        </a:spcBef>
                        <a:buSzPct val="25000"/>
                        <a:buNone/>
                      </a:pPr>
                      <a:r>
                        <a:rPr lang="en-US" sz="1800" u="none" strike="noStrike" cap="none" baseline="0">
                          <a:solidFill>
                            <a:schemeClr val="lt1"/>
                          </a:solidFill>
                        </a:rPr>
                        <a:t>Salary</a:t>
                      </a:r>
                    </a:p>
                  </a:txBody>
                  <a:tcPr marL="91450" marR="91450" marT="45725" marB="45725">
                    <a:solidFill>
                      <a:srgbClr val="7F7F7F"/>
                    </a:solidFill>
                  </a:tcPr>
                </a:tc>
                <a:tc>
                  <a:txBody>
                    <a:bodyPr/>
                    <a:lstStyle/>
                    <a:p>
                      <a:pPr marL="0" marR="0" lvl="0" indent="0" algn="ctr" rtl="0">
                        <a:spcBef>
                          <a:spcPts val="0"/>
                        </a:spcBef>
                        <a:buSzPct val="25000"/>
                        <a:buNone/>
                      </a:pPr>
                      <a:r>
                        <a:rPr lang="en-US" sz="1800" u="none" strike="noStrike" cap="none" baseline="0">
                          <a:solidFill>
                            <a:schemeClr val="lt1"/>
                          </a:solidFill>
                        </a:rPr>
                        <a:t>City</a:t>
                      </a:r>
                    </a:p>
                  </a:txBody>
                  <a:tcPr marL="91450" marR="91450" marT="45725" marB="45725">
                    <a:solidFill>
                      <a:srgbClr val="7F7F7F"/>
                    </a:solidFill>
                  </a:tcPr>
                </a:tc>
              </a:tr>
              <a:tr h="370850">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r>
              <a:tr h="370850">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r>
              <a:tr h="370850">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r>
              <a:tr h="370850">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r>
              <a:tr h="370850">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r>
            </a:tbl>
          </a:graphicData>
        </a:graphic>
      </p:graphicFrame>
      <p:sp>
        <p:nvSpPr>
          <p:cNvPr id="289" name="Shape 289"/>
          <p:cNvSpPr/>
          <p:nvPr/>
        </p:nvSpPr>
        <p:spPr>
          <a:xfrm>
            <a:off x="4038600" y="4876800"/>
            <a:ext cx="1828800" cy="70788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000" b="0" i="0" u="none" strike="noStrike" cap="none" baseline="0">
                <a:solidFill>
                  <a:schemeClr val="dk1"/>
                </a:solidFill>
                <a:latin typeface="Calibri"/>
                <a:ea typeface="Calibri"/>
                <a:cs typeface="Calibri"/>
                <a:sym typeface="Calibri"/>
              </a:rPr>
              <a:t>table</a:t>
            </a:r>
          </a:p>
        </p:txBody>
      </p:sp>
      <p:sp>
        <p:nvSpPr>
          <p:cNvPr id="290" name="Shape 290"/>
          <p:cNvSpPr/>
          <p:nvPr/>
        </p:nvSpPr>
        <p:spPr>
          <a:xfrm>
            <a:off x="914400" y="2514600"/>
            <a:ext cx="7467600" cy="533399"/>
          </a:xfrm>
          <a:prstGeom prst="rect">
            <a:avLst/>
          </a:prstGeom>
          <a:noFill/>
          <a:ln w="9525" cap="flat">
            <a:solidFill>
              <a:srgbClr val="FFCC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91" name="Shape 291"/>
          <p:cNvSpPr/>
          <p:nvPr/>
        </p:nvSpPr>
        <p:spPr>
          <a:xfrm rot="-5400000">
            <a:off x="1566195" y="2209799"/>
            <a:ext cx="2658809" cy="1676401"/>
          </a:xfrm>
          <a:prstGeom prst="rect">
            <a:avLst/>
          </a:prstGeom>
          <a:noFill/>
          <a:ln w="9525" cap="flat">
            <a:solidFill>
              <a:srgbClr val="FFCC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92" name="Shape 292"/>
          <p:cNvSpPr/>
          <p:nvPr/>
        </p:nvSpPr>
        <p:spPr>
          <a:xfrm>
            <a:off x="2190466" y="685800"/>
            <a:ext cx="1828800"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0" i="0" u="none" strike="noStrike" cap="none" baseline="0">
                <a:solidFill>
                  <a:schemeClr val="dk1"/>
                </a:solidFill>
                <a:latin typeface="Calibri"/>
                <a:ea typeface="Calibri"/>
                <a:cs typeface="Calibri"/>
                <a:sym typeface="Calibri"/>
              </a:rPr>
              <a:t>columns</a:t>
            </a:r>
          </a:p>
        </p:txBody>
      </p:sp>
      <p:sp>
        <p:nvSpPr>
          <p:cNvPr id="293" name="Shape 293"/>
          <p:cNvSpPr/>
          <p:nvPr/>
        </p:nvSpPr>
        <p:spPr>
          <a:xfrm>
            <a:off x="-52315" y="2514600"/>
            <a:ext cx="1271516"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0" i="0" u="none" strike="noStrike" cap="none" baseline="0">
                <a:solidFill>
                  <a:schemeClr val="dk1"/>
                </a:solidFill>
                <a:latin typeface="Calibri"/>
                <a:ea typeface="Calibri"/>
                <a:cs typeface="Calibri"/>
                <a:sym typeface="Calibri"/>
              </a:rPr>
              <a:t>rows</a:t>
            </a: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graphicFrame>
        <p:nvGraphicFramePr>
          <p:cNvPr id="298" name="Shape 298"/>
          <p:cNvGraphicFramePr/>
          <p:nvPr/>
        </p:nvGraphicFramePr>
        <p:xfrm>
          <a:off x="1143000" y="1828800"/>
          <a:ext cx="7053900" cy="2768660"/>
        </p:xfrm>
        <a:graphic>
          <a:graphicData uri="http://schemas.openxmlformats.org/drawingml/2006/table">
            <a:tbl>
              <a:tblPr firstRow="1" bandRow="1">
                <a:noFill/>
                <a:tableStyleId>{2FCB4348-A925-43B0-B1B4-BCAD7364CDBD}</a:tableStyleId>
              </a:tblPr>
              <a:tblGrid>
                <a:gridCol w="1175650"/>
                <a:gridCol w="1175650"/>
                <a:gridCol w="1175650"/>
                <a:gridCol w="1175650"/>
                <a:gridCol w="1175650"/>
                <a:gridCol w="1175650"/>
              </a:tblGrid>
              <a:tr h="142250">
                <a:tc>
                  <a:txBody>
                    <a:bodyPr/>
                    <a:lstStyle/>
                    <a:p>
                      <a:pPr marL="0" marR="0" lvl="0" indent="0" algn="ctr" rtl="0">
                        <a:spcBef>
                          <a:spcPts val="0"/>
                        </a:spcBef>
                        <a:buSzPct val="25000"/>
                        <a:buNone/>
                      </a:pPr>
                      <a:r>
                        <a:rPr lang="en-US" sz="1800" u="none" strike="noStrike" cap="none" baseline="0">
                          <a:solidFill>
                            <a:schemeClr val="lt1"/>
                          </a:solidFill>
                        </a:rPr>
                        <a:t>FirstName</a:t>
                      </a:r>
                    </a:p>
                    <a:p>
                      <a:pPr marL="0" marR="0" lvl="0" indent="0" algn="ctr" rtl="0">
                        <a:spcBef>
                          <a:spcPts val="0"/>
                        </a:spcBef>
                        <a:buSzPct val="25000"/>
                        <a:buNone/>
                      </a:pPr>
                      <a:r>
                        <a:rPr lang="en-US" sz="1800" u="none" strike="noStrike" cap="none" baseline="0">
                          <a:solidFill>
                            <a:schemeClr val="lt1"/>
                          </a:solidFill>
                        </a:rPr>
                        <a:t>(text)</a:t>
                      </a:r>
                    </a:p>
                  </a:txBody>
                  <a:tcPr marL="91450" marR="91450" marT="45725" marB="45725">
                    <a:solidFill>
                      <a:srgbClr val="7F7F7F"/>
                    </a:solidFill>
                  </a:tcPr>
                </a:tc>
                <a:tc>
                  <a:txBody>
                    <a:bodyPr/>
                    <a:lstStyle/>
                    <a:p>
                      <a:pPr marL="0" marR="0" lvl="0" indent="0" algn="ctr" rtl="0">
                        <a:spcBef>
                          <a:spcPts val="0"/>
                        </a:spcBef>
                        <a:buSzPct val="25000"/>
                        <a:buNone/>
                      </a:pPr>
                      <a:r>
                        <a:rPr lang="en-US" sz="1800" u="none" strike="noStrike" cap="none" baseline="0">
                          <a:solidFill>
                            <a:schemeClr val="lt1"/>
                          </a:solidFill>
                        </a:rPr>
                        <a:t>LastName (text)</a:t>
                      </a:r>
                    </a:p>
                    <a:p>
                      <a:pPr marL="0" marR="0" lvl="0" indent="0" algn="ctr" rtl="0">
                        <a:spcBef>
                          <a:spcPts val="0"/>
                        </a:spcBef>
                        <a:buNone/>
                      </a:pPr>
                      <a:endParaRPr sz="1800" u="none" strike="noStrike" cap="none" baseline="0">
                        <a:solidFill>
                          <a:schemeClr val="lt1"/>
                        </a:solidFill>
                      </a:endParaRPr>
                    </a:p>
                  </a:txBody>
                  <a:tcPr marL="91450" marR="91450" marT="45725" marB="45725">
                    <a:solidFill>
                      <a:srgbClr val="7F7F7F"/>
                    </a:solidFill>
                  </a:tcPr>
                </a:tc>
                <a:tc>
                  <a:txBody>
                    <a:bodyPr/>
                    <a:lstStyle/>
                    <a:p>
                      <a:pPr marL="0" marR="0" lvl="0" indent="0" algn="ctr" rtl="0">
                        <a:spcBef>
                          <a:spcPts val="0"/>
                        </a:spcBef>
                        <a:buSzPct val="25000"/>
                        <a:buNone/>
                      </a:pPr>
                      <a:r>
                        <a:rPr lang="en-US" sz="1800" u="none" strike="noStrike" cap="none" baseline="0">
                          <a:solidFill>
                            <a:schemeClr val="lt1"/>
                          </a:solidFill>
                        </a:rPr>
                        <a:t>HireDate (Date)</a:t>
                      </a:r>
                    </a:p>
                  </a:txBody>
                  <a:tcPr marL="91450" marR="91450" marT="45725" marB="45725">
                    <a:solidFill>
                      <a:srgbClr val="7F7F7F"/>
                    </a:solidFill>
                  </a:tcPr>
                </a:tc>
                <a:tc>
                  <a:txBody>
                    <a:bodyPr/>
                    <a:lstStyle/>
                    <a:p>
                      <a:pPr marL="0" marR="0" lvl="0" indent="0" algn="ctr" rtl="0">
                        <a:spcBef>
                          <a:spcPts val="0"/>
                        </a:spcBef>
                        <a:buSzPct val="25000"/>
                        <a:buNone/>
                      </a:pPr>
                      <a:r>
                        <a:rPr lang="en-US" sz="1800" u="none" strike="noStrike" cap="none" baseline="0">
                          <a:solidFill>
                            <a:schemeClr val="lt1"/>
                          </a:solidFill>
                        </a:rPr>
                        <a:t>Grade (numeric)</a:t>
                      </a:r>
                    </a:p>
                  </a:txBody>
                  <a:tcPr marL="91450" marR="91450" marT="45725" marB="45725">
                    <a:solidFill>
                      <a:srgbClr val="7F7F7F"/>
                    </a:solidFill>
                  </a:tcPr>
                </a:tc>
                <a:tc>
                  <a:txBody>
                    <a:bodyPr/>
                    <a:lstStyle/>
                    <a:p>
                      <a:pPr marL="0" marR="0" lvl="0" indent="0" algn="ctr" rtl="0">
                        <a:spcBef>
                          <a:spcPts val="0"/>
                        </a:spcBef>
                        <a:buSzPct val="25000"/>
                        <a:buNone/>
                      </a:pPr>
                      <a:r>
                        <a:rPr lang="en-US" sz="1800" u="none" strike="noStrike" cap="none" baseline="0">
                          <a:solidFill>
                            <a:schemeClr val="lt1"/>
                          </a:solidFill>
                        </a:rPr>
                        <a:t>Salary (currency)</a:t>
                      </a:r>
                    </a:p>
                  </a:txBody>
                  <a:tcPr marL="91450" marR="91450" marT="45725" marB="45725">
                    <a:solidFill>
                      <a:srgbClr val="7F7F7F"/>
                    </a:solidFill>
                  </a:tcPr>
                </a:tc>
                <a:tc>
                  <a:txBody>
                    <a:bodyPr/>
                    <a:lstStyle/>
                    <a:p>
                      <a:pPr marL="0" marR="0" lvl="0" indent="0" algn="ctr" rtl="0">
                        <a:spcBef>
                          <a:spcPts val="0"/>
                        </a:spcBef>
                        <a:buSzPct val="25000"/>
                        <a:buNone/>
                      </a:pPr>
                      <a:r>
                        <a:rPr lang="en-US" sz="1800" u="none" strike="noStrike" cap="none" baseline="0">
                          <a:solidFill>
                            <a:schemeClr val="lt1"/>
                          </a:solidFill>
                        </a:rPr>
                        <a:t>City   (text)</a:t>
                      </a:r>
                    </a:p>
                  </a:txBody>
                  <a:tcPr marL="91450" marR="91450" marT="45725" marB="45725">
                    <a:solidFill>
                      <a:srgbClr val="7F7F7F"/>
                    </a:solidFill>
                  </a:tcPr>
                </a:tc>
              </a:tr>
              <a:tr h="370850">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r>
              <a:tr h="370850">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r>
              <a:tr h="370850">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r>
              <a:tr h="370850">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r>
              <a:tr h="370850">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r>
            </a:tbl>
          </a:graphicData>
        </a:graphic>
      </p:graphicFrame>
      <p:sp>
        <p:nvSpPr>
          <p:cNvPr id="299" name="Shape 299"/>
          <p:cNvSpPr/>
          <p:nvPr/>
        </p:nvSpPr>
        <p:spPr>
          <a:xfrm>
            <a:off x="3733801" y="5343016"/>
            <a:ext cx="1828800" cy="70788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000" b="0" i="0" u="none" strike="noStrike" cap="none" baseline="0">
                <a:solidFill>
                  <a:schemeClr val="dk1"/>
                </a:solidFill>
                <a:latin typeface="Calibri"/>
                <a:ea typeface="Calibri"/>
                <a:cs typeface="Calibri"/>
                <a:sym typeface="Calibri"/>
              </a:rPr>
              <a:t>table</a:t>
            </a:r>
          </a:p>
        </p:txBody>
      </p:sp>
      <p:sp>
        <p:nvSpPr>
          <p:cNvPr id="300" name="Shape 300"/>
          <p:cNvSpPr/>
          <p:nvPr/>
        </p:nvSpPr>
        <p:spPr>
          <a:xfrm>
            <a:off x="990600" y="3031053"/>
            <a:ext cx="7467600" cy="533399"/>
          </a:xfrm>
          <a:prstGeom prst="rect">
            <a:avLst/>
          </a:prstGeom>
          <a:noFill/>
          <a:ln w="9525" cap="flat">
            <a:solidFill>
              <a:srgbClr val="FFCC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301" name="Shape 301"/>
          <p:cNvSpPr/>
          <p:nvPr/>
        </p:nvSpPr>
        <p:spPr>
          <a:xfrm rot="-5400000">
            <a:off x="1316497" y="2459496"/>
            <a:ext cx="3158204" cy="1676401"/>
          </a:xfrm>
          <a:prstGeom prst="rect">
            <a:avLst/>
          </a:prstGeom>
          <a:noFill/>
          <a:ln w="9525" cap="flat">
            <a:solidFill>
              <a:srgbClr val="FFCC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302" name="Shape 302"/>
          <p:cNvSpPr/>
          <p:nvPr/>
        </p:nvSpPr>
        <p:spPr>
          <a:xfrm>
            <a:off x="2190466" y="685800"/>
            <a:ext cx="1828800"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0" i="0" u="none" strike="noStrike" cap="none" baseline="0">
                <a:solidFill>
                  <a:schemeClr val="dk1"/>
                </a:solidFill>
                <a:latin typeface="Calibri"/>
                <a:ea typeface="Calibri"/>
                <a:cs typeface="Calibri"/>
                <a:sym typeface="Calibri"/>
              </a:rPr>
              <a:t>columns</a:t>
            </a:r>
          </a:p>
        </p:txBody>
      </p:sp>
      <p:sp>
        <p:nvSpPr>
          <p:cNvPr id="303" name="Shape 303"/>
          <p:cNvSpPr/>
          <p:nvPr/>
        </p:nvSpPr>
        <p:spPr>
          <a:xfrm>
            <a:off x="0" y="3034466"/>
            <a:ext cx="1271516"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0" i="0" u="none" strike="noStrike" cap="none" baseline="0">
                <a:solidFill>
                  <a:schemeClr val="dk1"/>
                </a:solidFill>
                <a:latin typeface="Calibri"/>
                <a:ea typeface="Calibri"/>
                <a:cs typeface="Calibri"/>
                <a:sym typeface="Calibri"/>
              </a:rPr>
              <a:t>rows</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graphicFrame>
        <p:nvGraphicFramePr>
          <p:cNvPr id="308" name="Shape 308"/>
          <p:cNvGraphicFramePr/>
          <p:nvPr/>
        </p:nvGraphicFramePr>
        <p:xfrm>
          <a:off x="1143000" y="1828800"/>
          <a:ext cx="7053925" cy="2768660"/>
        </p:xfrm>
        <a:graphic>
          <a:graphicData uri="http://schemas.openxmlformats.org/drawingml/2006/table">
            <a:tbl>
              <a:tblPr firstRow="1" bandRow="1">
                <a:noFill/>
                <a:tableStyleId>{4D297CB2-7430-4E23-840D-67CC70C17C70}</a:tableStyleId>
              </a:tblPr>
              <a:tblGrid>
                <a:gridCol w="1175650"/>
                <a:gridCol w="1175650"/>
                <a:gridCol w="1382475"/>
                <a:gridCol w="1143000"/>
                <a:gridCol w="1371600"/>
                <a:gridCol w="805550"/>
              </a:tblGrid>
              <a:tr h="142250">
                <a:tc>
                  <a:txBody>
                    <a:bodyPr/>
                    <a:lstStyle/>
                    <a:p>
                      <a:pPr marL="0" marR="0" lvl="0" indent="0" algn="ctr" rtl="0">
                        <a:spcBef>
                          <a:spcPts val="0"/>
                        </a:spcBef>
                        <a:buSzPct val="25000"/>
                        <a:buNone/>
                      </a:pPr>
                      <a:r>
                        <a:rPr lang="en-US" sz="1800" u="none" strike="noStrike" cap="none" baseline="0">
                          <a:solidFill>
                            <a:schemeClr val="lt1"/>
                          </a:solidFill>
                        </a:rPr>
                        <a:t>FirstName</a:t>
                      </a:r>
                    </a:p>
                    <a:p>
                      <a:pPr marL="0" marR="0" lvl="0" indent="0" algn="ctr" rtl="0">
                        <a:spcBef>
                          <a:spcPts val="0"/>
                        </a:spcBef>
                        <a:buSzPct val="25000"/>
                        <a:buNone/>
                      </a:pPr>
                      <a:r>
                        <a:rPr lang="en-US" sz="1800" u="none" strike="noStrike" cap="none" baseline="0">
                          <a:solidFill>
                            <a:schemeClr val="lt1"/>
                          </a:solidFill>
                        </a:rPr>
                        <a:t>(text)</a:t>
                      </a:r>
                    </a:p>
                  </a:txBody>
                  <a:tcPr marL="91450" marR="91450" marT="45725" marB="45725">
                    <a:solidFill>
                      <a:srgbClr val="7F7F7F"/>
                    </a:solidFill>
                  </a:tcPr>
                </a:tc>
                <a:tc>
                  <a:txBody>
                    <a:bodyPr/>
                    <a:lstStyle/>
                    <a:p>
                      <a:pPr marL="0" marR="0" lvl="0" indent="0" algn="ctr" rtl="0">
                        <a:spcBef>
                          <a:spcPts val="0"/>
                        </a:spcBef>
                        <a:buSzPct val="25000"/>
                        <a:buNone/>
                      </a:pPr>
                      <a:r>
                        <a:rPr lang="en-US" sz="1800" u="none" strike="noStrike" cap="none" baseline="0">
                          <a:solidFill>
                            <a:schemeClr val="lt1"/>
                          </a:solidFill>
                        </a:rPr>
                        <a:t>LastName (text)</a:t>
                      </a:r>
                    </a:p>
                    <a:p>
                      <a:pPr marL="0" marR="0" lvl="0" indent="0" algn="ctr" rtl="0">
                        <a:spcBef>
                          <a:spcPts val="0"/>
                        </a:spcBef>
                        <a:buNone/>
                      </a:pPr>
                      <a:endParaRPr sz="1800" u="none" strike="noStrike" cap="none" baseline="0">
                        <a:solidFill>
                          <a:schemeClr val="lt1"/>
                        </a:solidFill>
                      </a:endParaRPr>
                    </a:p>
                  </a:txBody>
                  <a:tcPr marL="91450" marR="91450" marT="45725" marB="45725">
                    <a:solidFill>
                      <a:srgbClr val="7F7F7F"/>
                    </a:solidFill>
                  </a:tcPr>
                </a:tc>
                <a:tc>
                  <a:txBody>
                    <a:bodyPr/>
                    <a:lstStyle/>
                    <a:p>
                      <a:pPr marL="0" marR="0" lvl="0" indent="0" algn="ctr" rtl="0">
                        <a:spcBef>
                          <a:spcPts val="0"/>
                        </a:spcBef>
                        <a:buSzPct val="25000"/>
                        <a:buNone/>
                      </a:pPr>
                      <a:r>
                        <a:rPr lang="en-US" sz="1800" u="none" strike="noStrike" cap="none" baseline="0">
                          <a:solidFill>
                            <a:schemeClr val="lt1"/>
                          </a:solidFill>
                        </a:rPr>
                        <a:t>HireDate (Date)</a:t>
                      </a:r>
                    </a:p>
                  </a:txBody>
                  <a:tcPr marL="91450" marR="91450" marT="45725" marB="45725">
                    <a:solidFill>
                      <a:srgbClr val="7F7F7F"/>
                    </a:solidFill>
                  </a:tcPr>
                </a:tc>
                <a:tc>
                  <a:txBody>
                    <a:bodyPr/>
                    <a:lstStyle/>
                    <a:p>
                      <a:pPr marL="0" marR="0" lvl="0" indent="0" algn="ctr" rtl="0">
                        <a:spcBef>
                          <a:spcPts val="0"/>
                        </a:spcBef>
                        <a:buSzPct val="25000"/>
                        <a:buNone/>
                      </a:pPr>
                      <a:r>
                        <a:rPr lang="en-US" sz="1800" u="none" strike="noStrike" cap="none" baseline="0">
                          <a:solidFill>
                            <a:schemeClr val="lt1"/>
                          </a:solidFill>
                        </a:rPr>
                        <a:t>Grade (numeric)</a:t>
                      </a:r>
                    </a:p>
                  </a:txBody>
                  <a:tcPr marL="91450" marR="91450" marT="45725" marB="45725">
                    <a:solidFill>
                      <a:srgbClr val="7F7F7F"/>
                    </a:solidFill>
                  </a:tcPr>
                </a:tc>
                <a:tc>
                  <a:txBody>
                    <a:bodyPr/>
                    <a:lstStyle/>
                    <a:p>
                      <a:pPr marL="0" marR="0" lvl="0" indent="0" algn="ctr" rtl="0">
                        <a:spcBef>
                          <a:spcPts val="0"/>
                        </a:spcBef>
                        <a:buSzPct val="25000"/>
                        <a:buNone/>
                      </a:pPr>
                      <a:r>
                        <a:rPr lang="en-US" sz="1800" u="none" strike="noStrike" cap="none" baseline="0">
                          <a:solidFill>
                            <a:schemeClr val="lt1"/>
                          </a:solidFill>
                        </a:rPr>
                        <a:t>Salary (currency)</a:t>
                      </a:r>
                    </a:p>
                  </a:txBody>
                  <a:tcPr marL="91450" marR="91450" marT="45725" marB="45725">
                    <a:solidFill>
                      <a:srgbClr val="7F7F7F"/>
                    </a:solidFill>
                  </a:tcPr>
                </a:tc>
                <a:tc>
                  <a:txBody>
                    <a:bodyPr/>
                    <a:lstStyle/>
                    <a:p>
                      <a:pPr marL="0" marR="0" lvl="0" indent="0" algn="ctr" rtl="0">
                        <a:spcBef>
                          <a:spcPts val="0"/>
                        </a:spcBef>
                        <a:buSzPct val="25000"/>
                        <a:buNone/>
                      </a:pPr>
                      <a:r>
                        <a:rPr lang="en-US" sz="1800" u="none" strike="noStrike" cap="none" baseline="0">
                          <a:solidFill>
                            <a:schemeClr val="lt1"/>
                          </a:solidFill>
                        </a:rPr>
                        <a:t>City   (text)</a:t>
                      </a:r>
                    </a:p>
                  </a:txBody>
                  <a:tcPr marL="91450" marR="91450" marT="45725" marB="45725">
                    <a:solidFill>
                      <a:srgbClr val="7F7F7F"/>
                    </a:solidFill>
                  </a:tcPr>
                </a:tc>
              </a:tr>
              <a:tr h="370850">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r>
              <a:tr h="370850">
                <a:tc>
                  <a:txBody>
                    <a:bodyPr/>
                    <a:lstStyle/>
                    <a:p>
                      <a:pPr marL="0" marR="0" lvl="0" indent="0" algn="ctr" rtl="0">
                        <a:spcBef>
                          <a:spcPts val="0"/>
                        </a:spcBef>
                        <a:buSzPct val="25000"/>
                        <a:buNone/>
                      </a:pPr>
                      <a:r>
                        <a:rPr lang="en-US" sz="1800" u="none" strike="noStrike" cap="none" baseline="0"/>
                        <a:t>James</a:t>
                      </a:r>
                    </a:p>
                  </a:txBody>
                  <a:tcPr marL="91450" marR="91450" marT="45725" marB="45725"/>
                </a:tc>
                <a:tc>
                  <a:txBody>
                    <a:bodyPr/>
                    <a:lstStyle/>
                    <a:p>
                      <a:pPr marL="0" marR="0" lvl="0" indent="0" algn="ctr" rtl="0">
                        <a:spcBef>
                          <a:spcPts val="0"/>
                        </a:spcBef>
                        <a:buSzPct val="25000"/>
                        <a:buNone/>
                      </a:pPr>
                      <a:r>
                        <a:rPr lang="en-US" sz="1800" u="none" strike="noStrike" cap="none" baseline="0"/>
                        <a:t>Black</a:t>
                      </a:r>
                    </a:p>
                  </a:txBody>
                  <a:tcPr marL="91450" marR="91450" marT="45725" marB="45725"/>
                </a:tc>
                <a:tc>
                  <a:txBody>
                    <a:bodyPr/>
                    <a:lstStyle/>
                    <a:p>
                      <a:pPr marL="0" marR="0" lvl="0" indent="0" algn="ctr" rtl="0">
                        <a:spcBef>
                          <a:spcPts val="0"/>
                        </a:spcBef>
                        <a:buSzPct val="25000"/>
                        <a:buNone/>
                      </a:pPr>
                      <a:r>
                        <a:rPr lang="en-US" sz="1800" u="none" strike="noStrike" cap="none" baseline="0"/>
                        <a:t>03/10/2014</a:t>
                      </a:r>
                    </a:p>
                  </a:txBody>
                  <a:tcPr marL="91450" marR="91450" marT="45725" marB="45725"/>
                </a:tc>
                <a:tc>
                  <a:txBody>
                    <a:bodyPr/>
                    <a:lstStyle/>
                    <a:p>
                      <a:pPr marL="0" marR="0" lvl="0" indent="0" algn="ctr" rtl="0">
                        <a:spcBef>
                          <a:spcPts val="0"/>
                        </a:spcBef>
                        <a:buSzPct val="25000"/>
                        <a:buNone/>
                      </a:pPr>
                      <a:r>
                        <a:rPr lang="en-US" sz="1800" u="none" strike="noStrike" cap="none" baseline="0"/>
                        <a:t>7</a:t>
                      </a:r>
                    </a:p>
                  </a:txBody>
                  <a:tcPr marL="91450" marR="91450" marT="45725" marB="45725"/>
                </a:tc>
                <a:tc>
                  <a:txBody>
                    <a:bodyPr/>
                    <a:lstStyle/>
                    <a:p>
                      <a:pPr marL="0" marR="0" lvl="0" indent="0" algn="ctr" rtl="0">
                        <a:spcBef>
                          <a:spcPts val="0"/>
                        </a:spcBef>
                        <a:buSzPct val="25000"/>
                        <a:buNone/>
                      </a:pPr>
                      <a:r>
                        <a:rPr lang="en-US" sz="1800" u="none" strike="noStrike" cap="none" baseline="0"/>
                        <a:t>15000</a:t>
                      </a:r>
                    </a:p>
                  </a:txBody>
                  <a:tcPr marL="91450" marR="91450" marT="45725" marB="45725"/>
                </a:tc>
                <a:tc>
                  <a:txBody>
                    <a:bodyPr/>
                    <a:lstStyle/>
                    <a:p>
                      <a:pPr marL="0" marR="0" lvl="0" indent="0" algn="ctr" rtl="0">
                        <a:spcBef>
                          <a:spcPts val="0"/>
                        </a:spcBef>
                        <a:buSzPct val="25000"/>
                        <a:buNone/>
                      </a:pPr>
                      <a:r>
                        <a:rPr lang="en-US" sz="1800" u="none" strike="noStrike" cap="none" baseline="0"/>
                        <a:t>HYD</a:t>
                      </a:r>
                    </a:p>
                  </a:txBody>
                  <a:tcPr marL="91450" marR="91450" marT="45725" marB="45725"/>
                </a:tc>
              </a:tr>
              <a:tr h="370850">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r>
              <a:tr h="370850">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r>
              <a:tr h="370850">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c>
                  <a:txBody>
                    <a:bodyPr/>
                    <a:lstStyle/>
                    <a:p>
                      <a:pPr marL="0" marR="0" lvl="0" indent="0" algn="ctr" rtl="0">
                        <a:spcBef>
                          <a:spcPts val="0"/>
                        </a:spcBef>
                        <a:buNone/>
                      </a:pPr>
                      <a:endParaRPr sz="1800" u="none" strike="noStrike" cap="none" baseline="0"/>
                    </a:p>
                  </a:txBody>
                  <a:tcPr marL="91450" marR="91450" marT="45725" marB="45725"/>
                </a:tc>
              </a:tr>
            </a:tbl>
          </a:graphicData>
        </a:graphic>
      </p:graphicFrame>
      <p:sp>
        <p:nvSpPr>
          <p:cNvPr id="309" name="Shape 309"/>
          <p:cNvSpPr/>
          <p:nvPr/>
        </p:nvSpPr>
        <p:spPr>
          <a:xfrm>
            <a:off x="3733801" y="5343016"/>
            <a:ext cx="1828800" cy="70788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000" b="0" i="0" u="none" strike="noStrike" cap="none" baseline="0">
                <a:solidFill>
                  <a:schemeClr val="dk1"/>
                </a:solidFill>
                <a:latin typeface="Calibri"/>
                <a:ea typeface="Calibri"/>
                <a:cs typeface="Calibri"/>
                <a:sym typeface="Calibri"/>
              </a:rPr>
              <a:t>table</a:t>
            </a:r>
          </a:p>
        </p:txBody>
      </p:sp>
      <p:sp>
        <p:nvSpPr>
          <p:cNvPr id="310" name="Shape 310"/>
          <p:cNvSpPr/>
          <p:nvPr/>
        </p:nvSpPr>
        <p:spPr>
          <a:xfrm>
            <a:off x="990600" y="3031053"/>
            <a:ext cx="7467600" cy="533399"/>
          </a:xfrm>
          <a:prstGeom prst="rect">
            <a:avLst/>
          </a:prstGeom>
          <a:noFill/>
          <a:ln w="9525" cap="flat">
            <a:solidFill>
              <a:srgbClr val="FFCC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311" name="Shape 311"/>
          <p:cNvSpPr/>
          <p:nvPr/>
        </p:nvSpPr>
        <p:spPr>
          <a:xfrm rot="-5400000">
            <a:off x="1316497" y="2459496"/>
            <a:ext cx="3158204" cy="1676401"/>
          </a:xfrm>
          <a:prstGeom prst="rect">
            <a:avLst/>
          </a:prstGeom>
          <a:noFill/>
          <a:ln w="9525" cap="flat">
            <a:solidFill>
              <a:srgbClr val="FFCC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312" name="Shape 312"/>
          <p:cNvSpPr/>
          <p:nvPr/>
        </p:nvSpPr>
        <p:spPr>
          <a:xfrm>
            <a:off x="2190466" y="685800"/>
            <a:ext cx="1828800"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0" i="0" u="none" strike="noStrike" cap="none" baseline="0">
                <a:solidFill>
                  <a:schemeClr val="dk1"/>
                </a:solidFill>
                <a:latin typeface="Calibri"/>
                <a:ea typeface="Calibri"/>
                <a:cs typeface="Calibri"/>
                <a:sym typeface="Calibri"/>
              </a:rPr>
              <a:t>columns</a:t>
            </a:r>
          </a:p>
        </p:txBody>
      </p:sp>
      <p:sp>
        <p:nvSpPr>
          <p:cNvPr id="313" name="Shape 313"/>
          <p:cNvSpPr/>
          <p:nvPr/>
        </p:nvSpPr>
        <p:spPr>
          <a:xfrm>
            <a:off x="0" y="3034466"/>
            <a:ext cx="1271516"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0" i="0" u="none" strike="noStrike" cap="none" baseline="0">
                <a:solidFill>
                  <a:schemeClr val="dk1"/>
                </a:solidFill>
                <a:latin typeface="Calibri"/>
                <a:ea typeface="Calibri"/>
                <a:cs typeface="Calibri"/>
                <a:sym typeface="Calibri"/>
              </a:rPr>
              <a:t>rows</a:t>
            </a: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graphicFrame>
        <p:nvGraphicFramePr>
          <p:cNvPr id="318" name="Shape 318"/>
          <p:cNvGraphicFramePr/>
          <p:nvPr/>
        </p:nvGraphicFramePr>
        <p:xfrm>
          <a:off x="1143000" y="1828800"/>
          <a:ext cx="7053925" cy="2768660"/>
        </p:xfrm>
        <a:graphic>
          <a:graphicData uri="http://schemas.openxmlformats.org/drawingml/2006/table">
            <a:tbl>
              <a:tblPr firstRow="1" bandRow="1">
                <a:noFill/>
                <a:tableStyleId>{2EA3A91F-095A-4E8D-AA00-DB2475DB1E5F}</a:tableStyleId>
              </a:tblPr>
              <a:tblGrid>
                <a:gridCol w="1175650"/>
                <a:gridCol w="1175650"/>
                <a:gridCol w="1382475"/>
                <a:gridCol w="1143000"/>
                <a:gridCol w="1219200"/>
                <a:gridCol w="957950"/>
              </a:tblGrid>
              <a:tr h="142250">
                <a:tc>
                  <a:txBody>
                    <a:bodyPr/>
                    <a:lstStyle/>
                    <a:p>
                      <a:pPr marL="0" marR="0" lvl="0" indent="0" algn="ctr" rtl="0">
                        <a:spcBef>
                          <a:spcPts val="0"/>
                        </a:spcBef>
                        <a:buSzPct val="25000"/>
                        <a:buNone/>
                      </a:pPr>
                      <a:r>
                        <a:rPr lang="en-US" sz="1800" u="none" strike="noStrike" cap="none" baseline="0">
                          <a:solidFill>
                            <a:schemeClr val="lt1"/>
                          </a:solidFill>
                        </a:rPr>
                        <a:t>FirstName</a:t>
                      </a:r>
                    </a:p>
                    <a:p>
                      <a:pPr marL="0" marR="0" lvl="0" indent="0" algn="ctr" rtl="0">
                        <a:spcBef>
                          <a:spcPts val="0"/>
                        </a:spcBef>
                        <a:buSzPct val="25000"/>
                        <a:buNone/>
                      </a:pPr>
                      <a:r>
                        <a:rPr lang="en-US" sz="1800" u="none" strike="noStrike" cap="none" baseline="0">
                          <a:solidFill>
                            <a:schemeClr val="lt1"/>
                          </a:solidFill>
                        </a:rPr>
                        <a:t>(text)</a:t>
                      </a:r>
                    </a:p>
                  </a:txBody>
                  <a:tcPr marL="91450" marR="91450" marT="45725" marB="45725">
                    <a:solidFill>
                      <a:srgbClr val="7F7F7F"/>
                    </a:solidFill>
                  </a:tcPr>
                </a:tc>
                <a:tc>
                  <a:txBody>
                    <a:bodyPr/>
                    <a:lstStyle/>
                    <a:p>
                      <a:pPr marL="0" marR="0" lvl="0" indent="0" algn="ctr" rtl="0">
                        <a:spcBef>
                          <a:spcPts val="0"/>
                        </a:spcBef>
                        <a:buSzPct val="25000"/>
                        <a:buNone/>
                      </a:pPr>
                      <a:r>
                        <a:rPr lang="en-US" sz="1800" u="none" strike="noStrike" cap="none" baseline="0">
                          <a:solidFill>
                            <a:schemeClr val="lt1"/>
                          </a:solidFill>
                        </a:rPr>
                        <a:t>LastName (text)</a:t>
                      </a:r>
                    </a:p>
                    <a:p>
                      <a:pPr marL="0" marR="0" lvl="0" indent="0" algn="ctr" rtl="0">
                        <a:spcBef>
                          <a:spcPts val="0"/>
                        </a:spcBef>
                        <a:buNone/>
                      </a:pPr>
                      <a:endParaRPr sz="1800" u="none" strike="noStrike" cap="none" baseline="0">
                        <a:solidFill>
                          <a:schemeClr val="lt1"/>
                        </a:solidFill>
                      </a:endParaRPr>
                    </a:p>
                  </a:txBody>
                  <a:tcPr marL="91450" marR="91450" marT="45725" marB="45725">
                    <a:solidFill>
                      <a:srgbClr val="7F7F7F"/>
                    </a:solidFill>
                  </a:tcPr>
                </a:tc>
                <a:tc>
                  <a:txBody>
                    <a:bodyPr/>
                    <a:lstStyle/>
                    <a:p>
                      <a:pPr marL="0" marR="0" lvl="0" indent="0" algn="ctr" rtl="0">
                        <a:spcBef>
                          <a:spcPts val="0"/>
                        </a:spcBef>
                        <a:buSzPct val="25000"/>
                        <a:buNone/>
                      </a:pPr>
                      <a:r>
                        <a:rPr lang="en-US" sz="1800" u="none" strike="noStrike" cap="none" baseline="0">
                          <a:solidFill>
                            <a:schemeClr val="lt1"/>
                          </a:solidFill>
                        </a:rPr>
                        <a:t>HireDate (Date)</a:t>
                      </a:r>
                    </a:p>
                  </a:txBody>
                  <a:tcPr marL="91450" marR="91450" marT="45725" marB="45725">
                    <a:solidFill>
                      <a:srgbClr val="7F7F7F"/>
                    </a:solidFill>
                  </a:tcPr>
                </a:tc>
                <a:tc>
                  <a:txBody>
                    <a:bodyPr/>
                    <a:lstStyle/>
                    <a:p>
                      <a:pPr marL="0" marR="0" lvl="0" indent="0" algn="ctr" rtl="0">
                        <a:spcBef>
                          <a:spcPts val="0"/>
                        </a:spcBef>
                        <a:buSzPct val="25000"/>
                        <a:buNone/>
                      </a:pPr>
                      <a:r>
                        <a:rPr lang="en-US" sz="1800" u="none" strike="noStrike" cap="none" baseline="0">
                          <a:solidFill>
                            <a:schemeClr val="lt1"/>
                          </a:solidFill>
                        </a:rPr>
                        <a:t>Grade (numeric)</a:t>
                      </a:r>
                    </a:p>
                  </a:txBody>
                  <a:tcPr marL="91450" marR="91450" marT="45725" marB="45725">
                    <a:solidFill>
                      <a:srgbClr val="7F7F7F"/>
                    </a:solidFill>
                  </a:tcPr>
                </a:tc>
                <a:tc>
                  <a:txBody>
                    <a:bodyPr/>
                    <a:lstStyle/>
                    <a:p>
                      <a:pPr marL="0" marR="0" lvl="0" indent="0" algn="ctr" rtl="0">
                        <a:spcBef>
                          <a:spcPts val="0"/>
                        </a:spcBef>
                        <a:buSzPct val="25000"/>
                        <a:buNone/>
                      </a:pPr>
                      <a:r>
                        <a:rPr lang="en-US" sz="1800" u="none" strike="noStrike" cap="none" baseline="0">
                          <a:solidFill>
                            <a:schemeClr val="lt1"/>
                          </a:solidFill>
                        </a:rPr>
                        <a:t>Salary (currency)</a:t>
                      </a:r>
                    </a:p>
                  </a:txBody>
                  <a:tcPr marL="91450" marR="91450" marT="45725" marB="45725">
                    <a:solidFill>
                      <a:srgbClr val="7F7F7F"/>
                    </a:solidFill>
                  </a:tcPr>
                </a:tc>
                <a:tc>
                  <a:txBody>
                    <a:bodyPr/>
                    <a:lstStyle/>
                    <a:p>
                      <a:pPr marL="0" marR="0" lvl="0" indent="0" algn="ctr" rtl="0">
                        <a:spcBef>
                          <a:spcPts val="0"/>
                        </a:spcBef>
                        <a:buSzPct val="25000"/>
                        <a:buNone/>
                      </a:pPr>
                      <a:r>
                        <a:rPr lang="en-US" sz="1800" u="none" strike="noStrike" cap="none" baseline="0">
                          <a:solidFill>
                            <a:schemeClr val="lt1"/>
                          </a:solidFill>
                        </a:rPr>
                        <a:t>City   (text)</a:t>
                      </a:r>
                    </a:p>
                  </a:txBody>
                  <a:tcPr marL="91450" marR="91450" marT="45725" marB="45725">
                    <a:solidFill>
                      <a:srgbClr val="7F7F7F"/>
                    </a:solidFill>
                  </a:tcPr>
                </a:tc>
              </a:tr>
              <a:tr h="370850">
                <a:tc>
                  <a:txBody>
                    <a:bodyPr/>
                    <a:lstStyle/>
                    <a:p>
                      <a:pPr marL="0" marR="0" lvl="0" indent="0" algn="ctr" rtl="0">
                        <a:spcBef>
                          <a:spcPts val="0"/>
                        </a:spcBef>
                        <a:buSzPct val="25000"/>
                        <a:buNone/>
                      </a:pPr>
                      <a:r>
                        <a:rPr lang="en-US" sz="1800" u="none" strike="noStrike" cap="none" baseline="0">
                          <a:solidFill>
                            <a:srgbClr val="3F3F3F"/>
                          </a:solidFill>
                          <a:latin typeface="Calibri"/>
                          <a:ea typeface="Calibri"/>
                          <a:cs typeface="Calibri"/>
                          <a:sym typeface="Calibri"/>
                        </a:rPr>
                        <a:t>FirstName</a:t>
                      </a:r>
                    </a:p>
                  </a:txBody>
                  <a:tcPr marL="91450" marR="91450" marT="45725" marB="45725"/>
                </a:tc>
                <a:tc>
                  <a:txBody>
                    <a:bodyPr/>
                    <a:lstStyle/>
                    <a:p>
                      <a:pPr marL="0" marR="0" lvl="0" indent="0" algn="ctr" rtl="0">
                        <a:spcBef>
                          <a:spcPts val="0"/>
                        </a:spcBef>
                        <a:buSzPct val="25000"/>
                        <a:buNone/>
                      </a:pPr>
                      <a:r>
                        <a:rPr lang="en-US" sz="1800" u="none" strike="noStrike" cap="none" baseline="0">
                          <a:solidFill>
                            <a:srgbClr val="3F3F3F"/>
                          </a:solidFill>
                          <a:latin typeface="Calibri"/>
                          <a:ea typeface="Calibri"/>
                          <a:cs typeface="Calibri"/>
                          <a:sym typeface="Calibri"/>
                        </a:rPr>
                        <a:t>LastName</a:t>
                      </a:r>
                    </a:p>
                  </a:txBody>
                  <a:tcPr marL="91450" marR="91450" marT="45725" marB="45725"/>
                </a:tc>
                <a:tc>
                  <a:txBody>
                    <a:bodyPr/>
                    <a:lstStyle/>
                    <a:p>
                      <a:pPr marL="0" marR="0" lvl="0" indent="0" algn="ctr" rtl="0">
                        <a:spcBef>
                          <a:spcPts val="0"/>
                        </a:spcBef>
                        <a:buSzPct val="25000"/>
                        <a:buNone/>
                      </a:pPr>
                      <a:r>
                        <a:rPr lang="en-US" sz="1800" u="none" strike="noStrike" cap="none" baseline="0">
                          <a:solidFill>
                            <a:srgbClr val="3F3F3F"/>
                          </a:solidFill>
                          <a:latin typeface="Calibri"/>
                          <a:ea typeface="Calibri"/>
                          <a:cs typeface="Calibri"/>
                          <a:sym typeface="Calibri"/>
                        </a:rPr>
                        <a:t>03/10/2013</a:t>
                      </a:r>
                    </a:p>
                  </a:txBody>
                  <a:tcPr marL="91450" marR="91450" marT="45725" marB="45725"/>
                </a:tc>
                <a:tc>
                  <a:txBody>
                    <a:bodyPr/>
                    <a:lstStyle/>
                    <a:p>
                      <a:pPr marL="0" marR="0" lvl="0" indent="0" algn="ctr" rtl="0">
                        <a:spcBef>
                          <a:spcPts val="0"/>
                        </a:spcBef>
                        <a:buSzPct val="25000"/>
                        <a:buNone/>
                      </a:pPr>
                      <a:r>
                        <a:rPr lang="en-US" sz="1800" u="none" strike="noStrike" cap="none" baseline="0">
                          <a:solidFill>
                            <a:srgbClr val="3F3F3F"/>
                          </a:solidFill>
                          <a:latin typeface="Calibri"/>
                          <a:ea typeface="Calibri"/>
                          <a:cs typeface="Calibri"/>
                          <a:sym typeface="Calibri"/>
                        </a:rPr>
                        <a:t>8</a:t>
                      </a:r>
                    </a:p>
                  </a:txBody>
                  <a:tcPr marL="91450" marR="91450" marT="45725" marB="45725"/>
                </a:tc>
                <a:tc>
                  <a:txBody>
                    <a:bodyPr/>
                    <a:lstStyle/>
                    <a:p>
                      <a:pPr marL="0" marR="0" lvl="0" indent="0" algn="ctr" rtl="0">
                        <a:spcBef>
                          <a:spcPts val="0"/>
                        </a:spcBef>
                        <a:buSzPct val="25000"/>
                        <a:buNone/>
                      </a:pPr>
                      <a:r>
                        <a:rPr lang="en-US" sz="1800" u="none" strike="noStrike" cap="none" baseline="0">
                          <a:solidFill>
                            <a:srgbClr val="3F3F3F"/>
                          </a:solidFill>
                          <a:latin typeface="Calibri"/>
                          <a:ea typeface="Calibri"/>
                          <a:cs typeface="Calibri"/>
                          <a:sym typeface="Calibri"/>
                        </a:rPr>
                        <a:t>15000</a:t>
                      </a:r>
                    </a:p>
                  </a:txBody>
                  <a:tcPr marL="91450" marR="91450" marT="45725" marB="45725"/>
                </a:tc>
                <a:tc>
                  <a:txBody>
                    <a:bodyPr/>
                    <a:lstStyle/>
                    <a:p>
                      <a:pPr marL="0" marR="0" lvl="0" indent="0" algn="ctr" rtl="0">
                        <a:spcBef>
                          <a:spcPts val="0"/>
                        </a:spcBef>
                        <a:buSzPct val="25000"/>
                        <a:buNone/>
                      </a:pPr>
                      <a:r>
                        <a:rPr lang="en-US" sz="1800" u="none" strike="noStrike" cap="none" baseline="0">
                          <a:solidFill>
                            <a:srgbClr val="3F3F3F"/>
                          </a:solidFill>
                          <a:latin typeface="Calibri"/>
                          <a:ea typeface="Calibri"/>
                          <a:cs typeface="Calibri"/>
                          <a:sym typeface="Calibri"/>
                        </a:rPr>
                        <a:t>CA</a:t>
                      </a:r>
                    </a:p>
                  </a:txBody>
                  <a:tcPr marL="91450" marR="91450" marT="45725" marB="45725"/>
                </a:tc>
              </a:tr>
              <a:tr h="370850">
                <a:tc>
                  <a:txBody>
                    <a:bodyPr/>
                    <a:lstStyle/>
                    <a:p>
                      <a:pPr marL="0" marR="0" lvl="0" indent="0" algn="ctr" rtl="0">
                        <a:spcBef>
                          <a:spcPts val="0"/>
                        </a:spcBef>
                        <a:buSzPct val="25000"/>
                        <a:buNone/>
                      </a:pPr>
                      <a:r>
                        <a:rPr lang="en-US" sz="1800" b="1" u="none" strike="noStrike" cap="none" baseline="0"/>
                        <a:t>James</a:t>
                      </a:r>
                    </a:p>
                  </a:txBody>
                  <a:tcPr marL="91450" marR="91450" marT="45725" marB="45725"/>
                </a:tc>
                <a:tc>
                  <a:txBody>
                    <a:bodyPr/>
                    <a:lstStyle/>
                    <a:p>
                      <a:pPr marL="0" marR="0" lvl="0" indent="0" algn="ctr" rtl="0">
                        <a:spcBef>
                          <a:spcPts val="0"/>
                        </a:spcBef>
                        <a:buSzPct val="25000"/>
                        <a:buNone/>
                      </a:pPr>
                      <a:r>
                        <a:rPr lang="en-US" sz="1800" b="1" u="none" strike="noStrike" cap="none" baseline="0"/>
                        <a:t>Black</a:t>
                      </a:r>
                    </a:p>
                  </a:txBody>
                  <a:tcPr marL="91450" marR="91450" marT="45725" marB="45725"/>
                </a:tc>
                <a:tc>
                  <a:txBody>
                    <a:bodyPr/>
                    <a:lstStyle/>
                    <a:p>
                      <a:pPr marL="0" marR="0" lvl="0" indent="0" algn="ctr" rtl="0">
                        <a:spcBef>
                          <a:spcPts val="0"/>
                        </a:spcBef>
                        <a:buSzPct val="25000"/>
                        <a:buNone/>
                      </a:pPr>
                      <a:r>
                        <a:rPr lang="en-US" sz="1800" b="1" u="none" strike="noStrike" cap="none" baseline="0"/>
                        <a:t>03/10/2014</a:t>
                      </a:r>
                    </a:p>
                  </a:txBody>
                  <a:tcPr marL="91450" marR="91450" marT="45725" marB="45725"/>
                </a:tc>
                <a:tc>
                  <a:txBody>
                    <a:bodyPr/>
                    <a:lstStyle/>
                    <a:p>
                      <a:pPr marL="0" marR="0" lvl="0" indent="0" algn="ctr" rtl="0">
                        <a:spcBef>
                          <a:spcPts val="0"/>
                        </a:spcBef>
                        <a:buSzPct val="25000"/>
                        <a:buNone/>
                      </a:pPr>
                      <a:r>
                        <a:rPr lang="en-US" sz="1800" b="1" u="none" strike="noStrike" cap="none" baseline="0"/>
                        <a:t>7</a:t>
                      </a:r>
                    </a:p>
                  </a:txBody>
                  <a:tcPr marL="91450" marR="91450" marT="45725" marB="45725"/>
                </a:tc>
                <a:tc>
                  <a:txBody>
                    <a:bodyPr/>
                    <a:lstStyle/>
                    <a:p>
                      <a:pPr marL="0" marR="0" lvl="0" indent="0" algn="ctr" rtl="0">
                        <a:spcBef>
                          <a:spcPts val="0"/>
                        </a:spcBef>
                        <a:buSzPct val="25000"/>
                        <a:buNone/>
                      </a:pPr>
                      <a:r>
                        <a:rPr lang="en-US" sz="1800" b="1" u="none" strike="noStrike" cap="none" baseline="0"/>
                        <a:t>15000</a:t>
                      </a:r>
                    </a:p>
                  </a:txBody>
                  <a:tcPr marL="91450" marR="91450" marT="45725" marB="45725"/>
                </a:tc>
                <a:tc>
                  <a:txBody>
                    <a:bodyPr/>
                    <a:lstStyle/>
                    <a:p>
                      <a:pPr marL="0" marR="0" lvl="0" indent="0" algn="ctr" rtl="0">
                        <a:spcBef>
                          <a:spcPts val="0"/>
                        </a:spcBef>
                        <a:buSzPct val="25000"/>
                        <a:buNone/>
                      </a:pPr>
                      <a:r>
                        <a:rPr lang="en-US" sz="1800" b="1" u="none" strike="noStrike" cap="none" baseline="0"/>
                        <a:t>HYD</a:t>
                      </a:r>
                    </a:p>
                  </a:txBody>
                  <a:tcPr marL="91450" marR="91450" marT="45725" marB="45725"/>
                </a:tc>
              </a:tr>
              <a:tr h="370850">
                <a:tc>
                  <a:txBody>
                    <a:bodyPr/>
                    <a:lstStyle/>
                    <a:p>
                      <a:pPr marL="0" marR="0" lvl="0" indent="0" algn="ctr" rtl="0">
                        <a:spcBef>
                          <a:spcPts val="0"/>
                        </a:spcBef>
                        <a:buSzPct val="25000"/>
                        <a:buNone/>
                      </a:pPr>
                      <a:r>
                        <a:rPr lang="en-US" sz="1800" u="none" strike="noStrike" cap="none" baseline="0">
                          <a:solidFill>
                            <a:srgbClr val="3F3F3F"/>
                          </a:solidFill>
                          <a:latin typeface="Calibri"/>
                          <a:ea typeface="Calibri"/>
                          <a:cs typeface="Calibri"/>
                          <a:sym typeface="Calibri"/>
                        </a:rPr>
                        <a:t>FirstName</a:t>
                      </a:r>
                    </a:p>
                  </a:txBody>
                  <a:tcPr marL="91450" marR="91450" marT="45725" marB="45725"/>
                </a:tc>
                <a:tc>
                  <a:txBody>
                    <a:bodyPr/>
                    <a:lstStyle/>
                    <a:p>
                      <a:pPr marL="0" marR="0" lvl="0" indent="0" algn="ctr" rtl="0">
                        <a:spcBef>
                          <a:spcPts val="0"/>
                        </a:spcBef>
                        <a:buSzPct val="25000"/>
                        <a:buNone/>
                      </a:pPr>
                      <a:r>
                        <a:rPr lang="en-US" sz="1800" u="none" strike="noStrike" cap="none" baseline="0">
                          <a:solidFill>
                            <a:srgbClr val="3F3F3F"/>
                          </a:solidFill>
                          <a:latin typeface="Calibri"/>
                          <a:ea typeface="Calibri"/>
                          <a:cs typeface="Calibri"/>
                          <a:sym typeface="Calibri"/>
                        </a:rPr>
                        <a:t>LastName</a:t>
                      </a:r>
                    </a:p>
                  </a:txBody>
                  <a:tcPr marL="91450" marR="91450" marT="45725" marB="45725"/>
                </a:tc>
                <a:tc>
                  <a:txBody>
                    <a:bodyPr/>
                    <a:lstStyle/>
                    <a:p>
                      <a:pPr marL="0" marR="0" lvl="0" indent="0" algn="ctr" rtl="0">
                        <a:spcBef>
                          <a:spcPts val="0"/>
                        </a:spcBef>
                        <a:buSzPct val="25000"/>
                        <a:buNone/>
                      </a:pPr>
                      <a:r>
                        <a:rPr lang="en-US" sz="1800" u="none" strike="noStrike" cap="none" baseline="0">
                          <a:solidFill>
                            <a:srgbClr val="3F3F3F"/>
                          </a:solidFill>
                          <a:latin typeface="Calibri"/>
                          <a:ea typeface="Calibri"/>
                          <a:cs typeface="Calibri"/>
                          <a:sym typeface="Calibri"/>
                        </a:rPr>
                        <a:t>03/10/2013</a:t>
                      </a:r>
                    </a:p>
                  </a:txBody>
                  <a:tcPr marL="91450" marR="91450" marT="45725" marB="45725"/>
                </a:tc>
                <a:tc>
                  <a:txBody>
                    <a:bodyPr/>
                    <a:lstStyle/>
                    <a:p>
                      <a:pPr marL="0" marR="0" lvl="0" indent="0" algn="ctr" rtl="0">
                        <a:spcBef>
                          <a:spcPts val="0"/>
                        </a:spcBef>
                        <a:buSzPct val="25000"/>
                        <a:buNone/>
                      </a:pPr>
                      <a:r>
                        <a:rPr lang="en-US" sz="1800" u="none" strike="noStrike" cap="none" baseline="0">
                          <a:solidFill>
                            <a:srgbClr val="3F3F3F"/>
                          </a:solidFill>
                          <a:latin typeface="Calibri"/>
                          <a:ea typeface="Calibri"/>
                          <a:cs typeface="Calibri"/>
                          <a:sym typeface="Calibri"/>
                        </a:rPr>
                        <a:t>8</a:t>
                      </a:r>
                    </a:p>
                  </a:txBody>
                  <a:tcPr marL="91450" marR="91450" marT="45725" marB="45725"/>
                </a:tc>
                <a:tc>
                  <a:txBody>
                    <a:bodyPr/>
                    <a:lstStyle/>
                    <a:p>
                      <a:pPr marL="0" marR="0" lvl="0" indent="0" algn="ctr" rtl="0">
                        <a:spcBef>
                          <a:spcPts val="0"/>
                        </a:spcBef>
                        <a:buSzPct val="25000"/>
                        <a:buNone/>
                      </a:pPr>
                      <a:r>
                        <a:rPr lang="en-US" sz="1800" u="none" strike="noStrike" cap="none" baseline="0">
                          <a:solidFill>
                            <a:srgbClr val="3F3F3F"/>
                          </a:solidFill>
                          <a:latin typeface="Calibri"/>
                          <a:ea typeface="Calibri"/>
                          <a:cs typeface="Calibri"/>
                          <a:sym typeface="Calibri"/>
                        </a:rPr>
                        <a:t>15000</a:t>
                      </a:r>
                    </a:p>
                  </a:txBody>
                  <a:tcPr marL="91450" marR="91450" marT="45725" marB="45725"/>
                </a:tc>
                <a:tc>
                  <a:txBody>
                    <a:bodyPr/>
                    <a:lstStyle/>
                    <a:p>
                      <a:pPr marL="0" marR="0" lvl="0" indent="0" algn="ctr" rtl="0">
                        <a:spcBef>
                          <a:spcPts val="0"/>
                        </a:spcBef>
                        <a:buSzPct val="25000"/>
                        <a:buNone/>
                      </a:pPr>
                      <a:r>
                        <a:rPr lang="en-US" sz="1800" u="none" strike="noStrike" cap="none" baseline="0">
                          <a:solidFill>
                            <a:srgbClr val="3F3F3F"/>
                          </a:solidFill>
                          <a:latin typeface="Calibri"/>
                          <a:ea typeface="Calibri"/>
                          <a:cs typeface="Calibri"/>
                          <a:sym typeface="Calibri"/>
                        </a:rPr>
                        <a:t>CA</a:t>
                      </a:r>
                    </a:p>
                  </a:txBody>
                  <a:tcPr marL="91450" marR="91450" marT="45725" marB="45725"/>
                </a:tc>
              </a:tr>
              <a:tr h="370850">
                <a:tc>
                  <a:txBody>
                    <a:bodyPr/>
                    <a:lstStyle/>
                    <a:p>
                      <a:pPr marL="0" marR="0" lvl="0" indent="0" algn="ctr" rtl="0">
                        <a:spcBef>
                          <a:spcPts val="0"/>
                        </a:spcBef>
                        <a:buSzPct val="25000"/>
                        <a:buNone/>
                      </a:pPr>
                      <a:r>
                        <a:rPr lang="en-US" sz="1800" u="none" strike="noStrike" cap="none" baseline="0">
                          <a:solidFill>
                            <a:srgbClr val="3F3F3F"/>
                          </a:solidFill>
                          <a:latin typeface="Calibri"/>
                          <a:ea typeface="Calibri"/>
                          <a:cs typeface="Calibri"/>
                          <a:sym typeface="Calibri"/>
                        </a:rPr>
                        <a:t>FirstName</a:t>
                      </a:r>
                    </a:p>
                  </a:txBody>
                  <a:tcPr marL="91450" marR="91450" marT="45725" marB="45725"/>
                </a:tc>
                <a:tc>
                  <a:txBody>
                    <a:bodyPr/>
                    <a:lstStyle/>
                    <a:p>
                      <a:pPr marL="0" marR="0" lvl="0" indent="0" algn="ctr" rtl="0">
                        <a:spcBef>
                          <a:spcPts val="0"/>
                        </a:spcBef>
                        <a:buSzPct val="25000"/>
                        <a:buNone/>
                      </a:pPr>
                      <a:r>
                        <a:rPr lang="en-US" sz="1800" u="none" strike="noStrike" cap="none" baseline="0">
                          <a:solidFill>
                            <a:srgbClr val="3F3F3F"/>
                          </a:solidFill>
                          <a:latin typeface="Calibri"/>
                          <a:ea typeface="Calibri"/>
                          <a:cs typeface="Calibri"/>
                          <a:sym typeface="Calibri"/>
                        </a:rPr>
                        <a:t>LastName</a:t>
                      </a:r>
                    </a:p>
                  </a:txBody>
                  <a:tcPr marL="91450" marR="91450" marT="45725" marB="45725"/>
                </a:tc>
                <a:tc>
                  <a:txBody>
                    <a:bodyPr/>
                    <a:lstStyle/>
                    <a:p>
                      <a:pPr marL="0" marR="0" lvl="0" indent="0" algn="ctr" rtl="0">
                        <a:spcBef>
                          <a:spcPts val="0"/>
                        </a:spcBef>
                        <a:buSzPct val="25000"/>
                        <a:buNone/>
                      </a:pPr>
                      <a:r>
                        <a:rPr lang="en-US" sz="1800" u="none" strike="noStrike" cap="none" baseline="0">
                          <a:solidFill>
                            <a:srgbClr val="3F3F3F"/>
                          </a:solidFill>
                          <a:latin typeface="Calibri"/>
                          <a:ea typeface="Calibri"/>
                          <a:cs typeface="Calibri"/>
                          <a:sym typeface="Calibri"/>
                        </a:rPr>
                        <a:t>03/10/2013</a:t>
                      </a:r>
                    </a:p>
                  </a:txBody>
                  <a:tcPr marL="91450" marR="91450" marT="45725" marB="45725"/>
                </a:tc>
                <a:tc>
                  <a:txBody>
                    <a:bodyPr/>
                    <a:lstStyle/>
                    <a:p>
                      <a:pPr marL="0" marR="0" lvl="0" indent="0" algn="ctr" rtl="0">
                        <a:spcBef>
                          <a:spcPts val="0"/>
                        </a:spcBef>
                        <a:buSzPct val="25000"/>
                        <a:buNone/>
                      </a:pPr>
                      <a:r>
                        <a:rPr lang="en-US" sz="1800" u="none" strike="noStrike" cap="none" baseline="0">
                          <a:solidFill>
                            <a:srgbClr val="3F3F3F"/>
                          </a:solidFill>
                          <a:latin typeface="Calibri"/>
                          <a:ea typeface="Calibri"/>
                          <a:cs typeface="Calibri"/>
                          <a:sym typeface="Calibri"/>
                        </a:rPr>
                        <a:t>8</a:t>
                      </a:r>
                    </a:p>
                  </a:txBody>
                  <a:tcPr marL="91450" marR="91450" marT="45725" marB="45725"/>
                </a:tc>
                <a:tc>
                  <a:txBody>
                    <a:bodyPr/>
                    <a:lstStyle/>
                    <a:p>
                      <a:pPr marL="0" marR="0" lvl="0" indent="0" algn="ctr" rtl="0">
                        <a:spcBef>
                          <a:spcPts val="0"/>
                        </a:spcBef>
                        <a:buSzPct val="25000"/>
                        <a:buNone/>
                      </a:pPr>
                      <a:r>
                        <a:rPr lang="en-US" sz="1800" u="none" strike="noStrike" cap="none" baseline="0">
                          <a:solidFill>
                            <a:srgbClr val="3F3F3F"/>
                          </a:solidFill>
                          <a:latin typeface="Calibri"/>
                          <a:ea typeface="Calibri"/>
                          <a:cs typeface="Calibri"/>
                          <a:sym typeface="Calibri"/>
                        </a:rPr>
                        <a:t>15000</a:t>
                      </a:r>
                    </a:p>
                  </a:txBody>
                  <a:tcPr marL="91450" marR="91450" marT="45725" marB="45725"/>
                </a:tc>
                <a:tc>
                  <a:txBody>
                    <a:bodyPr/>
                    <a:lstStyle/>
                    <a:p>
                      <a:pPr marL="0" marR="0" lvl="0" indent="0" algn="ctr" rtl="0">
                        <a:spcBef>
                          <a:spcPts val="0"/>
                        </a:spcBef>
                        <a:buSzPct val="25000"/>
                        <a:buNone/>
                      </a:pPr>
                      <a:r>
                        <a:rPr lang="en-US" sz="1800" u="none" strike="noStrike" cap="none" baseline="0">
                          <a:solidFill>
                            <a:srgbClr val="3F3F3F"/>
                          </a:solidFill>
                          <a:latin typeface="Calibri"/>
                          <a:ea typeface="Calibri"/>
                          <a:cs typeface="Calibri"/>
                          <a:sym typeface="Calibri"/>
                        </a:rPr>
                        <a:t>CA</a:t>
                      </a:r>
                    </a:p>
                  </a:txBody>
                  <a:tcPr marL="91450" marR="91450" marT="45725" marB="45725"/>
                </a:tc>
              </a:tr>
              <a:tr h="370850">
                <a:tc>
                  <a:txBody>
                    <a:bodyPr/>
                    <a:lstStyle/>
                    <a:p>
                      <a:pPr marL="0" marR="0" lvl="0" indent="0" algn="ctr" rtl="0">
                        <a:spcBef>
                          <a:spcPts val="0"/>
                        </a:spcBef>
                        <a:buSzPct val="25000"/>
                        <a:buNone/>
                      </a:pPr>
                      <a:r>
                        <a:rPr lang="en-US" sz="1800" u="none" strike="noStrike" cap="none" baseline="0">
                          <a:solidFill>
                            <a:srgbClr val="3F3F3F"/>
                          </a:solidFill>
                        </a:rPr>
                        <a:t>FirstName</a:t>
                      </a:r>
                    </a:p>
                  </a:txBody>
                  <a:tcPr marL="91450" marR="91450" marT="45725" marB="45725"/>
                </a:tc>
                <a:tc>
                  <a:txBody>
                    <a:bodyPr/>
                    <a:lstStyle/>
                    <a:p>
                      <a:pPr marL="0" marR="0" lvl="0" indent="0" algn="ctr" rtl="0">
                        <a:spcBef>
                          <a:spcPts val="0"/>
                        </a:spcBef>
                        <a:buSzPct val="25000"/>
                        <a:buNone/>
                      </a:pPr>
                      <a:r>
                        <a:rPr lang="en-US" sz="1800" u="none" strike="noStrike" cap="none" baseline="0">
                          <a:solidFill>
                            <a:srgbClr val="3F3F3F"/>
                          </a:solidFill>
                        </a:rPr>
                        <a:t>LastName</a:t>
                      </a:r>
                    </a:p>
                  </a:txBody>
                  <a:tcPr marL="91450" marR="91450" marT="45725" marB="45725"/>
                </a:tc>
                <a:tc>
                  <a:txBody>
                    <a:bodyPr/>
                    <a:lstStyle/>
                    <a:p>
                      <a:pPr marL="0" marR="0" lvl="0" indent="0" algn="ctr" rtl="0">
                        <a:spcBef>
                          <a:spcPts val="0"/>
                        </a:spcBef>
                        <a:buSzPct val="25000"/>
                        <a:buNone/>
                      </a:pPr>
                      <a:r>
                        <a:rPr lang="en-US" sz="1800" u="none" strike="noStrike" cap="none" baseline="0">
                          <a:solidFill>
                            <a:srgbClr val="3F3F3F"/>
                          </a:solidFill>
                        </a:rPr>
                        <a:t>03/10/2013</a:t>
                      </a:r>
                    </a:p>
                  </a:txBody>
                  <a:tcPr marL="91450" marR="91450" marT="45725" marB="45725"/>
                </a:tc>
                <a:tc>
                  <a:txBody>
                    <a:bodyPr/>
                    <a:lstStyle/>
                    <a:p>
                      <a:pPr marL="0" marR="0" lvl="0" indent="0" algn="ctr" rtl="0">
                        <a:spcBef>
                          <a:spcPts val="0"/>
                        </a:spcBef>
                        <a:buSzPct val="25000"/>
                        <a:buNone/>
                      </a:pPr>
                      <a:r>
                        <a:rPr lang="en-US" sz="1800" u="none" strike="noStrike" cap="none" baseline="0">
                          <a:solidFill>
                            <a:srgbClr val="3F3F3F"/>
                          </a:solidFill>
                        </a:rPr>
                        <a:t>8</a:t>
                      </a:r>
                    </a:p>
                  </a:txBody>
                  <a:tcPr marL="91450" marR="91450" marT="45725" marB="45725"/>
                </a:tc>
                <a:tc>
                  <a:txBody>
                    <a:bodyPr/>
                    <a:lstStyle/>
                    <a:p>
                      <a:pPr marL="0" marR="0" lvl="0" indent="0" algn="ctr" rtl="0">
                        <a:spcBef>
                          <a:spcPts val="0"/>
                        </a:spcBef>
                        <a:buSzPct val="25000"/>
                        <a:buNone/>
                      </a:pPr>
                      <a:r>
                        <a:rPr lang="en-US" sz="1800" u="none" strike="noStrike" cap="none" baseline="0">
                          <a:solidFill>
                            <a:srgbClr val="3F3F3F"/>
                          </a:solidFill>
                        </a:rPr>
                        <a:t>15000</a:t>
                      </a:r>
                    </a:p>
                  </a:txBody>
                  <a:tcPr marL="91450" marR="91450" marT="45725" marB="45725"/>
                </a:tc>
                <a:tc>
                  <a:txBody>
                    <a:bodyPr/>
                    <a:lstStyle/>
                    <a:p>
                      <a:pPr marL="0" marR="0" lvl="0" indent="0" algn="ctr" rtl="0">
                        <a:spcBef>
                          <a:spcPts val="0"/>
                        </a:spcBef>
                        <a:buSzPct val="25000"/>
                        <a:buNone/>
                      </a:pPr>
                      <a:r>
                        <a:rPr lang="en-US" sz="1800" u="none" strike="noStrike" cap="none" baseline="0">
                          <a:solidFill>
                            <a:srgbClr val="3F3F3F"/>
                          </a:solidFill>
                        </a:rPr>
                        <a:t>CA</a:t>
                      </a:r>
                    </a:p>
                  </a:txBody>
                  <a:tcPr marL="91450" marR="91450" marT="45725" marB="45725"/>
                </a:tc>
              </a:tr>
            </a:tbl>
          </a:graphicData>
        </a:graphic>
      </p:graphicFrame>
      <p:sp>
        <p:nvSpPr>
          <p:cNvPr id="319" name="Shape 319"/>
          <p:cNvSpPr/>
          <p:nvPr/>
        </p:nvSpPr>
        <p:spPr>
          <a:xfrm>
            <a:off x="3733801" y="5343016"/>
            <a:ext cx="1828800" cy="70788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000" b="0" i="0" u="none" strike="noStrike" cap="none" baseline="0">
                <a:solidFill>
                  <a:schemeClr val="dk1"/>
                </a:solidFill>
                <a:latin typeface="Calibri"/>
                <a:ea typeface="Calibri"/>
                <a:cs typeface="Calibri"/>
                <a:sym typeface="Calibri"/>
              </a:rPr>
              <a:t>table</a:t>
            </a:r>
          </a:p>
        </p:txBody>
      </p:sp>
      <p:sp>
        <p:nvSpPr>
          <p:cNvPr id="320" name="Shape 320"/>
          <p:cNvSpPr/>
          <p:nvPr/>
        </p:nvSpPr>
        <p:spPr>
          <a:xfrm>
            <a:off x="990600" y="3031053"/>
            <a:ext cx="7467600" cy="533399"/>
          </a:xfrm>
          <a:prstGeom prst="rect">
            <a:avLst/>
          </a:prstGeom>
          <a:noFill/>
          <a:ln w="9525" cap="flat">
            <a:solidFill>
              <a:srgbClr val="FFCC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321" name="Shape 321"/>
          <p:cNvSpPr/>
          <p:nvPr/>
        </p:nvSpPr>
        <p:spPr>
          <a:xfrm rot="-5400000">
            <a:off x="1306832" y="2602230"/>
            <a:ext cx="3158204" cy="1390933"/>
          </a:xfrm>
          <a:prstGeom prst="rect">
            <a:avLst/>
          </a:prstGeom>
          <a:noFill/>
          <a:ln w="9525" cap="flat">
            <a:solidFill>
              <a:srgbClr val="FFCC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322" name="Shape 322"/>
          <p:cNvSpPr/>
          <p:nvPr/>
        </p:nvSpPr>
        <p:spPr>
          <a:xfrm>
            <a:off x="2190466" y="685800"/>
            <a:ext cx="1828800"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0" i="0" u="none" strike="noStrike" cap="none" baseline="0">
                <a:solidFill>
                  <a:schemeClr val="dk1"/>
                </a:solidFill>
                <a:latin typeface="Calibri"/>
                <a:ea typeface="Calibri"/>
                <a:cs typeface="Calibri"/>
                <a:sym typeface="Calibri"/>
              </a:rPr>
              <a:t>columns</a:t>
            </a:r>
          </a:p>
        </p:txBody>
      </p:sp>
      <p:sp>
        <p:nvSpPr>
          <p:cNvPr id="323" name="Shape 323"/>
          <p:cNvSpPr/>
          <p:nvPr/>
        </p:nvSpPr>
        <p:spPr>
          <a:xfrm>
            <a:off x="0" y="3034466"/>
            <a:ext cx="1271516"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0" i="0" u="none" strike="noStrike" cap="none" baseline="0">
                <a:solidFill>
                  <a:schemeClr val="dk1"/>
                </a:solidFill>
                <a:latin typeface="Calibri"/>
                <a:ea typeface="Calibri"/>
                <a:cs typeface="Calibri"/>
                <a:sym typeface="Calibri"/>
              </a:rPr>
              <a:t>rows</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7552"/>
            <a:ext cx="7467600" cy="1143000"/>
          </a:xfrm>
        </p:spPr>
        <p:txBody>
          <a:bodyPr>
            <a:normAutofit/>
          </a:bodyPr>
          <a:lstStyle/>
          <a:p>
            <a:pPr fontAlgn="base"/>
            <a:r>
              <a:rPr lang="en-US" sz="4000" b="1" dirty="0" smtClean="0">
                <a:latin typeface="Calibri" panose="020F0502020204030204" pitchFamily="34" charset="0"/>
              </a:rPr>
              <a:t>DATABASES ON THE INTERNET</a:t>
            </a:r>
            <a:endParaRPr lang="en-US" sz="4000" b="1" dirty="0">
              <a:latin typeface="Calibri" panose="020F0502020204030204" pitchFamily="34" charset="0"/>
            </a:endParaRPr>
          </a:p>
        </p:txBody>
      </p:sp>
      <p:sp>
        <p:nvSpPr>
          <p:cNvPr id="4" name="Text Placeholder 3"/>
          <p:cNvSpPr>
            <a:spLocks noGrp="1"/>
          </p:cNvSpPr>
          <p:nvPr>
            <p:ph sz="quarter" idx="1"/>
          </p:nvPr>
        </p:nvSpPr>
        <p:spPr/>
        <p:txBody>
          <a:bodyPr/>
          <a:lstStyle/>
          <a:p>
            <a:endParaRPr lang="en-US" dirty="0"/>
          </a:p>
        </p:txBody>
      </p:sp>
      <p:cxnSp>
        <p:nvCxnSpPr>
          <p:cNvPr id="5" name="Straight Connector 4"/>
          <p:cNvCxnSpPr/>
          <p:nvPr/>
        </p:nvCxnSpPr>
        <p:spPr>
          <a:xfrm>
            <a:off x="533400" y="1219200"/>
            <a:ext cx="8001000" cy="1588"/>
          </a:xfrm>
          <a:prstGeom prst="line">
            <a:avLst/>
          </a:prstGeom>
          <a:ln w="28575">
            <a:solidFill>
              <a:srgbClr val="FFCC00"/>
            </a:solidFill>
          </a:ln>
        </p:spPr>
        <p:style>
          <a:lnRef idx="1">
            <a:schemeClr val="accent1"/>
          </a:lnRef>
          <a:fillRef idx="0">
            <a:schemeClr val="accent1"/>
          </a:fillRef>
          <a:effectRef idx="0">
            <a:schemeClr val="accent1"/>
          </a:effectRef>
          <a:fontRef idx="minor">
            <a:schemeClr val="tx1"/>
          </a:fontRef>
        </p:style>
      </p:cxnSp>
      <p:pic>
        <p:nvPicPr>
          <p:cNvPr id="6" name="Content Placeholder 3" descr="j0316779.jpg"/>
          <p:cNvPicPr>
            <a:picLocks noChangeAspect="1"/>
          </p:cNvPicPr>
          <p:nvPr/>
        </p:nvPicPr>
        <p:blipFill>
          <a:blip r:embed="rId2">
            <a:extLst>
              <a:ext uri="{28A0092B-C50C-407E-A947-70E740481C1C}">
                <a14:useLocalDpi xmlns:a14="http://schemas.microsoft.com/office/drawing/2010/main" val="0"/>
              </a:ext>
            </a:extLst>
          </a:blip>
          <a:srcRect l="-4868" r="-4868"/>
          <a:stretch>
            <a:fillRect/>
          </a:stretch>
        </p:blipFill>
        <p:spPr>
          <a:xfrm>
            <a:off x="457200" y="4800600"/>
            <a:ext cx="2514600" cy="1508125"/>
          </a:xfrm>
          <a:prstGeom prst="rect">
            <a:avLst/>
          </a:prstGeom>
          <a:noFill/>
          <a:ln>
            <a:noFill/>
          </a:ln>
        </p:spPr>
      </p:pic>
      <p:pic>
        <p:nvPicPr>
          <p:cNvPr id="7" name="Picture 4" descr="Unlock-Server.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8751" y="1328738"/>
            <a:ext cx="2178050"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Wikimedia-Server.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54250" y="1905000"/>
            <a:ext cx="1435100" cy="216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Wikimedia-Server.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73513" y="2987675"/>
            <a:ext cx="1436687" cy="216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Elbow Connector 9"/>
          <p:cNvCxnSpPr>
            <a:cxnSpLocks noChangeShapeType="1"/>
          </p:cNvCxnSpPr>
          <p:nvPr/>
        </p:nvCxnSpPr>
        <p:spPr bwMode="auto">
          <a:xfrm rot="5400000">
            <a:off x="5846763" y="2319337"/>
            <a:ext cx="1314450" cy="2187575"/>
          </a:xfrm>
          <a:prstGeom prst="bentConnector2">
            <a:avLst/>
          </a:prstGeom>
          <a:noFill/>
          <a:ln w="19050">
            <a:solidFill>
              <a:schemeClr val="accent1"/>
            </a:solidFill>
            <a:miter lim="800000"/>
            <a:headEnd type="triangle" w="med" len="med"/>
            <a:tailEnd type="arrow" w="med" len="med"/>
          </a:ln>
          <a:effectLst>
            <a:outerShdw blurRad="38100" dist="25400" dir="5400000" rotWithShape="0">
              <a:srgbClr val="808080">
                <a:alpha val="39999"/>
              </a:srgbClr>
            </a:outerShdw>
          </a:effectLst>
          <a:extLst/>
        </p:spPr>
      </p:cxnSp>
      <p:cxnSp>
        <p:nvCxnSpPr>
          <p:cNvPr id="11" name="Shape 15"/>
          <p:cNvCxnSpPr>
            <a:cxnSpLocks noChangeShapeType="1"/>
          </p:cNvCxnSpPr>
          <p:nvPr/>
        </p:nvCxnSpPr>
        <p:spPr bwMode="auto">
          <a:xfrm rot="10800000" flipV="1">
            <a:off x="1714500" y="2987675"/>
            <a:ext cx="539750" cy="1812925"/>
          </a:xfrm>
          <a:prstGeom prst="bentConnector2">
            <a:avLst/>
          </a:prstGeom>
          <a:noFill/>
          <a:ln w="19050">
            <a:solidFill>
              <a:schemeClr val="accent1"/>
            </a:solidFill>
            <a:miter lim="800000"/>
            <a:headEnd type="arrow" w="med" len="med"/>
            <a:tailEnd type="arrow" w="med" len="med"/>
          </a:ln>
          <a:effectLst>
            <a:outerShdw blurRad="38100" dist="25400" dir="5400000" rotWithShape="0">
              <a:srgbClr val="808080">
                <a:alpha val="39999"/>
              </a:srgbClr>
            </a:outerShdw>
          </a:effectLst>
          <a:extLst/>
        </p:spPr>
      </p:cxnSp>
      <p:sp>
        <p:nvSpPr>
          <p:cNvPr id="12" name="TextBox 18"/>
          <p:cNvSpPr txBox="1">
            <a:spLocks noChangeArrowheads="1"/>
          </p:cNvSpPr>
          <p:nvPr/>
        </p:nvSpPr>
        <p:spPr bwMode="auto">
          <a:xfrm>
            <a:off x="2971800" y="5940425"/>
            <a:ext cx="990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t>USER</a:t>
            </a:r>
          </a:p>
        </p:txBody>
      </p:sp>
      <p:sp>
        <p:nvSpPr>
          <p:cNvPr id="13" name="TextBox 20"/>
          <p:cNvSpPr txBox="1">
            <a:spLocks noChangeArrowheads="1"/>
          </p:cNvSpPr>
          <p:nvPr/>
        </p:nvSpPr>
        <p:spPr bwMode="auto">
          <a:xfrm>
            <a:off x="7597775" y="2755900"/>
            <a:ext cx="15684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t>DATABASE SERVER</a:t>
            </a:r>
          </a:p>
        </p:txBody>
      </p:sp>
      <p:cxnSp>
        <p:nvCxnSpPr>
          <p:cNvPr id="14" name="Shape 11"/>
          <p:cNvCxnSpPr>
            <a:cxnSpLocks noChangeShapeType="1"/>
          </p:cNvCxnSpPr>
          <p:nvPr/>
        </p:nvCxnSpPr>
        <p:spPr bwMode="auto">
          <a:xfrm rot="10800000">
            <a:off x="2971800" y="1905000"/>
            <a:ext cx="3536950" cy="44450"/>
          </a:xfrm>
          <a:prstGeom prst="bentConnector4">
            <a:avLst>
              <a:gd name="adj1" fmla="val 39847"/>
              <a:gd name="adj2" fmla="val 610574"/>
            </a:avLst>
          </a:prstGeom>
          <a:noFill/>
          <a:ln w="19050">
            <a:solidFill>
              <a:schemeClr val="accent1"/>
            </a:solidFill>
            <a:miter lim="800000"/>
            <a:headEnd type="triangle" w="med" len="med"/>
            <a:tailEnd type="arrow" w="med" len="med"/>
          </a:ln>
          <a:effectLst>
            <a:outerShdw blurRad="38100" dist="25400" dir="5400000" rotWithShape="0">
              <a:srgbClr val="808080">
                <a:alpha val="39999"/>
              </a:srgbClr>
            </a:outerShdw>
          </a:effectLst>
          <a:extLst/>
        </p:spPr>
      </p:cxnSp>
      <p:cxnSp>
        <p:nvCxnSpPr>
          <p:cNvPr id="15" name="Shape 13"/>
          <p:cNvCxnSpPr>
            <a:cxnSpLocks noChangeShapeType="1"/>
          </p:cNvCxnSpPr>
          <p:nvPr/>
        </p:nvCxnSpPr>
        <p:spPr bwMode="auto">
          <a:xfrm rot="5400000">
            <a:off x="3631406" y="4493419"/>
            <a:ext cx="401638" cy="1720850"/>
          </a:xfrm>
          <a:prstGeom prst="bentConnector2">
            <a:avLst/>
          </a:prstGeom>
          <a:noFill/>
          <a:ln w="19050">
            <a:solidFill>
              <a:schemeClr val="accent1"/>
            </a:solidFill>
            <a:miter lim="800000"/>
            <a:headEnd type="arrow" w="med" len="med"/>
            <a:tailEnd type="arrow" w="med" len="med"/>
          </a:ln>
          <a:effectLst>
            <a:outerShdw blurRad="38100" dist="25400" dir="5400000" rotWithShape="0">
              <a:srgbClr val="808080">
                <a:alpha val="39999"/>
              </a:srgbClr>
            </a:outerShdw>
          </a:effectLst>
          <a:extLst/>
        </p:spPr>
      </p:cxnSp>
      <p:sp>
        <p:nvSpPr>
          <p:cNvPr id="16" name="TextBox 19"/>
          <p:cNvSpPr txBox="1">
            <a:spLocks noChangeArrowheads="1"/>
          </p:cNvSpPr>
          <p:nvPr/>
        </p:nvSpPr>
        <p:spPr bwMode="auto">
          <a:xfrm>
            <a:off x="3689350" y="2571750"/>
            <a:ext cx="2025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t>WEBSERVERS</a:t>
            </a:r>
          </a:p>
        </p:txBody>
      </p:sp>
    </p:spTree>
    <p:extLst>
      <p:ext uri="{BB962C8B-B14F-4D97-AF65-F5344CB8AC3E}">
        <p14:creationId xmlns:p14="http://schemas.microsoft.com/office/powerpoint/2010/main" val="3150219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ctrTitle"/>
          </p:nvPr>
        </p:nvSpPr>
        <p:spPr>
          <a:xfrm>
            <a:off x="609599" y="2430146"/>
            <a:ext cx="7924799" cy="1470024"/>
          </a:xfrm>
          <a:prstGeom prst="rect">
            <a:avLst/>
          </a:prstGeom>
          <a:noFill/>
          <a:ln>
            <a:noFill/>
          </a:ln>
        </p:spPr>
        <p:txBody>
          <a:bodyPr lIns="91425" tIns="45700" rIns="91425" bIns="45700" anchor="ctr" anchorCtr="0">
            <a:noAutofit/>
          </a:bodyPr>
          <a:lstStyle/>
          <a:p>
            <a:pPr algn="r">
              <a:buSzPct val="25000"/>
              <a:buFont typeface="Arial"/>
            </a:pPr>
            <a:r>
              <a:rPr lang="en-US" sz="4400" dirty="0">
                <a:solidFill>
                  <a:schemeClr val="dk1"/>
                </a:solidFill>
              </a:rPr>
              <a:t>Introduction to MySQL</a:t>
            </a:r>
          </a:p>
        </p:txBody>
      </p:sp>
      <p:sp>
        <p:nvSpPr>
          <p:cNvPr id="93" name="Shape 93"/>
          <p:cNvSpPr txBox="1">
            <a:spLocks noGrp="1"/>
          </p:cNvSpPr>
          <p:nvPr>
            <p:ph type="subTitle" idx="1"/>
          </p:nvPr>
        </p:nvSpPr>
        <p:spPr>
          <a:prstGeom prst="rect">
            <a:avLst/>
          </a:prstGeom>
          <a:noFill/>
          <a:ln>
            <a:noFill/>
          </a:ln>
        </p:spPr>
        <p:txBody>
          <a:bodyPr lIns="91425" tIns="45700" rIns="91425" bIns="45700" anchor="t" anchorCtr="0">
            <a:noAutofit/>
          </a:bodyPr>
          <a:lstStyle/>
          <a:p>
            <a:pPr marL="0" marR="0" lvl="0" indent="0" algn="ctr" rtl="0">
              <a:spcBef>
                <a:spcPts val="0"/>
              </a:spcBef>
              <a:buClr>
                <a:srgbClr val="888888"/>
              </a:buClr>
              <a:buFont typeface="Calibri"/>
              <a:buNone/>
            </a:pPr>
            <a:endParaRPr sz="3200" b="0" i="0" u="none" strike="noStrike" cap="none" baseline="0" dirty="0">
              <a:solidFill>
                <a:srgbClr val="888888"/>
              </a:solidFill>
              <a:latin typeface="Calibri"/>
              <a:ea typeface="Calibri"/>
              <a:cs typeface="Calibri"/>
              <a:sym typeface="Calibri"/>
            </a:endParaRPr>
          </a:p>
        </p:txBody>
      </p:sp>
      <p:pic>
        <p:nvPicPr>
          <p:cNvPr id="4" name="Picture 4" descr="My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2040" y="777240"/>
            <a:ext cx="3200400" cy="1666875"/>
          </a:xfrm>
          <a:prstGeom prst="rect">
            <a:avLst/>
          </a:prstGeom>
          <a:solidFill>
            <a:srgbClr val="CCFFFF">
              <a:alpha val="25098"/>
            </a:srgbClr>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3787026"/>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7630"/>
            <a:ext cx="7467600" cy="1143000"/>
          </a:xfrm>
        </p:spPr>
        <p:txBody>
          <a:bodyPr>
            <a:normAutofit/>
          </a:bodyPr>
          <a:lstStyle/>
          <a:p>
            <a:pPr fontAlgn="base"/>
            <a:r>
              <a:rPr lang="en-US" sz="4000" b="1" dirty="0" smtClean="0">
                <a:latin typeface="Calibri" panose="020F0502020204030204" pitchFamily="34" charset="0"/>
              </a:rPr>
              <a:t>ROAD MAP</a:t>
            </a:r>
            <a:endParaRPr lang="en-US" sz="4000" b="1" dirty="0">
              <a:latin typeface="Calibri" panose="020F0502020204030204" pitchFamily="34" charset="0"/>
            </a:endParaRPr>
          </a:p>
        </p:txBody>
      </p:sp>
      <p:sp>
        <p:nvSpPr>
          <p:cNvPr id="3" name="Content Placeholder 2"/>
          <p:cNvSpPr>
            <a:spLocks noGrp="1"/>
          </p:cNvSpPr>
          <p:nvPr>
            <p:ph sz="quarter" idx="1"/>
          </p:nvPr>
        </p:nvSpPr>
        <p:spPr>
          <a:xfrm>
            <a:off x="464820" y="1230630"/>
            <a:ext cx="8229600" cy="4525963"/>
          </a:xfrm>
        </p:spPr>
        <p:txBody>
          <a:bodyPr>
            <a:noAutofit/>
          </a:bodyPr>
          <a:lstStyle/>
          <a:p>
            <a:endParaRPr lang="en-US" sz="2200" dirty="0" smtClean="0"/>
          </a:p>
          <a:p>
            <a:r>
              <a:rPr lang="en-US" sz="2200" dirty="0" smtClean="0"/>
              <a:t>Introduction </a:t>
            </a:r>
            <a:r>
              <a:rPr lang="en-US" sz="2200" dirty="0"/>
              <a:t>to MySQL</a:t>
            </a:r>
          </a:p>
          <a:p>
            <a:r>
              <a:rPr lang="en-US" sz="2200" dirty="0"/>
              <a:t>Connecting and Disconnecting</a:t>
            </a:r>
          </a:p>
          <a:p>
            <a:r>
              <a:rPr lang="en-US" sz="2200" dirty="0"/>
              <a:t>Entering Basic Queries</a:t>
            </a:r>
          </a:p>
          <a:p>
            <a:r>
              <a:rPr lang="en-US" sz="2200" dirty="0"/>
              <a:t>Creating and Using a Database</a:t>
            </a:r>
          </a:p>
        </p:txBody>
      </p:sp>
      <p:cxnSp>
        <p:nvCxnSpPr>
          <p:cNvPr id="5" name="Straight Connector 4"/>
          <p:cNvCxnSpPr/>
          <p:nvPr/>
        </p:nvCxnSpPr>
        <p:spPr>
          <a:xfrm>
            <a:off x="533400" y="1219200"/>
            <a:ext cx="8001000" cy="1588"/>
          </a:xfrm>
          <a:prstGeom prst="line">
            <a:avLst/>
          </a:prstGeom>
          <a:ln w="28575">
            <a:solidFill>
              <a:srgbClr val="FFCC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8899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p:cTn id="16"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27" dur="5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iterate type="lt">
                                    <p:tmPct val="10000"/>
                                  </p:iterate>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p:cTn id="34" dur="5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36" dur="5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 y="87630"/>
            <a:ext cx="7467600" cy="1143000"/>
          </a:xfrm>
        </p:spPr>
        <p:txBody>
          <a:bodyPr>
            <a:normAutofit/>
          </a:bodyPr>
          <a:lstStyle/>
          <a:p>
            <a:pPr fontAlgn="base"/>
            <a:r>
              <a:rPr lang="en-US" sz="4000" b="1" dirty="0">
                <a:latin typeface="Calibri" panose="020F0502020204030204" pitchFamily="34" charset="0"/>
              </a:rPr>
              <a:t>MySQL</a:t>
            </a:r>
          </a:p>
        </p:txBody>
      </p:sp>
      <p:sp>
        <p:nvSpPr>
          <p:cNvPr id="3" name="Content Placeholder 2"/>
          <p:cNvSpPr>
            <a:spLocks noGrp="1"/>
          </p:cNvSpPr>
          <p:nvPr>
            <p:ph sz="quarter" idx="1"/>
          </p:nvPr>
        </p:nvSpPr>
        <p:spPr>
          <a:xfrm>
            <a:off x="464820" y="1230630"/>
            <a:ext cx="8229600" cy="5559276"/>
          </a:xfrm>
        </p:spPr>
        <p:txBody>
          <a:bodyPr>
            <a:noAutofit/>
          </a:bodyPr>
          <a:lstStyle/>
          <a:p>
            <a:pPr marL="0" indent="0">
              <a:buNone/>
            </a:pPr>
            <a:r>
              <a:rPr lang="en-US" sz="2000" b="1" dirty="0" smtClean="0"/>
              <a:t>MySQL</a:t>
            </a:r>
            <a:r>
              <a:rPr lang="en-US" sz="2000" dirty="0"/>
              <a:t> (officially pronounced </a:t>
            </a:r>
            <a:r>
              <a:rPr lang="en-US" sz="2000" dirty="0" smtClean="0"/>
              <a:t>as</a:t>
            </a:r>
            <a:r>
              <a:rPr lang="en-US" sz="2000" dirty="0"/>
              <a:t> "My S-Q-L</a:t>
            </a:r>
            <a:r>
              <a:rPr lang="en-US" sz="2000" dirty="0" smtClean="0"/>
              <a:t>") </a:t>
            </a:r>
            <a:r>
              <a:rPr lang="en-US" sz="2000" dirty="0"/>
              <a:t>is an </a:t>
            </a:r>
            <a:r>
              <a:rPr lang="en-US" sz="2000" dirty="0">
                <a:hlinkClick r:id="rId2" tooltip="Open-source"/>
              </a:rPr>
              <a:t>open-source</a:t>
            </a:r>
            <a:r>
              <a:rPr lang="en-US" sz="2000" dirty="0"/>
              <a:t> </a:t>
            </a:r>
            <a:r>
              <a:rPr lang="en-US" sz="2000" dirty="0">
                <a:hlinkClick r:id="rId3" tooltip="Relational database management system"/>
              </a:rPr>
              <a:t>relational database management system</a:t>
            </a:r>
            <a:r>
              <a:rPr lang="en-US" sz="2000" dirty="0"/>
              <a:t> (RDBMS</a:t>
            </a:r>
            <a:r>
              <a:rPr lang="en-US" sz="2000" dirty="0" smtClean="0"/>
              <a:t>).</a:t>
            </a:r>
            <a:r>
              <a:rPr lang="en-US" sz="2000" dirty="0"/>
              <a:t> Its name is a combination of "My", the name of co-founder </a:t>
            </a:r>
            <a:r>
              <a:rPr lang="en-US" sz="2000" dirty="0">
                <a:hlinkClick r:id="rId4" tooltip="Michael Widenius"/>
              </a:rPr>
              <a:t>Michael </a:t>
            </a:r>
            <a:r>
              <a:rPr lang="en-US" sz="2000" dirty="0" err="1">
                <a:hlinkClick r:id="rId4" tooltip="Michael Widenius"/>
              </a:rPr>
              <a:t>Widenius</a:t>
            </a:r>
            <a:r>
              <a:rPr lang="en-US" sz="2000" dirty="0" err="1"/>
              <a:t>'s</a:t>
            </a:r>
            <a:r>
              <a:rPr lang="en-US" sz="2000" dirty="0"/>
              <a:t> daughter</a:t>
            </a:r>
            <a:r>
              <a:rPr lang="en-US" sz="2000" dirty="0" smtClean="0"/>
              <a:t>,</a:t>
            </a:r>
            <a:r>
              <a:rPr lang="en-US" sz="2000" dirty="0"/>
              <a:t> and "</a:t>
            </a:r>
            <a:r>
              <a:rPr lang="en-US" sz="2000" dirty="0">
                <a:hlinkClick r:id="rId5" tooltip="SQL"/>
              </a:rPr>
              <a:t>SQL</a:t>
            </a:r>
            <a:r>
              <a:rPr lang="en-US" sz="2000" dirty="0"/>
              <a:t>", the abbreviation for </a:t>
            </a:r>
            <a:r>
              <a:rPr lang="en-US" sz="2000" dirty="0">
                <a:hlinkClick r:id="rId6"/>
              </a:rPr>
              <a:t>Structured Query Language</a:t>
            </a:r>
            <a:r>
              <a:rPr lang="en-US" sz="2000" dirty="0"/>
              <a:t>. The MySQL development project has made its </a:t>
            </a:r>
            <a:r>
              <a:rPr lang="en-US" sz="2000" dirty="0">
                <a:hlinkClick r:id="rId7" tooltip="Source code"/>
              </a:rPr>
              <a:t>source code</a:t>
            </a:r>
            <a:r>
              <a:rPr lang="en-US" sz="2000" dirty="0"/>
              <a:t> available under the terms of the </a:t>
            </a:r>
            <a:r>
              <a:rPr lang="en-US" sz="2000" dirty="0">
                <a:hlinkClick r:id="rId8" tooltip="GNU General Public License"/>
              </a:rPr>
              <a:t>GNU General Public </a:t>
            </a:r>
            <a:r>
              <a:rPr lang="en-US" sz="2000" dirty="0" smtClean="0">
                <a:hlinkClick r:id="rId8" tooltip="GNU General Public License"/>
              </a:rPr>
              <a:t>License</a:t>
            </a:r>
            <a:r>
              <a:rPr lang="en-US" sz="2000" dirty="0" smtClean="0"/>
              <a:t>. </a:t>
            </a:r>
            <a:r>
              <a:rPr lang="en-US" sz="2000" dirty="0"/>
              <a:t>MySQL was owned and sponsored by a single </a:t>
            </a:r>
            <a:r>
              <a:rPr lang="en-US" sz="2000" dirty="0">
                <a:hlinkClick r:id="rId9" tooltip="Business"/>
              </a:rPr>
              <a:t>for-profit</a:t>
            </a:r>
            <a:r>
              <a:rPr lang="en-US" sz="2000" dirty="0"/>
              <a:t> firm, the </a:t>
            </a:r>
            <a:r>
              <a:rPr lang="en-US" sz="2000" dirty="0">
                <a:hlinkClick r:id="rId10" tooltip="Sweden"/>
              </a:rPr>
              <a:t>Swedish</a:t>
            </a:r>
            <a:r>
              <a:rPr lang="en-US" sz="2000" dirty="0"/>
              <a:t> company </a:t>
            </a:r>
            <a:r>
              <a:rPr lang="en-US" sz="2000" dirty="0">
                <a:hlinkClick r:id="rId11" tooltip="MySQL AB"/>
              </a:rPr>
              <a:t>MySQL AB</a:t>
            </a:r>
            <a:r>
              <a:rPr lang="en-US" sz="2000" dirty="0"/>
              <a:t>, now owned by </a:t>
            </a:r>
            <a:r>
              <a:rPr lang="en-US" sz="2000" dirty="0">
                <a:hlinkClick r:id="rId12" tooltip="Oracle Corporation"/>
              </a:rPr>
              <a:t>Oracle </a:t>
            </a:r>
            <a:r>
              <a:rPr lang="en-US" sz="2000" dirty="0" smtClean="0">
                <a:hlinkClick r:id="rId12" tooltip="Oracle Corporation"/>
              </a:rPr>
              <a:t>Corporation</a:t>
            </a:r>
            <a:r>
              <a:rPr lang="en-US" sz="2000" dirty="0" smtClean="0"/>
              <a:t>.</a:t>
            </a:r>
          </a:p>
          <a:p>
            <a:r>
              <a:rPr lang="en-US" sz="2000" dirty="0"/>
              <a:t>MySQL is written in </a:t>
            </a:r>
            <a:r>
              <a:rPr lang="en-US" sz="2000" dirty="0">
                <a:hlinkClick r:id="rId13" tooltip="C (programming language)"/>
              </a:rPr>
              <a:t>C</a:t>
            </a:r>
            <a:r>
              <a:rPr lang="en-US" sz="2000" dirty="0"/>
              <a:t> and </a:t>
            </a:r>
            <a:r>
              <a:rPr lang="en-US" sz="2000" dirty="0">
                <a:hlinkClick r:id="rId14" tooltip="C++"/>
              </a:rPr>
              <a:t>C++</a:t>
            </a:r>
            <a:r>
              <a:rPr lang="en-US" sz="2000" dirty="0"/>
              <a:t>. Its SQL parser is written in </a:t>
            </a:r>
            <a:r>
              <a:rPr lang="en-US" sz="2000" dirty="0" err="1">
                <a:hlinkClick r:id="rId15" tooltip="Yacc"/>
              </a:rPr>
              <a:t>yacc</a:t>
            </a:r>
            <a:r>
              <a:rPr lang="en-US" sz="2000" dirty="0"/>
              <a:t>, but it uses a home-brewed </a:t>
            </a:r>
            <a:r>
              <a:rPr lang="en-US" sz="2000" dirty="0">
                <a:hlinkClick r:id="rId16" tooltip="Lexical analysis"/>
              </a:rPr>
              <a:t>lexical analyzer</a:t>
            </a:r>
            <a:r>
              <a:rPr lang="en-US" sz="2000" dirty="0" smtClean="0"/>
              <a:t>. </a:t>
            </a:r>
            <a:r>
              <a:rPr lang="en-US" sz="2000" dirty="0"/>
              <a:t>MySQL works on many </a:t>
            </a:r>
            <a:r>
              <a:rPr lang="en-US" sz="2000" dirty="0">
                <a:hlinkClick r:id="rId17" tooltip="System platform"/>
              </a:rPr>
              <a:t>system </a:t>
            </a:r>
            <a:r>
              <a:rPr lang="en-US" sz="2000" dirty="0" smtClean="0">
                <a:hlinkClick r:id="rId17" tooltip="System platform"/>
              </a:rPr>
              <a:t>platforms</a:t>
            </a:r>
            <a:r>
              <a:rPr lang="en-US" sz="2000" dirty="0" smtClean="0"/>
              <a:t>.</a:t>
            </a:r>
          </a:p>
          <a:p>
            <a:r>
              <a:rPr lang="en-US" sz="2000" dirty="0"/>
              <a:t>The MySQL server software itself and the client libraries use </a:t>
            </a:r>
            <a:r>
              <a:rPr lang="en-US" sz="2000" dirty="0">
                <a:hlinkClick r:id="rId18" tooltip="Dual license"/>
              </a:rPr>
              <a:t>dual-licensing</a:t>
            </a:r>
            <a:r>
              <a:rPr lang="en-US" sz="2000" dirty="0"/>
              <a:t> distribution. They are offered under GPL version 2</a:t>
            </a:r>
            <a:r>
              <a:rPr lang="en-US" sz="2000" dirty="0" smtClean="0"/>
              <a:t>,</a:t>
            </a:r>
            <a:r>
              <a:rPr lang="en-US" sz="2000" dirty="0"/>
              <a:t> beginning from 28 June </a:t>
            </a:r>
            <a:r>
              <a:rPr lang="en-US" sz="2000" dirty="0" smtClean="0"/>
              <a:t>2000</a:t>
            </a:r>
            <a:r>
              <a:rPr lang="en-US" sz="2000" dirty="0"/>
              <a:t> (which in 2009 has been extended with a </a:t>
            </a:r>
            <a:r>
              <a:rPr lang="en-US" sz="2000" dirty="0" smtClean="0">
                <a:hlinkClick r:id="rId19" tooltip="Alternative terms for free software"/>
              </a:rPr>
              <a:t>FLOSS</a:t>
            </a:r>
            <a:r>
              <a:rPr lang="en-US" sz="2000" dirty="0" smtClean="0"/>
              <a:t> License </a:t>
            </a:r>
            <a:r>
              <a:rPr lang="en-US" sz="2000" dirty="0"/>
              <a:t>Exception</a:t>
            </a:r>
            <a:r>
              <a:rPr lang="en-US" sz="2000" dirty="0" smtClean="0"/>
              <a:t>)</a:t>
            </a:r>
            <a:r>
              <a:rPr lang="en-US" sz="2000" dirty="0"/>
              <a:t> or to use a proprietary license.</a:t>
            </a:r>
            <a:endParaRPr lang="en-US" sz="2000" dirty="0" smtClean="0"/>
          </a:p>
          <a:p>
            <a:endParaRPr lang="en-US" sz="2200" dirty="0"/>
          </a:p>
        </p:txBody>
      </p:sp>
      <p:cxnSp>
        <p:nvCxnSpPr>
          <p:cNvPr id="5" name="Straight Connector 4"/>
          <p:cNvCxnSpPr/>
          <p:nvPr/>
        </p:nvCxnSpPr>
        <p:spPr>
          <a:xfrm>
            <a:off x="533400" y="1219200"/>
            <a:ext cx="8001000" cy="1588"/>
          </a:xfrm>
          <a:prstGeom prst="line">
            <a:avLst/>
          </a:prstGeom>
          <a:ln w="28575">
            <a:solidFill>
              <a:srgbClr val="FFCC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829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7"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 y="87630"/>
            <a:ext cx="7467600" cy="1143000"/>
          </a:xfrm>
        </p:spPr>
        <p:txBody>
          <a:bodyPr>
            <a:normAutofit/>
          </a:bodyPr>
          <a:lstStyle/>
          <a:p>
            <a:pPr fontAlgn="base"/>
            <a:r>
              <a:rPr lang="en-US" sz="4000" b="1" dirty="0">
                <a:latin typeface="Calibri" panose="020F0502020204030204" pitchFamily="34" charset="0"/>
              </a:rPr>
              <a:t>MySQL</a:t>
            </a:r>
          </a:p>
        </p:txBody>
      </p:sp>
      <p:sp>
        <p:nvSpPr>
          <p:cNvPr id="3" name="Content Placeholder 2"/>
          <p:cNvSpPr>
            <a:spLocks noGrp="1"/>
          </p:cNvSpPr>
          <p:nvPr>
            <p:ph sz="quarter" idx="1"/>
          </p:nvPr>
        </p:nvSpPr>
        <p:spPr>
          <a:xfrm>
            <a:off x="464820" y="1230630"/>
            <a:ext cx="8229600" cy="5559276"/>
          </a:xfrm>
        </p:spPr>
        <p:txBody>
          <a:bodyPr>
            <a:noAutofit/>
          </a:bodyPr>
          <a:lstStyle/>
          <a:p>
            <a:pPr marL="0" indent="0">
              <a:buNone/>
            </a:pPr>
            <a:r>
              <a:rPr lang="en-US" sz="2000" dirty="0" smtClean="0"/>
              <a:t>Support </a:t>
            </a:r>
            <a:r>
              <a:rPr lang="en-US" sz="2000" dirty="0"/>
              <a:t>can be obtained from the official manual</a:t>
            </a:r>
            <a:r>
              <a:rPr lang="en-US" sz="2000" dirty="0" smtClean="0"/>
              <a:t>.</a:t>
            </a:r>
            <a:r>
              <a:rPr lang="en-US" sz="2000" dirty="0"/>
              <a:t> Free support additionally is available in different IRC channels and forums. Oracle offers paid support via its MySQL Enterprise products. They differ in the scope of services and in price. Additionally, a number of third party </a:t>
            </a:r>
            <a:r>
              <a:rPr lang="en-US" sz="2000" dirty="0" smtClean="0"/>
              <a:t>organizations </a:t>
            </a:r>
            <a:r>
              <a:rPr lang="en-US" sz="2000" dirty="0"/>
              <a:t>exist to provide support and services, including </a:t>
            </a:r>
            <a:r>
              <a:rPr lang="en-US" sz="2000" dirty="0" err="1">
                <a:hlinkClick r:id="rId2" tooltip="MariaDB"/>
              </a:rPr>
              <a:t>MariaDB</a:t>
            </a:r>
            <a:r>
              <a:rPr lang="en-US" sz="2000" dirty="0"/>
              <a:t> and </a:t>
            </a:r>
            <a:r>
              <a:rPr lang="en-US" sz="2000" dirty="0" err="1">
                <a:hlinkClick r:id="rId3" tooltip="Percona"/>
              </a:rPr>
              <a:t>Percona</a:t>
            </a:r>
            <a:r>
              <a:rPr lang="en-US" sz="2000" dirty="0" smtClean="0"/>
              <a:t>.</a:t>
            </a:r>
          </a:p>
          <a:p>
            <a:pPr marL="0" indent="0">
              <a:buNone/>
            </a:pPr>
            <a:endParaRPr lang="en-US" sz="2000" dirty="0" smtClean="0"/>
          </a:p>
          <a:p>
            <a:r>
              <a:rPr lang="en-US" sz="2000" dirty="0" smtClean="0"/>
              <a:t>MySQL </a:t>
            </a:r>
            <a:r>
              <a:rPr lang="en-US" sz="2000" dirty="0"/>
              <a:t>was created by a Swedish company, </a:t>
            </a:r>
            <a:r>
              <a:rPr lang="en-US" sz="2000" dirty="0">
                <a:hlinkClick r:id="rId4" tooltip="MySQL AB"/>
              </a:rPr>
              <a:t>MySQL AB</a:t>
            </a:r>
            <a:r>
              <a:rPr lang="en-US" sz="2000" dirty="0"/>
              <a:t>, founded by </a:t>
            </a:r>
            <a:r>
              <a:rPr lang="en-US" sz="2000" dirty="0">
                <a:hlinkClick r:id="rId5" tooltip="David Axmark"/>
              </a:rPr>
              <a:t>David </a:t>
            </a:r>
            <a:r>
              <a:rPr lang="en-US" sz="2000" dirty="0" err="1">
                <a:hlinkClick r:id="rId5" tooltip="David Axmark"/>
              </a:rPr>
              <a:t>Axmark</a:t>
            </a:r>
            <a:r>
              <a:rPr lang="en-US" sz="2000" dirty="0"/>
              <a:t>, Allan Larsson and </a:t>
            </a:r>
            <a:r>
              <a:rPr lang="en-US" sz="2000" dirty="0">
                <a:hlinkClick r:id="rId6" tooltip="Michael (Monty) Widenius"/>
              </a:rPr>
              <a:t>Michael "Monty" </a:t>
            </a:r>
            <a:r>
              <a:rPr lang="en-US" sz="2000" dirty="0" err="1">
                <a:hlinkClick r:id="rId6" tooltip="Michael (Monty) Widenius"/>
              </a:rPr>
              <a:t>Widenius</a:t>
            </a:r>
            <a:r>
              <a:rPr lang="en-US" sz="2000" dirty="0"/>
              <a:t>. Original development of MySQL by </a:t>
            </a:r>
            <a:r>
              <a:rPr lang="en-US" sz="2000" dirty="0" err="1"/>
              <a:t>Widenius</a:t>
            </a:r>
            <a:r>
              <a:rPr lang="en-US" sz="2000" dirty="0"/>
              <a:t> and </a:t>
            </a:r>
            <a:r>
              <a:rPr lang="en-US" sz="2000" dirty="0" err="1"/>
              <a:t>Axmark</a:t>
            </a:r>
            <a:r>
              <a:rPr lang="en-US" sz="2000" dirty="0"/>
              <a:t> began in 1994</a:t>
            </a:r>
            <a:r>
              <a:rPr lang="en-US" sz="2000" dirty="0" smtClean="0"/>
              <a:t>.</a:t>
            </a:r>
            <a:r>
              <a:rPr lang="en-US" sz="2000" dirty="0"/>
              <a:t> The first version of MySQL appeared on 23 May 1995. It was initially created for personal usage from </a:t>
            </a:r>
            <a:r>
              <a:rPr lang="en-US" sz="2000" dirty="0" err="1">
                <a:hlinkClick r:id="rId7" tooltip="MSQL"/>
              </a:rPr>
              <a:t>mSQL</a:t>
            </a:r>
            <a:r>
              <a:rPr lang="en-US" sz="2000" dirty="0"/>
              <a:t> based on the low-level language </a:t>
            </a:r>
            <a:r>
              <a:rPr lang="en-US" sz="2000" dirty="0">
                <a:hlinkClick r:id="rId8" tooltip="ISAM"/>
              </a:rPr>
              <a:t>ISAM</a:t>
            </a:r>
            <a:r>
              <a:rPr lang="en-US" sz="2000" dirty="0"/>
              <a:t>, which the creators considered too slow and inflexible. They created a new </a:t>
            </a:r>
            <a:r>
              <a:rPr lang="en-US" sz="2000" dirty="0" smtClean="0">
                <a:hlinkClick r:id="rId9" tooltip="Structured Query Language"/>
              </a:rPr>
              <a:t>SQL</a:t>
            </a:r>
            <a:r>
              <a:rPr lang="en-US" sz="2000" dirty="0" smtClean="0"/>
              <a:t> interface</a:t>
            </a:r>
            <a:r>
              <a:rPr lang="en-US" sz="2000" dirty="0"/>
              <a:t>, while keeping the same </a:t>
            </a:r>
            <a:r>
              <a:rPr lang="en-US" sz="2000" dirty="0">
                <a:hlinkClick r:id="rId10" tooltip="Application programming interface"/>
              </a:rPr>
              <a:t>API</a:t>
            </a:r>
            <a:r>
              <a:rPr lang="en-US" sz="2000" dirty="0"/>
              <a:t> as </a:t>
            </a:r>
            <a:r>
              <a:rPr lang="en-US" sz="2000" dirty="0" err="1"/>
              <a:t>mSQL</a:t>
            </a:r>
            <a:r>
              <a:rPr lang="en-US" sz="2000" dirty="0"/>
              <a:t>. By keeping the API consistent with the </a:t>
            </a:r>
            <a:r>
              <a:rPr lang="en-US" sz="2000" dirty="0" err="1"/>
              <a:t>mSQL</a:t>
            </a:r>
            <a:r>
              <a:rPr lang="en-US" sz="2000" dirty="0"/>
              <a:t> system, many developers were able to use MySQL instead of the (proprietarily licensed) </a:t>
            </a:r>
            <a:r>
              <a:rPr lang="en-US" sz="2000" dirty="0" err="1"/>
              <a:t>mSQL</a:t>
            </a:r>
            <a:r>
              <a:rPr lang="en-US" sz="2000" dirty="0"/>
              <a:t> antecedent.</a:t>
            </a:r>
            <a:endParaRPr lang="en-US" sz="2200" dirty="0"/>
          </a:p>
        </p:txBody>
      </p:sp>
      <p:cxnSp>
        <p:nvCxnSpPr>
          <p:cNvPr id="5" name="Straight Connector 4"/>
          <p:cNvCxnSpPr/>
          <p:nvPr/>
        </p:nvCxnSpPr>
        <p:spPr>
          <a:xfrm>
            <a:off x="533400" y="1219200"/>
            <a:ext cx="8001000" cy="1588"/>
          </a:xfrm>
          <a:prstGeom prst="line">
            <a:avLst/>
          </a:prstGeom>
          <a:ln w="28575">
            <a:solidFill>
              <a:srgbClr val="FFCC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1487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p:cTn id="16"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 y="87630"/>
            <a:ext cx="7467600" cy="1143000"/>
          </a:xfrm>
        </p:spPr>
        <p:txBody>
          <a:bodyPr>
            <a:normAutofit/>
          </a:bodyPr>
          <a:lstStyle/>
          <a:p>
            <a:pPr fontAlgn="base"/>
            <a:r>
              <a:rPr lang="en-US" sz="4000" b="1" dirty="0">
                <a:latin typeface="Calibri" panose="020F0502020204030204" pitchFamily="34" charset="0"/>
              </a:rPr>
              <a:t>MySQL</a:t>
            </a:r>
          </a:p>
        </p:txBody>
      </p:sp>
      <p:sp>
        <p:nvSpPr>
          <p:cNvPr id="3" name="Content Placeholder 2"/>
          <p:cNvSpPr>
            <a:spLocks noGrp="1"/>
          </p:cNvSpPr>
          <p:nvPr>
            <p:ph sz="quarter" idx="1"/>
          </p:nvPr>
        </p:nvSpPr>
        <p:spPr>
          <a:xfrm>
            <a:off x="464820" y="1230630"/>
            <a:ext cx="8229600" cy="4525963"/>
          </a:xfrm>
        </p:spPr>
        <p:txBody>
          <a:bodyPr>
            <a:noAutofit/>
          </a:bodyPr>
          <a:lstStyle/>
          <a:p>
            <a:endParaRPr lang="en-US" sz="2200" dirty="0" smtClean="0"/>
          </a:p>
          <a:p>
            <a:r>
              <a:rPr lang="en-US" sz="2200" dirty="0" smtClean="0"/>
              <a:t>MySQL </a:t>
            </a:r>
            <a:r>
              <a:rPr lang="en-US" sz="2200" dirty="0"/>
              <a:t>is a very popular, open source database.</a:t>
            </a:r>
          </a:p>
          <a:p>
            <a:r>
              <a:rPr lang="en-US" sz="2200" dirty="0"/>
              <a:t>Officially pronounced “my </a:t>
            </a:r>
            <a:r>
              <a:rPr lang="en-US" sz="2200" dirty="0" err="1"/>
              <a:t>Ess</a:t>
            </a:r>
            <a:r>
              <a:rPr lang="en-US" sz="2200" dirty="0"/>
              <a:t> Que Ell” </a:t>
            </a:r>
            <a:r>
              <a:rPr lang="en-US" sz="2200" dirty="0" smtClean="0"/>
              <a:t>people may called it (my </a:t>
            </a:r>
            <a:r>
              <a:rPr lang="en-US" sz="2200" dirty="0"/>
              <a:t>sequel).</a:t>
            </a:r>
          </a:p>
          <a:p>
            <a:r>
              <a:rPr lang="en-US" sz="2200" dirty="0"/>
              <a:t>Handles very large databases;  very fast performance.</a:t>
            </a:r>
          </a:p>
          <a:p>
            <a:r>
              <a:rPr lang="en-US" sz="2200" dirty="0"/>
              <a:t>Why are we using MySQL?</a:t>
            </a:r>
          </a:p>
          <a:p>
            <a:pPr lvl="1"/>
            <a:r>
              <a:rPr lang="en-US" sz="2200" dirty="0"/>
              <a:t>Free (much cheaper than Oracle!)</a:t>
            </a:r>
          </a:p>
          <a:p>
            <a:pPr lvl="1"/>
            <a:r>
              <a:rPr lang="en-US" sz="2200" dirty="0"/>
              <a:t>Each student can install MySQL locally.</a:t>
            </a:r>
          </a:p>
          <a:p>
            <a:pPr lvl="1"/>
            <a:r>
              <a:rPr lang="en-US" sz="2200" dirty="0"/>
              <a:t>Easy to use Shell for creating tables, querying tables, etc.</a:t>
            </a:r>
          </a:p>
          <a:p>
            <a:pPr lvl="1"/>
            <a:r>
              <a:rPr lang="en-US" sz="2200" dirty="0"/>
              <a:t>Easy to use with PHP</a:t>
            </a:r>
          </a:p>
          <a:p>
            <a:endParaRPr lang="en-US" sz="2200" dirty="0"/>
          </a:p>
        </p:txBody>
      </p:sp>
      <p:cxnSp>
        <p:nvCxnSpPr>
          <p:cNvPr id="5" name="Straight Connector 4"/>
          <p:cNvCxnSpPr/>
          <p:nvPr/>
        </p:nvCxnSpPr>
        <p:spPr>
          <a:xfrm>
            <a:off x="533400" y="1219200"/>
            <a:ext cx="8001000" cy="1588"/>
          </a:xfrm>
          <a:prstGeom prst="line">
            <a:avLst/>
          </a:prstGeom>
          <a:ln w="28575">
            <a:solidFill>
              <a:srgbClr val="FFCC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2615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p:cTn id="16"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27" dur="5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iterate type="lt">
                                    <p:tmPct val="10000"/>
                                  </p:iterate>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p:cTn id="34" dur="5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36" dur="5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3">
                                            <p:txEl>
                                              <p:pRg st="4" end="4"/>
                                            </p:txEl>
                                          </p:spTgt>
                                        </p:tgtEl>
                                      </p:cBhvr>
                                    </p:animEffect>
                                  </p:childTnLst>
                                </p:cTn>
                              </p:par>
                              <p:par>
                                <p:cTn id="39" presetID="41" presetClass="entr" presetSubtype="0" fill="hold" grpId="0" nodeType="withEffect">
                                  <p:stCondLst>
                                    <p:cond delay="0"/>
                                  </p:stCondLst>
                                  <p:iterate type="lt">
                                    <p:tmPct val="10000"/>
                                  </p:iterate>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p:cTn id="41" dur="5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42" dur="5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43" dur="5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4" dur="5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5" dur="500" tmFilter="0,0; .5, 1; 1, 1"/>
                                        <p:tgtEl>
                                          <p:spTgt spid="3">
                                            <p:txEl>
                                              <p:pRg st="5" end="5"/>
                                            </p:txEl>
                                          </p:spTgt>
                                        </p:tgtEl>
                                      </p:cBhvr>
                                    </p:animEffect>
                                  </p:childTnLst>
                                </p:cTn>
                              </p:par>
                              <p:par>
                                <p:cTn id="46" presetID="41" presetClass="entr" presetSubtype="0" fill="hold" grpId="0" nodeType="withEffect">
                                  <p:stCondLst>
                                    <p:cond delay="0"/>
                                  </p:stCondLst>
                                  <p:iterate type="lt">
                                    <p:tmPct val="10000"/>
                                  </p:iterate>
                                  <p:childTnLst>
                                    <p:set>
                                      <p:cBhvr>
                                        <p:cTn id="47" dur="1" fill="hold">
                                          <p:stCondLst>
                                            <p:cond delay="0"/>
                                          </p:stCondLst>
                                        </p:cTn>
                                        <p:tgtEl>
                                          <p:spTgt spid="3">
                                            <p:txEl>
                                              <p:pRg st="6" end="6"/>
                                            </p:txEl>
                                          </p:spTgt>
                                        </p:tgtEl>
                                        <p:attrNameLst>
                                          <p:attrName>style.visibility</p:attrName>
                                        </p:attrNameLst>
                                      </p:cBhvr>
                                      <p:to>
                                        <p:strVal val="visible"/>
                                      </p:to>
                                    </p:set>
                                    <p:anim calcmode="lin" valueType="num">
                                      <p:cBhvr>
                                        <p:cTn id="48" dur="5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49" dur="5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50" dur="5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1" dur="5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2" dur="500" tmFilter="0,0; .5, 1; 1, 1"/>
                                        <p:tgtEl>
                                          <p:spTgt spid="3">
                                            <p:txEl>
                                              <p:pRg st="6" end="6"/>
                                            </p:txEl>
                                          </p:spTgt>
                                        </p:tgtEl>
                                      </p:cBhvr>
                                    </p:animEffect>
                                  </p:childTnLst>
                                </p:cTn>
                              </p:par>
                              <p:par>
                                <p:cTn id="53" presetID="41" presetClass="entr" presetSubtype="0" fill="hold" grpId="0" nodeType="withEffect">
                                  <p:stCondLst>
                                    <p:cond delay="0"/>
                                  </p:stCondLst>
                                  <p:iterate type="lt">
                                    <p:tmPct val="10000"/>
                                  </p:iterate>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p:cTn id="55" dur="500" fill="hold"/>
                                        <p:tgtEl>
                                          <p:spTgt spid="3">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56" dur="500" fill="hold"/>
                                        <p:tgtEl>
                                          <p:spTgt spid="3">
                                            <p:txEl>
                                              <p:pRg st="7" end="7"/>
                                            </p:txEl>
                                          </p:spTgt>
                                        </p:tgtEl>
                                        <p:attrNameLst>
                                          <p:attrName>ppt_y</p:attrName>
                                        </p:attrNameLst>
                                      </p:cBhvr>
                                      <p:tavLst>
                                        <p:tav tm="0">
                                          <p:val>
                                            <p:strVal val="#ppt_y"/>
                                          </p:val>
                                        </p:tav>
                                        <p:tav tm="100000">
                                          <p:val>
                                            <p:strVal val="#ppt_y"/>
                                          </p:val>
                                        </p:tav>
                                      </p:tavLst>
                                    </p:anim>
                                    <p:anim calcmode="lin" valueType="num">
                                      <p:cBhvr>
                                        <p:cTn id="57" dur="500" fill="hold"/>
                                        <p:tgtEl>
                                          <p:spTgt spid="3">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8" dur="500" fill="hold"/>
                                        <p:tgtEl>
                                          <p:spTgt spid="3">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9" dur="500" tmFilter="0,0; .5, 1; 1, 1"/>
                                        <p:tgtEl>
                                          <p:spTgt spid="3">
                                            <p:txEl>
                                              <p:pRg st="7" end="7"/>
                                            </p:txEl>
                                          </p:spTgt>
                                        </p:tgtEl>
                                      </p:cBhvr>
                                    </p:animEffect>
                                  </p:childTnLst>
                                </p:cTn>
                              </p:par>
                              <p:par>
                                <p:cTn id="60" presetID="41" presetClass="entr" presetSubtype="0" fill="hold" grpId="0" nodeType="withEffect">
                                  <p:stCondLst>
                                    <p:cond delay="0"/>
                                  </p:stCondLst>
                                  <p:iterate type="lt">
                                    <p:tmPct val="10000"/>
                                  </p:iterate>
                                  <p:childTnLst>
                                    <p:set>
                                      <p:cBhvr>
                                        <p:cTn id="61" dur="1" fill="hold">
                                          <p:stCondLst>
                                            <p:cond delay="0"/>
                                          </p:stCondLst>
                                        </p:cTn>
                                        <p:tgtEl>
                                          <p:spTgt spid="3">
                                            <p:txEl>
                                              <p:pRg st="8" end="8"/>
                                            </p:txEl>
                                          </p:spTgt>
                                        </p:tgtEl>
                                        <p:attrNameLst>
                                          <p:attrName>style.visibility</p:attrName>
                                        </p:attrNameLst>
                                      </p:cBhvr>
                                      <p:to>
                                        <p:strVal val="visible"/>
                                      </p:to>
                                    </p:set>
                                    <p:anim calcmode="lin" valueType="num">
                                      <p:cBhvr>
                                        <p:cTn id="62" dur="500" fill="hold"/>
                                        <p:tgtEl>
                                          <p:spTgt spid="3">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63" dur="500" fill="hold"/>
                                        <p:tgtEl>
                                          <p:spTgt spid="3">
                                            <p:txEl>
                                              <p:pRg st="8" end="8"/>
                                            </p:txEl>
                                          </p:spTgt>
                                        </p:tgtEl>
                                        <p:attrNameLst>
                                          <p:attrName>ppt_y</p:attrName>
                                        </p:attrNameLst>
                                      </p:cBhvr>
                                      <p:tavLst>
                                        <p:tav tm="0">
                                          <p:val>
                                            <p:strVal val="#ppt_y"/>
                                          </p:val>
                                        </p:tav>
                                        <p:tav tm="100000">
                                          <p:val>
                                            <p:strVal val="#ppt_y"/>
                                          </p:val>
                                        </p:tav>
                                      </p:tavLst>
                                    </p:anim>
                                    <p:anim calcmode="lin" valueType="num">
                                      <p:cBhvr>
                                        <p:cTn id="64" dur="500" fill="hold"/>
                                        <p:tgtEl>
                                          <p:spTgt spid="3">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5" dur="500" fill="hold"/>
                                        <p:tgtEl>
                                          <p:spTgt spid="3">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6" dur="500" tmFilter="0,0; .5, 1; 1, 1"/>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ctrTitle"/>
          </p:nvPr>
        </p:nvSpPr>
        <p:spPr>
          <a:xfrm>
            <a:off x="533400" y="2130425"/>
            <a:ext cx="7924799" cy="1470024"/>
          </a:xfrm>
          <a:prstGeom prst="rect">
            <a:avLst/>
          </a:prstGeom>
          <a:noFill/>
          <a:ln>
            <a:noFill/>
          </a:ln>
        </p:spPr>
        <p:txBody>
          <a:bodyPr lIns="91425" tIns="45700" rIns="91425" bIns="45700" anchor="ctr" anchorCtr="0">
            <a:noAutofit/>
          </a:bodyPr>
          <a:lstStyle/>
          <a:p>
            <a:pPr marL="0" marR="0" lvl="0" indent="0" algn="r" rtl="0">
              <a:spcBef>
                <a:spcPts val="0"/>
              </a:spcBef>
              <a:buClr>
                <a:schemeClr val="dk1"/>
              </a:buClr>
              <a:buSzPct val="25000"/>
              <a:buFont typeface="Arial"/>
              <a:buNone/>
            </a:pPr>
            <a:r>
              <a:rPr lang="en-US" sz="4400" b="0" i="0" u="none" strike="noStrike" cap="none" baseline="0" dirty="0">
                <a:solidFill>
                  <a:schemeClr val="dk1"/>
                </a:solidFill>
                <a:latin typeface="Arial"/>
                <a:ea typeface="Arial"/>
                <a:cs typeface="Arial"/>
                <a:sym typeface="Arial"/>
              </a:rPr>
              <a:t>WHAT </a:t>
            </a:r>
            <a:r>
              <a:rPr lang="en-US" sz="4400" b="0" i="0" u="none" strike="noStrike" cap="none" baseline="0" dirty="0">
                <a:solidFill>
                  <a:srgbClr val="FFCC00"/>
                </a:solidFill>
                <a:latin typeface="Arial"/>
                <a:ea typeface="Arial"/>
                <a:cs typeface="Arial"/>
                <a:sym typeface="Arial"/>
              </a:rPr>
              <a:t>ARE </a:t>
            </a:r>
            <a:r>
              <a:rPr lang="en-US" sz="4400" b="1" i="0" u="none" strike="noStrike" cap="none" baseline="0" dirty="0">
                <a:solidFill>
                  <a:schemeClr val="dk1"/>
                </a:solidFill>
                <a:latin typeface="Arial"/>
                <a:ea typeface="Arial"/>
                <a:cs typeface="Arial"/>
                <a:sym typeface="Arial"/>
              </a:rPr>
              <a:t>Databases?</a:t>
            </a:r>
          </a:p>
        </p:txBody>
      </p:sp>
      <p:sp>
        <p:nvSpPr>
          <p:cNvPr id="93" name="Shape 93"/>
          <p:cNvSpPr txBox="1">
            <a:spLocks noGrp="1"/>
          </p:cNvSpPr>
          <p:nvPr>
            <p:ph type="subTitle" idx="1"/>
          </p:nvPr>
        </p:nvSpPr>
        <p:spPr>
          <a:prstGeom prst="rect">
            <a:avLst/>
          </a:prstGeom>
          <a:noFill/>
          <a:ln>
            <a:noFill/>
          </a:ln>
        </p:spPr>
        <p:txBody>
          <a:bodyPr lIns="91425" tIns="45700" rIns="91425" bIns="45700" anchor="t" anchorCtr="0">
            <a:noAutofit/>
          </a:bodyPr>
          <a:lstStyle/>
          <a:p>
            <a:pPr algn="ctr">
              <a:spcBef>
                <a:spcPts val="0"/>
              </a:spcBef>
              <a:buClr>
                <a:srgbClr val="888888"/>
              </a:buClr>
            </a:pPr>
            <a:r>
              <a:rPr lang="en-US" sz="3200" b="0" u="sng" dirty="0">
                <a:hlinkClick r:id="rId3"/>
              </a:rPr>
              <a:t>Necessity is the mother of invention</a:t>
            </a:r>
            <a:endParaRPr lang="en-US" sz="3200" b="0" dirty="0"/>
          </a:p>
          <a:p>
            <a:pPr marL="0" marR="0" lvl="0" indent="0" algn="ctr" rtl="0">
              <a:spcBef>
                <a:spcPts val="0"/>
              </a:spcBef>
              <a:buClr>
                <a:srgbClr val="888888"/>
              </a:buClr>
              <a:buFont typeface="Calibri"/>
              <a:buNone/>
            </a:pPr>
            <a:endParaRPr sz="3200" b="0" i="0" u="none" strike="noStrike" cap="none" baseline="0" dirty="0">
              <a:solidFill>
                <a:srgbClr val="888888"/>
              </a:solidFill>
              <a:latin typeface="Calibri"/>
              <a:ea typeface="Calibri"/>
              <a:cs typeface="Calibri"/>
              <a:sym typeface="Calibri"/>
            </a:endParaRP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 y="87630"/>
            <a:ext cx="7467600" cy="1143000"/>
          </a:xfrm>
        </p:spPr>
        <p:txBody>
          <a:bodyPr>
            <a:normAutofit/>
          </a:bodyPr>
          <a:lstStyle/>
          <a:p>
            <a:pPr fontAlgn="base"/>
            <a:r>
              <a:rPr lang="en-US" sz="4000" b="1" dirty="0" smtClean="0">
                <a:latin typeface="Calibri" panose="020F0502020204030204" pitchFamily="34" charset="0"/>
              </a:rPr>
              <a:t>CONNECTING TO MYSQL</a:t>
            </a:r>
            <a:endParaRPr lang="en-US" sz="4000" b="1" dirty="0">
              <a:latin typeface="Calibri" panose="020F0502020204030204" pitchFamily="34" charset="0"/>
            </a:endParaRPr>
          </a:p>
        </p:txBody>
      </p:sp>
      <p:sp>
        <p:nvSpPr>
          <p:cNvPr id="3" name="Content Placeholder 2"/>
          <p:cNvSpPr>
            <a:spLocks noGrp="1"/>
          </p:cNvSpPr>
          <p:nvPr>
            <p:ph sz="quarter" idx="1"/>
          </p:nvPr>
        </p:nvSpPr>
        <p:spPr>
          <a:xfrm>
            <a:off x="464820" y="1230630"/>
            <a:ext cx="8229600" cy="4525963"/>
          </a:xfrm>
        </p:spPr>
        <p:txBody>
          <a:bodyPr>
            <a:noAutofit/>
          </a:bodyPr>
          <a:lstStyle/>
          <a:p>
            <a:endParaRPr lang="en-US" sz="2200" dirty="0" smtClean="0"/>
          </a:p>
          <a:p>
            <a:r>
              <a:rPr lang="en-US" sz="2200" dirty="0" smtClean="0"/>
              <a:t>MySQL </a:t>
            </a:r>
            <a:r>
              <a:rPr lang="en-US" sz="2200" dirty="0"/>
              <a:t>provides an interactive shell for creating tables, inserting data, etc.</a:t>
            </a:r>
          </a:p>
          <a:p>
            <a:r>
              <a:rPr lang="en-US" sz="2200" dirty="0"/>
              <a:t>On </a:t>
            </a:r>
            <a:r>
              <a:rPr lang="en-US" sz="2200" dirty="0" smtClean="0"/>
              <a:t>Windows open command prompt, and type/go </a:t>
            </a:r>
            <a:r>
              <a:rPr lang="en-US" sz="2200" dirty="0"/>
              <a:t>to c</a:t>
            </a:r>
            <a:r>
              <a:rPr lang="en-US" sz="2200" dirty="0" smtClean="0"/>
              <a:t>:\xammp\mysql\bin</a:t>
            </a:r>
            <a:r>
              <a:rPr lang="en-US" sz="2200" dirty="0"/>
              <a:t>, and type:</a:t>
            </a:r>
          </a:p>
          <a:p>
            <a:r>
              <a:rPr lang="en-US" sz="2200" dirty="0" err="1"/>
              <a:t>Mysql</a:t>
            </a:r>
            <a:r>
              <a:rPr lang="en-US" sz="2200" dirty="0"/>
              <a:t> –u root -p</a:t>
            </a:r>
          </a:p>
          <a:p>
            <a:r>
              <a:rPr lang="en-US" sz="2200" dirty="0"/>
              <a:t>Or, click on the </a:t>
            </a:r>
            <a:r>
              <a:rPr lang="en-US" sz="2200" dirty="0" smtClean="0"/>
              <a:t>Shell icon on </a:t>
            </a:r>
            <a:r>
              <a:rPr lang="en-US" sz="2200" dirty="0" err="1" smtClean="0"/>
              <a:t>xampp</a:t>
            </a:r>
            <a:r>
              <a:rPr lang="en-US" sz="2200" dirty="0" smtClean="0"/>
              <a:t> controller.</a:t>
            </a:r>
            <a:endParaRPr lang="en-US" sz="2200" dirty="0"/>
          </a:p>
        </p:txBody>
      </p:sp>
      <p:cxnSp>
        <p:nvCxnSpPr>
          <p:cNvPr id="5" name="Straight Connector 4"/>
          <p:cNvCxnSpPr/>
          <p:nvPr/>
        </p:nvCxnSpPr>
        <p:spPr>
          <a:xfrm>
            <a:off x="533400" y="1219200"/>
            <a:ext cx="8001000" cy="1588"/>
          </a:xfrm>
          <a:prstGeom prst="line">
            <a:avLst/>
          </a:prstGeom>
          <a:ln w="28575">
            <a:solidFill>
              <a:srgbClr val="FFCC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4464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p:cTn id="16"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27" dur="5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iterate type="lt">
                                    <p:tmPct val="10000"/>
                                  </p:iterate>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p:cTn id="34" dur="5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36" dur="5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 y="98516"/>
            <a:ext cx="7467600" cy="1143000"/>
          </a:xfrm>
        </p:spPr>
        <p:txBody>
          <a:bodyPr>
            <a:normAutofit/>
          </a:bodyPr>
          <a:lstStyle/>
          <a:p>
            <a:pPr fontAlgn="base"/>
            <a:r>
              <a:rPr lang="en-US" sz="4000" b="1" dirty="0" smtClean="0">
                <a:latin typeface="Calibri" panose="020F0502020204030204" pitchFamily="34" charset="0"/>
              </a:rPr>
              <a:t>SAMPLE SESSION</a:t>
            </a:r>
            <a:endParaRPr lang="en-US" sz="4000" b="1" dirty="0">
              <a:latin typeface="Calibri" panose="020F0502020204030204" pitchFamily="34" charset="0"/>
            </a:endParaRPr>
          </a:p>
        </p:txBody>
      </p:sp>
      <p:sp>
        <p:nvSpPr>
          <p:cNvPr id="3" name="Content Placeholder 2"/>
          <p:cNvSpPr>
            <a:spLocks noGrp="1"/>
          </p:cNvSpPr>
          <p:nvPr>
            <p:ph sz="quarter" idx="1"/>
          </p:nvPr>
        </p:nvSpPr>
        <p:spPr>
          <a:xfrm>
            <a:off x="464820" y="1230630"/>
            <a:ext cx="8229600" cy="5403634"/>
          </a:xfrm>
        </p:spPr>
        <p:txBody>
          <a:bodyPr>
            <a:noAutofit/>
          </a:bodyPr>
          <a:lstStyle/>
          <a:p>
            <a:pPr marL="273050" indent="-273050" defTabSz="914400">
              <a:lnSpc>
                <a:spcPct val="80000"/>
              </a:lnSpc>
              <a:spcBef>
                <a:spcPts val="600"/>
              </a:spcBef>
              <a:buClr>
                <a:schemeClr val="accent1"/>
              </a:buClr>
              <a:buSzPct val="76000"/>
              <a:buFont typeface="Wingdings 3" pitchFamily="18" charset="2"/>
              <a:buChar char=""/>
              <a:defRPr/>
            </a:pPr>
            <a:endParaRPr lang="en-US" sz="2800" dirty="0" smtClean="0">
              <a:ea typeface="ＭＳ Ｐゴシック" pitchFamily="-112" charset="-128"/>
              <a:cs typeface="ＭＳ Ｐゴシック" pitchFamily="-112" charset="-128"/>
            </a:endParaRPr>
          </a:p>
          <a:p>
            <a:pPr marL="273050" indent="-273050" defTabSz="914400">
              <a:lnSpc>
                <a:spcPct val="80000"/>
              </a:lnSpc>
              <a:spcBef>
                <a:spcPts val="600"/>
              </a:spcBef>
              <a:buClr>
                <a:schemeClr val="accent1"/>
              </a:buClr>
              <a:buSzPct val="76000"/>
              <a:buFont typeface="Wingdings 3" pitchFamily="18" charset="2"/>
              <a:buChar char=""/>
              <a:defRPr/>
            </a:pPr>
            <a:r>
              <a:rPr lang="en-US" sz="2800" dirty="0" smtClean="0">
                <a:ea typeface="ＭＳ Ｐゴシック" pitchFamily="-112" charset="-128"/>
                <a:cs typeface="ＭＳ Ｐゴシック" pitchFamily="-112" charset="-128"/>
              </a:rPr>
              <a:t>For </a:t>
            </a:r>
            <a:r>
              <a:rPr lang="en-US" sz="2800" dirty="0">
                <a:ea typeface="ＭＳ Ｐゴシック" pitchFamily="-112" charset="-128"/>
                <a:cs typeface="ＭＳ Ｐゴシック" pitchFamily="-112" charset="-128"/>
              </a:rPr>
              <a:t>example</a:t>
            </a:r>
            <a:r>
              <a:rPr lang="en-US" sz="2800" dirty="0" smtClean="0">
                <a:ea typeface="ＭＳ Ｐゴシック" pitchFamily="-112" charset="-128"/>
                <a:cs typeface="ＭＳ Ｐゴシック" pitchFamily="-112" charset="-128"/>
              </a:rPr>
              <a:t>:</a:t>
            </a:r>
            <a:endParaRPr lang="en-US" sz="2800" dirty="0">
              <a:ea typeface="ＭＳ Ｐゴシック" pitchFamily="-112" charset="-128"/>
              <a:cs typeface="ＭＳ Ｐゴシック" pitchFamily="-112" charset="-128"/>
            </a:endParaRPr>
          </a:p>
          <a:p>
            <a:pPr marL="273050" indent="-273050">
              <a:lnSpc>
                <a:spcPct val="80000"/>
              </a:lnSpc>
              <a:buSzPct val="76000"/>
              <a:buNone/>
              <a:defRPr/>
            </a:pPr>
            <a:r>
              <a:rPr lang="en-US" sz="1600" dirty="0">
                <a:latin typeface="Courier New" pitchFamily="49" charset="0"/>
                <a:ea typeface="ＭＳ Ｐゴシック" pitchFamily="-112" charset="-128"/>
                <a:cs typeface="ＭＳ Ｐゴシック" pitchFamily="-112" charset="-128"/>
              </a:rPr>
              <a:t>Enter password:</a:t>
            </a:r>
          </a:p>
          <a:p>
            <a:pPr marL="273050" indent="-273050">
              <a:lnSpc>
                <a:spcPct val="80000"/>
              </a:lnSpc>
              <a:buSzPct val="76000"/>
              <a:buNone/>
              <a:defRPr/>
            </a:pPr>
            <a:r>
              <a:rPr lang="en-US" sz="1600" dirty="0">
                <a:latin typeface="Courier New" pitchFamily="49" charset="0"/>
                <a:ea typeface="ＭＳ Ｐゴシック" pitchFamily="-112" charset="-128"/>
                <a:cs typeface="ＭＳ Ｐゴシック" pitchFamily="-112" charset="-128"/>
              </a:rPr>
              <a:t>Welcome to the </a:t>
            </a:r>
            <a:r>
              <a:rPr lang="en-US" sz="1600" dirty="0" err="1">
                <a:latin typeface="Courier New" pitchFamily="49" charset="0"/>
                <a:ea typeface="ＭＳ Ｐゴシック" pitchFamily="-112" charset="-128"/>
                <a:cs typeface="ＭＳ Ｐゴシック" pitchFamily="-112" charset="-128"/>
              </a:rPr>
              <a:t>MariaDB</a:t>
            </a:r>
            <a:r>
              <a:rPr lang="en-US" sz="1600" dirty="0">
                <a:latin typeface="Courier New" pitchFamily="49" charset="0"/>
                <a:ea typeface="ＭＳ Ｐゴシック" pitchFamily="-112" charset="-128"/>
                <a:cs typeface="ＭＳ Ｐゴシック" pitchFamily="-112" charset="-128"/>
              </a:rPr>
              <a:t> monitor.  Commands end with ; or \g.</a:t>
            </a:r>
          </a:p>
          <a:p>
            <a:pPr marL="273050" indent="-273050">
              <a:lnSpc>
                <a:spcPct val="80000"/>
              </a:lnSpc>
              <a:buSzPct val="76000"/>
              <a:buNone/>
              <a:defRPr/>
            </a:pPr>
            <a:r>
              <a:rPr lang="en-US" sz="1600" dirty="0">
                <a:latin typeface="Courier New" pitchFamily="49" charset="0"/>
                <a:ea typeface="ＭＳ Ｐゴシック" pitchFamily="-112" charset="-128"/>
                <a:cs typeface="ＭＳ Ｐゴシック" pitchFamily="-112" charset="-128"/>
              </a:rPr>
              <a:t>Your </a:t>
            </a:r>
            <a:r>
              <a:rPr lang="en-US" sz="1600" dirty="0" err="1">
                <a:latin typeface="Courier New" pitchFamily="49" charset="0"/>
                <a:ea typeface="ＭＳ Ｐゴシック" pitchFamily="-112" charset="-128"/>
                <a:cs typeface="ＭＳ Ｐゴシック" pitchFamily="-112" charset="-128"/>
              </a:rPr>
              <a:t>MariaDB</a:t>
            </a:r>
            <a:r>
              <a:rPr lang="en-US" sz="1600" dirty="0">
                <a:latin typeface="Courier New" pitchFamily="49" charset="0"/>
                <a:ea typeface="ＭＳ Ｐゴシック" pitchFamily="-112" charset="-128"/>
                <a:cs typeface="ＭＳ Ｐゴシック" pitchFamily="-112" charset="-128"/>
              </a:rPr>
              <a:t> connection id is 4</a:t>
            </a:r>
          </a:p>
          <a:p>
            <a:pPr marL="273050" indent="-273050">
              <a:lnSpc>
                <a:spcPct val="80000"/>
              </a:lnSpc>
              <a:buSzPct val="76000"/>
              <a:buNone/>
              <a:defRPr/>
            </a:pPr>
            <a:r>
              <a:rPr lang="en-US" sz="1600" dirty="0">
                <a:latin typeface="Courier New" pitchFamily="49" charset="0"/>
                <a:ea typeface="ＭＳ Ｐゴシック" pitchFamily="-112" charset="-128"/>
                <a:cs typeface="ＭＳ Ｐゴシック" pitchFamily="-112" charset="-128"/>
              </a:rPr>
              <a:t>Server version: 10.1.28-MariaDB mariadb.org binary distribution</a:t>
            </a:r>
          </a:p>
          <a:p>
            <a:pPr marL="273050" indent="-273050">
              <a:lnSpc>
                <a:spcPct val="80000"/>
              </a:lnSpc>
              <a:buSzPct val="76000"/>
              <a:buNone/>
              <a:defRPr/>
            </a:pPr>
            <a:endParaRPr lang="en-US" sz="1600" dirty="0">
              <a:latin typeface="Courier New" pitchFamily="49" charset="0"/>
              <a:ea typeface="ＭＳ Ｐゴシック" pitchFamily="-112" charset="-128"/>
              <a:cs typeface="ＭＳ Ｐゴシック" pitchFamily="-112" charset="-128"/>
            </a:endParaRPr>
          </a:p>
          <a:p>
            <a:pPr marL="273050" indent="-273050">
              <a:lnSpc>
                <a:spcPct val="80000"/>
              </a:lnSpc>
              <a:buSzPct val="76000"/>
              <a:buNone/>
              <a:defRPr/>
            </a:pPr>
            <a:r>
              <a:rPr lang="en-US" sz="1600" dirty="0">
                <a:latin typeface="Courier New" pitchFamily="49" charset="0"/>
                <a:ea typeface="ＭＳ Ｐゴシック" pitchFamily="-112" charset="-128"/>
                <a:cs typeface="ＭＳ Ｐゴシック" pitchFamily="-112" charset="-128"/>
              </a:rPr>
              <a:t>Copyright (c) 2000, 2017, Oracle, </a:t>
            </a:r>
            <a:r>
              <a:rPr lang="en-US" sz="1600" dirty="0" err="1">
                <a:latin typeface="Courier New" pitchFamily="49" charset="0"/>
                <a:ea typeface="ＭＳ Ｐゴシック" pitchFamily="-112" charset="-128"/>
                <a:cs typeface="ＭＳ Ｐゴシック" pitchFamily="-112" charset="-128"/>
              </a:rPr>
              <a:t>MariaDB</a:t>
            </a:r>
            <a:r>
              <a:rPr lang="en-US" sz="1600" dirty="0">
                <a:latin typeface="Courier New" pitchFamily="49" charset="0"/>
                <a:ea typeface="ＭＳ Ｐゴシック" pitchFamily="-112" charset="-128"/>
                <a:cs typeface="ＭＳ Ｐゴシック" pitchFamily="-112" charset="-128"/>
              </a:rPr>
              <a:t> Corporation Ab and others.</a:t>
            </a:r>
          </a:p>
          <a:p>
            <a:pPr marL="273050" indent="-273050">
              <a:lnSpc>
                <a:spcPct val="80000"/>
              </a:lnSpc>
              <a:buSzPct val="76000"/>
              <a:buNone/>
              <a:defRPr/>
            </a:pPr>
            <a:endParaRPr lang="en-US" sz="1600" dirty="0">
              <a:latin typeface="Courier New" pitchFamily="49" charset="0"/>
              <a:ea typeface="ＭＳ Ｐゴシック" pitchFamily="-112" charset="-128"/>
              <a:cs typeface="ＭＳ Ｐゴシック" pitchFamily="-112" charset="-128"/>
            </a:endParaRPr>
          </a:p>
          <a:p>
            <a:pPr marL="273050" indent="-273050">
              <a:lnSpc>
                <a:spcPct val="80000"/>
              </a:lnSpc>
              <a:buSzPct val="76000"/>
              <a:buNone/>
              <a:defRPr/>
            </a:pPr>
            <a:r>
              <a:rPr lang="en-US" sz="1600" dirty="0">
                <a:latin typeface="Courier New" pitchFamily="49" charset="0"/>
                <a:ea typeface="ＭＳ Ｐゴシック" pitchFamily="-112" charset="-128"/>
                <a:cs typeface="ＭＳ Ｐゴシック" pitchFamily="-112" charset="-128"/>
              </a:rPr>
              <a:t>Type 'help;' or '\h' for help. Type '\c' to clear the current input statement</a:t>
            </a:r>
            <a:r>
              <a:rPr lang="en-US" sz="1600" dirty="0" smtClean="0">
                <a:latin typeface="Courier New" pitchFamily="49" charset="0"/>
                <a:ea typeface="ＭＳ Ｐゴシック" pitchFamily="-112" charset="-128"/>
                <a:cs typeface="ＭＳ Ｐゴシック" pitchFamily="-112" charset="-128"/>
              </a:rPr>
              <a:t>.</a:t>
            </a:r>
          </a:p>
          <a:p>
            <a:pPr marL="273050" indent="-273050">
              <a:lnSpc>
                <a:spcPct val="80000"/>
              </a:lnSpc>
              <a:buSzPct val="76000"/>
              <a:buNone/>
              <a:defRPr/>
            </a:pPr>
            <a:r>
              <a:rPr lang="en-US" sz="1600" dirty="0" err="1">
                <a:latin typeface="Courier New" pitchFamily="49" charset="0"/>
                <a:ea typeface="ＭＳ Ｐゴシック" pitchFamily="-112" charset="-128"/>
                <a:cs typeface="ＭＳ Ｐゴシック" pitchFamily="-112" charset="-128"/>
              </a:rPr>
              <a:t>MariaDB</a:t>
            </a:r>
            <a:r>
              <a:rPr lang="en-US" sz="1600" dirty="0">
                <a:latin typeface="Courier New" pitchFamily="49" charset="0"/>
                <a:ea typeface="ＭＳ Ｐゴシック" pitchFamily="-112" charset="-128"/>
                <a:cs typeface="ＭＳ Ｐゴシック" pitchFamily="-112" charset="-128"/>
              </a:rPr>
              <a:t> [(none)]&gt;</a:t>
            </a:r>
          </a:p>
          <a:p>
            <a:pPr marL="273050" indent="-273050" defTabSz="914400">
              <a:lnSpc>
                <a:spcPct val="80000"/>
              </a:lnSpc>
              <a:spcBef>
                <a:spcPts val="600"/>
              </a:spcBef>
              <a:buClr>
                <a:schemeClr val="accent1"/>
              </a:buClr>
              <a:buSzPct val="76000"/>
              <a:buFont typeface="Wingdings 3" pitchFamily="18" charset="2"/>
              <a:buChar char=""/>
              <a:defRPr/>
            </a:pPr>
            <a:r>
              <a:rPr lang="en-US" sz="2800" dirty="0">
                <a:ea typeface="ＭＳ Ｐゴシック" pitchFamily="-112" charset="-128"/>
                <a:cs typeface="ＭＳ Ｐゴシック" pitchFamily="-112" charset="-128"/>
              </a:rPr>
              <a:t>To exit the MySQL Shell, just type QUIT or EXIT:</a:t>
            </a:r>
          </a:p>
          <a:p>
            <a:pPr marL="273050" indent="-273050" defTabSz="914400">
              <a:lnSpc>
                <a:spcPct val="80000"/>
              </a:lnSpc>
              <a:spcBef>
                <a:spcPts val="600"/>
              </a:spcBef>
              <a:buClr>
                <a:schemeClr val="accent1"/>
              </a:buClr>
              <a:buSzPct val="76000"/>
              <a:buFont typeface="Wingdings" pitchFamily="2" charset="2"/>
              <a:buNone/>
              <a:defRPr/>
            </a:pPr>
            <a:endParaRPr lang="en-US" sz="1600" dirty="0">
              <a:latin typeface="Courier New" pitchFamily="49" charset="0"/>
              <a:ea typeface="ＭＳ Ｐゴシック" pitchFamily="-112" charset="-128"/>
              <a:cs typeface="ＭＳ Ｐゴシック" pitchFamily="-112" charset="-128"/>
            </a:endParaRPr>
          </a:p>
          <a:p>
            <a:pPr marL="273050" indent="-273050">
              <a:lnSpc>
                <a:spcPct val="80000"/>
              </a:lnSpc>
              <a:buSzPct val="76000"/>
              <a:buNone/>
              <a:defRPr/>
            </a:pPr>
            <a:r>
              <a:rPr lang="en-US" sz="1600" dirty="0" err="1">
                <a:latin typeface="Courier New" pitchFamily="49" charset="0"/>
                <a:ea typeface="ＭＳ Ｐゴシック" pitchFamily="-112" charset="-128"/>
                <a:cs typeface="ＭＳ Ｐゴシック" pitchFamily="-112" charset="-128"/>
              </a:rPr>
              <a:t>MariaDB</a:t>
            </a:r>
            <a:r>
              <a:rPr lang="en-US" sz="1600" dirty="0">
                <a:latin typeface="Courier New" pitchFamily="49" charset="0"/>
                <a:ea typeface="ＭＳ Ｐゴシック" pitchFamily="-112" charset="-128"/>
                <a:cs typeface="ＭＳ Ｐゴシック" pitchFamily="-112" charset="-128"/>
              </a:rPr>
              <a:t> [(none)]&gt; QUIT</a:t>
            </a:r>
          </a:p>
          <a:p>
            <a:pPr marL="273050" indent="-273050">
              <a:lnSpc>
                <a:spcPct val="80000"/>
              </a:lnSpc>
              <a:buSzPct val="76000"/>
              <a:buNone/>
              <a:defRPr/>
            </a:pPr>
            <a:r>
              <a:rPr lang="en-US" sz="1600" dirty="0" err="1">
                <a:latin typeface="Courier New" pitchFamily="49" charset="0"/>
                <a:ea typeface="ＭＳ Ｐゴシック" pitchFamily="-112" charset="-128"/>
                <a:cs typeface="ＭＳ Ｐゴシック" pitchFamily="-112" charset="-128"/>
              </a:rPr>
              <a:t>MariaDB</a:t>
            </a:r>
            <a:r>
              <a:rPr lang="en-US" sz="1600" dirty="0">
                <a:latin typeface="Courier New" pitchFamily="49" charset="0"/>
                <a:ea typeface="ＭＳ Ｐゴシック" pitchFamily="-112" charset="-128"/>
                <a:cs typeface="ＭＳ Ｐゴシック" pitchFamily="-112" charset="-128"/>
              </a:rPr>
              <a:t> [(none</a:t>
            </a:r>
            <a:r>
              <a:rPr lang="en-US" sz="1600" dirty="0" smtClean="0">
                <a:latin typeface="Courier New" pitchFamily="49" charset="0"/>
                <a:ea typeface="ＭＳ Ｐゴシック" pitchFamily="-112" charset="-128"/>
                <a:cs typeface="ＭＳ Ｐゴシック" pitchFamily="-112" charset="-128"/>
              </a:rPr>
              <a:t>)]&gt; </a:t>
            </a:r>
            <a:r>
              <a:rPr lang="en-US" sz="1600" dirty="0">
                <a:latin typeface="Courier New" pitchFamily="49" charset="0"/>
                <a:ea typeface="ＭＳ Ｐゴシック" pitchFamily="-112" charset="-128"/>
                <a:cs typeface="ＭＳ Ｐゴシック" pitchFamily="-112" charset="-128"/>
              </a:rPr>
              <a:t>exit</a:t>
            </a:r>
          </a:p>
        </p:txBody>
      </p:sp>
      <p:cxnSp>
        <p:nvCxnSpPr>
          <p:cNvPr id="5" name="Straight Connector 4"/>
          <p:cNvCxnSpPr/>
          <p:nvPr/>
        </p:nvCxnSpPr>
        <p:spPr>
          <a:xfrm>
            <a:off x="533400" y="1219200"/>
            <a:ext cx="8001000" cy="1588"/>
          </a:xfrm>
          <a:prstGeom prst="line">
            <a:avLst/>
          </a:prstGeom>
          <a:ln w="28575">
            <a:solidFill>
              <a:srgbClr val="FFCC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0863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11" end="11"/>
                                            </p:txEl>
                                          </p:spTgt>
                                        </p:tgtEl>
                                        <p:attrNameLst>
                                          <p:attrName>style.visibility</p:attrName>
                                        </p:attrNameLst>
                                      </p:cBhvr>
                                      <p:to>
                                        <p:strVal val="visible"/>
                                      </p:to>
                                    </p:set>
                                    <p:anim calcmode="lin" valueType="num">
                                      <p:cBhvr>
                                        <p:cTn id="16" dur="500" fill="hold"/>
                                        <p:tgtEl>
                                          <p:spTgt spid="3">
                                            <p:txEl>
                                              <p:pRg st="11" end="1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11" end="11"/>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11" end="1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11" end="1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11" end="1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3">
                                            <p:txEl>
                                              <p:pRg st="13" end="13"/>
                                            </p:txEl>
                                          </p:spTgt>
                                        </p:tgtEl>
                                        <p:attrNameLst>
                                          <p:attrName>style.visibility</p:attrName>
                                        </p:attrNameLst>
                                      </p:cBhvr>
                                      <p:to>
                                        <p:strVal val="visible"/>
                                      </p:to>
                                    </p:set>
                                    <p:anim calcmode="lin" valueType="num">
                                      <p:cBhvr>
                                        <p:cTn id="25" dur="500" fill="hold"/>
                                        <p:tgtEl>
                                          <p:spTgt spid="3">
                                            <p:txEl>
                                              <p:pRg st="13" end="13"/>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
                                            <p:txEl>
                                              <p:pRg st="13" end="13"/>
                                            </p:txEl>
                                          </p:spTgt>
                                        </p:tgtEl>
                                        <p:attrNameLst>
                                          <p:attrName>ppt_y</p:attrName>
                                        </p:attrNameLst>
                                      </p:cBhvr>
                                      <p:tavLst>
                                        <p:tav tm="0">
                                          <p:val>
                                            <p:strVal val="#ppt_y"/>
                                          </p:val>
                                        </p:tav>
                                        <p:tav tm="100000">
                                          <p:val>
                                            <p:strVal val="#ppt_y"/>
                                          </p:val>
                                        </p:tav>
                                      </p:tavLst>
                                    </p:anim>
                                    <p:anim calcmode="lin" valueType="num">
                                      <p:cBhvr>
                                        <p:cTn id="27" dur="500" fill="hold"/>
                                        <p:tgtEl>
                                          <p:spTgt spid="3">
                                            <p:txEl>
                                              <p:pRg st="13" end="1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
                                            <p:txEl>
                                              <p:pRg st="13" end="1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
                                            <p:txEl>
                                              <p:pRg st="13" end="1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iterate type="lt">
                                    <p:tmPct val="10000"/>
                                  </p:iterate>
                                  <p:childTnLst>
                                    <p:set>
                                      <p:cBhvr>
                                        <p:cTn id="33" dur="1" fill="hold">
                                          <p:stCondLst>
                                            <p:cond delay="0"/>
                                          </p:stCondLst>
                                        </p:cTn>
                                        <p:tgtEl>
                                          <p:spTgt spid="3">
                                            <p:txEl>
                                              <p:pRg st="14" end="14"/>
                                            </p:txEl>
                                          </p:spTgt>
                                        </p:tgtEl>
                                        <p:attrNameLst>
                                          <p:attrName>style.visibility</p:attrName>
                                        </p:attrNameLst>
                                      </p:cBhvr>
                                      <p:to>
                                        <p:strVal val="visible"/>
                                      </p:to>
                                    </p:set>
                                    <p:anim calcmode="lin" valueType="num">
                                      <p:cBhvr>
                                        <p:cTn id="34" dur="500" fill="hold"/>
                                        <p:tgtEl>
                                          <p:spTgt spid="3">
                                            <p:txEl>
                                              <p:pRg st="14" end="14"/>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3">
                                            <p:txEl>
                                              <p:pRg st="14" end="14"/>
                                            </p:txEl>
                                          </p:spTgt>
                                        </p:tgtEl>
                                        <p:attrNameLst>
                                          <p:attrName>ppt_y</p:attrName>
                                        </p:attrNameLst>
                                      </p:cBhvr>
                                      <p:tavLst>
                                        <p:tav tm="0">
                                          <p:val>
                                            <p:strVal val="#ppt_y"/>
                                          </p:val>
                                        </p:tav>
                                        <p:tav tm="100000">
                                          <p:val>
                                            <p:strVal val="#ppt_y"/>
                                          </p:val>
                                        </p:tav>
                                      </p:tavLst>
                                    </p:anim>
                                    <p:anim calcmode="lin" valueType="num">
                                      <p:cBhvr>
                                        <p:cTn id="36" dur="500" fill="hold"/>
                                        <p:tgtEl>
                                          <p:spTgt spid="3">
                                            <p:txEl>
                                              <p:pRg st="14" end="1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3">
                                            <p:txEl>
                                              <p:pRg st="14" end="1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 y="87630"/>
            <a:ext cx="7467600" cy="1143000"/>
          </a:xfrm>
        </p:spPr>
        <p:txBody>
          <a:bodyPr>
            <a:normAutofit/>
          </a:bodyPr>
          <a:lstStyle/>
          <a:p>
            <a:pPr fontAlgn="base"/>
            <a:r>
              <a:rPr lang="en-US" sz="4000" b="1" dirty="0" smtClean="0">
                <a:latin typeface="Calibri" panose="020F0502020204030204" pitchFamily="34" charset="0"/>
              </a:rPr>
              <a:t>SQL</a:t>
            </a:r>
            <a:endParaRPr lang="en-US" sz="4000" b="1" dirty="0">
              <a:latin typeface="Calibri" panose="020F0502020204030204" pitchFamily="34" charset="0"/>
            </a:endParaRPr>
          </a:p>
        </p:txBody>
      </p:sp>
      <p:sp>
        <p:nvSpPr>
          <p:cNvPr id="3" name="Content Placeholder 2"/>
          <p:cNvSpPr>
            <a:spLocks noGrp="1"/>
          </p:cNvSpPr>
          <p:nvPr>
            <p:ph sz="quarter" idx="1"/>
          </p:nvPr>
        </p:nvSpPr>
        <p:spPr>
          <a:xfrm>
            <a:off x="464820" y="1230630"/>
            <a:ext cx="8229600" cy="5539821"/>
          </a:xfrm>
        </p:spPr>
        <p:txBody>
          <a:bodyPr>
            <a:noAutofit/>
          </a:bodyPr>
          <a:lstStyle/>
          <a:p>
            <a:pPr marL="0" indent="0">
              <a:buNone/>
            </a:pPr>
            <a:r>
              <a:rPr lang="en-US" sz="2000" b="1" dirty="0" smtClean="0"/>
              <a:t>SQL</a:t>
            </a:r>
            <a:r>
              <a:rPr lang="en-US" sz="2000" dirty="0"/>
              <a:t> (</a:t>
            </a:r>
            <a:r>
              <a:rPr lang="en-US" sz="2000" i="1" dirty="0"/>
              <a:t>Structured Query Language</a:t>
            </a:r>
            <a:r>
              <a:rPr lang="en-US" sz="2000" dirty="0"/>
              <a:t>) is used to perform operations on the records stored in database such as updating records, deleting records, creating and modifying tables, views etc</a:t>
            </a:r>
            <a:r>
              <a:rPr lang="en-US" sz="2000" dirty="0" smtClean="0"/>
              <a:t>.</a:t>
            </a:r>
            <a:endParaRPr lang="en-US" sz="2000" dirty="0"/>
          </a:p>
          <a:p>
            <a:r>
              <a:rPr lang="en-US" sz="2000" dirty="0"/>
              <a:t>SQL is just a query language, it is not a database. To perform SQL queries, you need to install any database for example Oracle, MySQL, MongoDB, </a:t>
            </a:r>
            <a:r>
              <a:rPr lang="en-US" sz="2000" dirty="0" err="1"/>
              <a:t>PostGre</a:t>
            </a:r>
            <a:r>
              <a:rPr lang="en-US" sz="2000" dirty="0"/>
              <a:t> SQL, SQL Server, DB2 etc</a:t>
            </a:r>
            <a:r>
              <a:rPr lang="en-US" sz="2000" dirty="0" smtClean="0"/>
              <a:t>.</a:t>
            </a:r>
          </a:p>
          <a:p>
            <a:r>
              <a:rPr lang="en-US" sz="2000" dirty="0"/>
              <a:t>SQL stands for </a:t>
            </a:r>
            <a:r>
              <a:rPr lang="en-US" sz="2000" b="1" dirty="0"/>
              <a:t>Structured Query Language</a:t>
            </a:r>
            <a:r>
              <a:rPr lang="en-US" sz="2000" dirty="0"/>
              <a:t>.</a:t>
            </a:r>
          </a:p>
          <a:p>
            <a:r>
              <a:rPr lang="en-US" sz="2000" dirty="0"/>
              <a:t>It is designed for managing data in a relational database management system (RDBMS).</a:t>
            </a:r>
          </a:p>
          <a:p>
            <a:r>
              <a:rPr lang="en-US" sz="2000" dirty="0"/>
              <a:t>It is pronounced as S-Q-L or sometime </a:t>
            </a:r>
            <a:r>
              <a:rPr lang="en-US" sz="2000" b="1" dirty="0"/>
              <a:t>See-</a:t>
            </a:r>
            <a:r>
              <a:rPr lang="en-US" sz="2000" b="1" dirty="0" err="1"/>
              <a:t>Qwell</a:t>
            </a:r>
            <a:r>
              <a:rPr lang="en-US" sz="2000" dirty="0"/>
              <a:t>.</a:t>
            </a:r>
          </a:p>
          <a:p>
            <a:r>
              <a:rPr lang="en-US" sz="2000" dirty="0"/>
              <a:t>SQL is a database language, it is used for database creation, deletion, fetching rows and modifying rows etc.</a:t>
            </a:r>
          </a:p>
          <a:p>
            <a:r>
              <a:rPr lang="en-US" sz="2000" dirty="0"/>
              <a:t>SQL is based on relational algebra and tuple relational calculus.</a:t>
            </a:r>
          </a:p>
          <a:p>
            <a:r>
              <a:rPr lang="en-US" sz="2000" dirty="0"/>
              <a:t>All DBMS like MySQL, Oracle, MS Access, Sybase, Informix, Postgres and SQL Server use SQL as standard database language.</a:t>
            </a:r>
          </a:p>
          <a:p>
            <a:endParaRPr lang="en-US" sz="2000" dirty="0"/>
          </a:p>
          <a:p>
            <a:endParaRPr lang="en-US" sz="2200" dirty="0"/>
          </a:p>
        </p:txBody>
      </p:sp>
      <p:cxnSp>
        <p:nvCxnSpPr>
          <p:cNvPr id="5" name="Straight Connector 4"/>
          <p:cNvCxnSpPr/>
          <p:nvPr/>
        </p:nvCxnSpPr>
        <p:spPr>
          <a:xfrm>
            <a:off x="464820" y="1230630"/>
            <a:ext cx="8001000" cy="1588"/>
          </a:xfrm>
          <a:prstGeom prst="line">
            <a:avLst/>
          </a:prstGeom>
          <a:ln w="28575">
            <a:solidFill>
              <a:srgbClr val="FFCC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4935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7"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iterate type="lt">
                                    <p:tmPct val="10000"/>
                                  </p:iterate>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5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6" dur="5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iterate type="lt">
                                    <p:tmPct val="10000"/>
                                  </p:iterate>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5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45" dur="5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iterate type="lt">
                                    <p:tmPct val="10000"/>
                                  </p:iterate>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p:cTn id="52" dur="5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54" dur="5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500" tmFilter="0,0; .5, 1; 1, 1"/>
                                        <p:tgtEl>
                                          <p:spTgt spid="3">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iterate type="lt">
                                    <p:tmPct val="10000"/>
                                  </p:iterate>
                                  <p:childTnLst>
                                    <p:set>
                                      <p:cBhvr>
                                        <p:cTn id="60" dur="1" fill="hold">
                                          <p:stCondLst>
                                            <p:cond delay="0"/>
                                          </p:stCondLst>
                                        </p:cTn>
                                        <p:tgtEl>
                                          <p:spTgt spid="3">
                                            <p:txEl>
                                              <p:pRg st="6" end="6"/>
                                            </p:txEl>
                                          </p:spTgt>
                                        </p:tgtEl>
                                        <p:attrNameLst>
                                          <p:attrName>style.visibility</p:attrName>
                                        </p:attrNameLst>
                                      </p:cBhvr>
                                      <p:to>
                                        <p:strVal val="visible"/>
                                      </p:to>
                                    </p:set>
                                    <p:anim calcmode="lin" valueType="num">
                                      <p:cBhvr>
                                        <p:cTn id="61" dur="5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63" dur="5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500" tmFilter="0,0; .5, 1; 1, 1"/>
                                        <p:tgtEl>
                                          <p:spTgt spid="3">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iterate type="lt">
                                    <p:tmPct val="10000"/>
                                  </p:iterate>
                                  <p:childTnLst>
                                    <p:set>
                                      <p:cBhvr>
                                        <p:cTn id="69" dur="1" fill="hold">
                                          <p:stCondLst>
                                            <p:cond delay="0"/>
                                          </p:stCondLst>
                                        </p:cTn>
                                        <p:tgtEl>
                                          <p:spTgt spid="3">
                                            <p:txEl>
                                              <p:pRg st="7" end="7"/>
                                            </p:txEl>
                                          </p:spTgt>
                                        </p:tgtEl>
                                        <p:attrNameLst>
                                          <p:attrName>style.visibility</p:attrName>
                                        </p:attrNameLst>
                                      </p:cBhvr>
                                      <p:to>
                                        <p:strVal val="visible"/>
                                      </p:to>
                                    </p:set>
                                    <p:anim calcmode="lin" valueType="num">
                                      <p:cBhvr>
                                        <p:cTn id="70" dur="500" fill="hold"/>
                                        <p:tgtEl>
                                          <p:spTgt spid="3">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500" fill="hold"/>
                                        <p:tgtEl>
                                          <p:spTgt spid="3">
                                            <p:txEl>
                                              <p:pRg st="7" end="7"/>
                                            </p:txEl>
                                          </p:spTgt>
                                        </p:tgtEl>
                                        <p:attrNameLst>
                                          <p:attrName>ppt_y</p:attrName>
                                        </p:attrNameLst>
                                      </p:cBhvr>
                                      <p:tavLst>
                                        <p:tav tm="0">
                                          <p:val>
                                            <p:strVal val="#ppt_y"/>
                                          </p:val>
                                        </p:tav>
                                        <p:tav tm="100000">
                                          <p:val>
                                            <p:strVal val="#ppt_y"/>
                                          </p:val>
                                        </p:tav>
                                      </p:tavLst>
                                    </p:anim>
                                    <p:anim calcmode="lin" valueType="num">
                                      <p:cBhvr>
                                        <p:cTn id="72" dur="500" fill="hold"/>
                                        <p:tgtEl>
                                          <p:spTgt spid="3">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500" fill="hold"/>
                                        <p:tgtEl>
                                          <p:spTgt spid="3">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500" tmFilter="0,0; .5, 1; 1, 1"/>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 y="87630"/>
            <a:ext cx="7467600" cy="1143000"/>
          </a:xfrm>
        </p:spPr>
        <p:txBody>
          <a:bodyPr>
            <a:normAutofit/>
          </a:bodyPr>
          <a:lstStyle/>
          <a:p>
            <a:pPr fontAlgn="base"/>
            <a:r>
              <a:rPr lang="en-US" sz="4000" b="1" dirty="0" smtClean="0">
                <a:latin typeface="Calibri" panose="020F0502020204030204" pitchFamily="34" charset="0"/>
              </a:rPr>
              <a:t>SQL </a:t>
            </a:r>
            <a:r>
              <a:rPr lang="en-US" sz="4000" b="1" dirty="0">
                <a:latin typeface="Calibri" panose="020F0502020204030204" pitchFamily="34" charset="0"/>
              </a:rPr>
              <a:t>is a non-procedural language</a:t>
            </a:r>
          </a:p>
        </p:txBody>
      </p:sp>
      <p:sp>
        <p:nvSpPr>
          <p:cNvPr id="3" name="Content Placeholder 2"/>
          <p:cNvSpPr>
            <a:spLocks noGrp="1"/>
          </p:cNvSpPr>
          <p:nvPr>
            <p:ph sz="quarter" idx="1"/>
          </p:nvPr>
        </p:nvSpPr>
        <p:spPr>
          <a:xfrm>
            <a:off x="464820" y="1230630"/>
            <a:ext cx="8229600" cy="5539821"/>
          </a:xfrm>
        </p:spPr>
        <p:txBody>
          <a:bodyPr>
            <a:noAutofit/>
          </a:bodyPr>
          <a:lstStyle/>
          <a:p>
            <a:pPr marL="0" indent="0">
              <a:buNone/>
            </a:pPr>
            <a:endParaRPr lang="en-US" sz="2000" dirty="0" smtClean="0"/>
          </a:p>
          <a:p>
            <a:pPr marL="0" indent="0">
              <a:buNone/>
            </a:pPr>
            <a:r>
              <a:rPr lang="en-US" sz="2000" dirty="0" smtClean="0"/>
              <a:t>SQL </a:t>
            </a:r>
            <a:r>
              <a:rPr lang="en-US" sz="2000" dirty="0"/>
              <a:t>is a very simple, yet powerful, database access language. SQL is a non-procedural language; users describe in SQL what they want done, and the SQL language compiler automatically generates a procedure to navigate the database and perform the desired task</a:t>
            </a:r>
            <a:r>
              <a:rPr lang="en-US" sz="2000" dirty="0" smtClean="0"/>
              <a:t>.</a:t>
            </a:r>
          </a:p>
          <a:p>
            <a:pPr marL="0" indent="0">
              <a:buNone/>
            </a:pPr>
            <a:endParaRPr lang="en-US" sz="2000" dirty="0"/>
          </a:p>
          <a:p>
            <a:pPr marL="0" indent="0">
              <a:buNone/>
            </a:pPr>
            <a:r>
              <a:rPr lang="en-US" sz="2000" dirty="0"/>
              <a:t>SQL is called as a non Procedural language because the programmer or the user only specify what is needed and not tell the compiler how to do it, as done in Procedural language</a:t>
            </a:r>
            <a:r>
              <a:rPr lang="en-US" sz="2000" dirty="0" smtClean="0"/>
              <a:t>.</a:t>
            </a:r>
          </a:p>
          <a:p>
            <a:pPr marL="0" indent="0">
              <a:buNone/>
            </a:pPr>
            <a:endParaRPr lang="en-US" sz="2000" dirty="0"/>
          </a:p>
          <a:p>
            <a:pPr marL="0" indent="0">
              <a:buNone/>
            </a:pPr>
            <a:r>
              <a:rPr lang="en-US" sz="2000" dirty="0"/>
              <a:t>Non-procedural - you need to write query for your requirement. You don't need to specify 'How to retrieve from database?’. Your DBMS will take care about ‘How?’. Hence, non-procedural.</a:t>
            </a:r>
          </a:p>
          <a:p>
            <a:endParaRPr lang="en-US" sz="2200" dirty="0"/>
          </a:p>
        </p:txBody>
      </p:sp>
      <p:cxnSp>
        <p:nvCxnSpPr>
          <p:cNvPr id="5" name="Straight Connector 4"/>
          <p:cNvCxnSpPr/>
          <p:nvPr/>
        </p:nvCxnSpPr>
        <p:spPr>
          <a:xfrm>
            <a:off x="464820" y="1230630"/>
            <a:ext cx="8001000" cy="1588"/>
          </a:xfrm>
          <a:prstGeom prst="line">
            <a:avLst/>
          </a:prstGeom>
          <a:ln w="28575">
            <a:solidFill>
              <a:srgbClr val="FFCC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7584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3" end="3"/>
                                            </p:txEl>
                                          </p:spTgt>
                                        </p:tgtEl>
                                        <p:attrNameLst>
                                          <p:attrName>style.visibility</p:attrName>
                                        </p:attrNameLst>
                                      </p:cBhvr>
                                      <p:to>
                                        <p:strVal val="visible"/>
                                      </p:to>
                                    </p:set>
                                    <p:anim calcmode="lin" valueType="num">
                                      <p:cBhvr>
                                        <p:cTn id="16" dur="5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p:cTn id="25" dur="5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27" dur="5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 y="87630"/>
            <a:ext cx="7467600" cy="1143000"/>
          </a:xfrm>
        </p:spPr>
        <p:txBody>
          <a:bodyPr>
            <a:normAutofit fontScale="90000"/>
          </a:bodyPr>
          <a:lstStyle/>
          <a:p>
            <a:pPr fontAlgn="base"/>
            <a:r>
              <a:rPr lang="it-IT" sz="4000" b="1" dirty="0" smtClean="0">
                <a:latin typeface="Calibri" panose="020F0502020204030204" pitchFamily="34" charset="0"/>
              </a:rPr>
              <a:t>Procedural </a:t>
            </a:r>
            <a:r>
              <a:rPr lang="it-IT" sz="4000" b="1" dirty="0">
                <a:latin typeface="Calibri" panose="020F0502020204030204" pitchFamily="34" charset="0"/>
              </a:rPr>
              <a:t>vs non Procedural Language</a:t>
            </a:r>
            <a:endParaRPr lang="en-US" sz="4000" b="1" dirty="0">
              <a:latin typeface="Calibri" panose="020F0502020204030204" pitchFamily="34" charset="0"/>
            </a:endParaRPr>
          </a:p>
        </p:txBody>
      </p:sp>
      <p:sp>
        <p:nvSpPr>
          <p:cNvPr id="3" name="Content Placeholder 2"/>
          <p:cNvSpPr>
            <a:spLocks noGrp="1"/>
          </p:cNvSpPr>
          <p:nvPr>
            <p:ph sz="quarter" idx="1"/>
          </p:nvPr>
        </p:nvSpPr>
        <p:spPr>
          <a:xfrm>
            <a:off x="464820" y="1230630"/>
            <a:ext cx="8229600" cy="5539821"/>
          </a:xfrm>
        </p:spPr>
        <p:txBody>
          <a:bodyPr>
            <a:noAutofit/>
          </a:bodyPr>
          <a:lstStyle/>
          <a:p>
            <a:pPr marL="0" indent="0">
              <a:buNone/>
            </a:pPr>
            <a:endParaRPr lang="en-US" sz="2000" dirty="0" smtClean="0"/>
          </a:p>
          <a:p>
            <a:pPr marL="0" indent="0">
              <a:buNone/>
            </a:pPr>
            <a:endParaRPr lang="en-US" sz="2200" dirty="0"/>
          </a:p>
        </p:txBody>
      </p:sp>
      <p:cxnSp>
        <p:nvCxnSpPr>
          <p:cNvPr id="5" name="Straight Connector 4"/>
          <p:cNvCxnSpPr/>
          <p:nvPr/>
        </p:nvCxnSpPr>
        <p:spPr>
          <a:xfrm>
            <a:off x="464820" y="1230630"/>
            <a:ext cx="8001000" cy="1588"/>
          </a:xfrm>
          <a:prstGeom prst="line">
            <a:avLst/>
          </a:prstGeom>
          <a:ln w="28575">
            <a:solidFill>
              <a:srgbClr val="FFCC00"/>
            </a:solidFill>
          </a:ln>
        </p:spPr>
        <p:style>
          <a:lnRef idx="1">
            <a:schemeClr val="accent1"/>
          </a:lnRef>
          <a:fillRef idx="0">
            <a:schemeClr val="accent1"/>
          </a:fillRef>
          <a:effectRef idx="0">
            <a:schemeClr val="accent1"/>
          </a:effectRef>
          <a:fontRef idx="minor">
            <a:schemeClr val="tx1"/>
          </a:fontRef>
        </p:style>
      </p:cxn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016" y="1634332"/>
            <a:ext cx="8229600" cy="4515168"/>
          </a:xfrm>
          <a:prstGeom prst="rect">
            <a:avLst/>
          </a:prstGeom>
        </p:spPr>
      </p:pic>
    </p:spTree>
    <p:extLst>
      <p:ext uri="{BB962C8B-B14F-4D97-AF65-F5344CB8AC3E}">
        <p14:creationId xmlns:p14="http://schemas.microsoft.com/office/powerpoint/2010/main" val="828540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 y="87630"/>
            <a:ext cx="7467600" cy="1143000"/>
          </a:xfrm>
        </p:spPr>
        <p:txBody>
          <a:bodyPr>
            <a:normAutofit/>
          </a:bodyPr>
          <a:lstStyle/>
          <a:p>
            <a:pPr fontAlgn="base"/>
            <a:r>
              <a:rPr lang="it-IT" sz="4000" b="1" dirty="0" smtClean="0">
                <a:latin typeface="Calibri" panose="020F0502020204030204" pitchFamily="34" charset="0"/>
              </a:rPr>
              <a:t>Procedure </a:t>
            </a:r>
            <a:r>
              <a:rPr lang="it-IT" sz="4000" b="1" dirty="0">
                <a:latin typeface="Calibri" panose="020F0502020204030204" pitchFamily="34" charset="0"/>
              </a:rPr>
              <a:t>vs Function</a:t>
            </a:r>
            <a:endParaRPr lang="en-US" sz="4000" b="1" dirty="0">
              <a:latin typeface="Calibri" panose="020F0502020204030204" pitchFamily="34" charset="0"/>
            </a:endParaRPr>
          </a:p>
        </p:txBody>
      </p:sp>
      <p:sp>
        <p:nvSpPr>
          <p:cNvPr id="3" name="Content Placeholder 2"/>
          <p:cNvSpPr>
            <a:spLocks noGrp="1"/>
          </p:cNvSpPr>
          <p:nvPr>
            <p:ph sz="quarter" idx="1"/>
          </p:nvPr>
        </p:nvSpPr>
        <p:spPr>
          <a:xfrm>
            <a:off x="464820" y="1230630"/>
            <a:ext cx="8229600" cy="5539821"/>
          </a:xfrm>
        </p:spPr>
        <p:txBody>
          <a:bodyPr>
            <a:noAutofit/>
          </a:bodyPr>
          <a:lstStyle/>
          <a:p>
            <a:pPr marL="0" indent="0">
              <a:buNone/>
            </a:pPr>
            <a:endParaRPr lang="en-US" sz="2000" dirty="0" smtClean="0"/>
          </a:p>
          <a:p>
            <a:pPr marL="0" indent="0">
              <a:buNone/>
            </a:pPr>
            <a:endParaRPr lang="en-US" sz="2200" dirty="0"/>
          </a:p>
        </p:txBody>
      </p:sp>
      <p:cxnSp>
        <p:nvCxnSpPr>
          <p:cNvPr id="5" name="Straight Connector 4"/>
          <p:cNvCxnSpPr/>
          <p:nvPr/>
        </p:nvCxnSpPr>
        <p:spPr>
          <a:xfrm>
            <a:off x="464820" y="1230630"/>
            <a:ext cx="8001000" cy="1588"/>
          </a:xfrm>
          <a:prstGeom prst="line">
            <a:avLst/>
          </a:prstGeom>
          <a:ln w="28575">
            <a:solidFill>
              <a:srgbClr val="FFCC00"/>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64820" y="1368811"/>
            <a:ext cx="8001000" cy="4524315"/>
          </a:xfrm>
          <a:prstGeom prst="rect">
            <a:avLst/>
          </a:prstGeom>
        </p:spPr>
        <p:txBody>
          <a:bodyPr wrap="square">
            <a:spAutoFit/>
          </a:bodyPr>
          <a:lstStyle/>
          <a:p>
            <a:r>
              <a:rPr lang="en-US" sz="1800" dirty="0"/>
              <a:t>A function returns a value and a procedure just executes commands</a:t>
            </a:r>
            <a:r>
              <a:rPr lang="en-US" sz="1800" dirty="0" smtClean="0"/>
              <a:t>.</a:t>
            </a:r>
          </a:p>
          <a:p>
            <a:endParaRPr lang="en-US" sz="1800" dirty="0"/>
          </a:p>
          <a:p>
            <a:r>
              <a:rPr lang="en-US" sz="1800" dirty="0"/>
              <a:t>In most programming languages, even functions can have a set of commands. Hence the difference is only in the returning a value part.</a:t>
            </a:r>
          </a:p>
          <a:p>
            <a:endParaRPr lang="en-US" sz="1800" dirty="0" smtClean="0"/>
          </a:p>
          <a:p>
            <a:r>
              <a:rPr lang="en-US" sz="1800" dirty="0" smtClean="0"/>
              <a:t>Example </a:t>
            </a:r>
            <a:r>
              <a:rPr lang="en-US" sz="1800" dirty="0"/>
              <a:t>in c:</a:t>
            </a:r>
          </a:p>
          <a:p>
            <a:pPr marL="274638" lvl="1"/>
            <a:r>
              <a:rPr lang="en-US" sz="2000" dirty="0"/>
              <a:t>// function</a:t>
            </a:r>
          </a:p>
          <a:p>
            <a:pPr marL="274638" lvl="1"/>
            <a:r>
              <a:rPr lang="en-US" sz="2000" dirty="0" err="1"/>
              <a:t>int</a:t>
            </a:r>
            <a:r>
              <a:rPr lang="en-US" sz="2000" dirty="0"/>
              <a:t> square( </a:t>
            </a:r>
            <a:r>
              <a:rPr lang="en-US" sz="2000" dirty="0" err="1"/>
              <a:t>int</a:t>
            </a:r>
            <a:r>
              <a:rPr lang="en-US" sz="2000" dirty="0"/>
              <a:t> n ) {</a:t>
            </a:r>
          </a:p>
          <a:p>
            <a:pPr marL="274638" lvl="1"/>
            <a:r>
              <a:rPr lang="en-US" sz="2000" dirty="0"/>
              <a:t>   return n * n;</a:t>
            </a:r>
          </a:p>
          <a:p>
            <a:pPr marL="274638" lvl="1"/>
            <a:r>
              <a:rPr lang="en-US" sz="2000" dirty="0"/>
              <a:t>}</a:t>
            </a:r>
          </a:p>
          <a:p>
            <a:pPr marL="274638" lvl="1"/>
            <a:endParaRPr lang="en-US" sz="2000" dirty="0"/>
          </a:p>
          <a:p>
            <a:pPr marL="274638" lvl="1"/>
            <a:r>
              <a:rPr lang="en-US" sz="2000" dirty="0"/>
              <a:t>// procedure</a:t>
            </a:r>
          </a:p>
          <a:p>
            <a:pPr marL="274638" lvl="1"/>
            <a:r>
              <a:rPr lang="en-US" sz="2000" dirty="0"/>
              <a:t>void display( </a:t>
            </a:r>
            <a:r>
              <a:rPr lang="en-US" sz="2000" dirty="0" err="1"/>
              <a:t>int</a:t>
            </a:r>
            <a:r>
              <a:rPr lang="en-US" sz="2000" dirty="0"/>
              <a:t> n ) {</a:t>
            </a:r>
          </a:p>
          <a:p>
            <a:pPr marL="274638" lvl="1"/>
            <a:r>
              <a:rPr lang="en-US" sz="2000" dirty="0"/>
              <a:t>   </a:t>
            </a:r>
            <a:r>
              <a:rPr lang="en-US" sz="2000" dirty="0" err="1"/>
              <a:t>printf</a:t>
            </a:r>
            <a:r>
              <a:rPr lang="en-US" sz="2000" dirty="0"/>
              <a:t>( "The value is %d", n );</a:t>
            </a:r>
          </a:p>
          <a:p>
            <a:pPr marL="274638" lvl="1"/>
            <a:r>
              <a:rPr lang="en-US" sz="2000" dirty="0"/>
              <a:t>}</a:t>
            </a:r>
          </a:p>
        </p:txBody>
      </p:sp>
    </p:spTree>
    <p:extLst>
      <p:ext uri="{BB962C8B-B14F-4D97-AF65-F5344CB8AC3E}">
        <p14:creationId xmlns:p14="http://schemas.microsoft.com/office/powerpoint/2010/main" val="275430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 y="87630"/>
            <a:ext cx="7467600" cy="1143000"/>
          </a:xfrm>
        </p:spPr>
        <p:txBody>
          <a:bodyPr>
            <a:normAutofit/>
          </a:bodyPr>
          <a:lstStyle/>
          <a:p>
            <a:pPr fontAlgn="base"/>
            <a:r>
              <a:rPr lang="en-US" sz="4000" b="1" dirty="0" smtClean="0">
                <a:latin typeface="Calibri" panose="020F0502020204030204" pitchFamily="34" charset="0"/>
              </a:rPr>
              <a:t>SQL</a:t>
            </a:r>
            <a:endParaRPr lang="en-US" sz="4000" b="1" dirty="0">
              <a:latin typeface="Calibri" panose="020F0502020204030204" pitchFamily="34" charset="0"/>
            </a:endParaRPr>
          </a:p>
        </p:txBody>
      </p:sp>
      <p:sp>
        <p:nvSpPr>
          <p:cNvPr id="3" name="Content Placeholder 2"/>
          <p:cNvSpPr>
            <a:spLocks noGrp="1"/>
          </p:cNvSpPr>
          <p:nvPr>
            <p:ph sz="quarter" idx="1"/>
          </p:nvPr>
        </p:nvSpPr>
        <p:spPr>
          <a:xfrm>
            <a:off x="464820" y="1230630"/>
            <a:ext cx="8229600" cy="5539821"/>
          </a:xfrm>
        </p:spPr>
        <p:txBody>
          <a:bodyPr>
            <a:noAutofit/>
          </a:bodyPr>
          <a:lstStyle/>
          <a:p>
            <a:pPr marL="0" indent="0">
              <a:buNone/>
            </a:pPr>
            <a:endParaRPr lang="en-US" sz="2000" b="1" dirty="0" smtClean="0"/>
          </a:p>
          <a:p>
            <a:pPr marL="0" indent="0">
              <a:buNone/>
            </a:pPr>
            <a:r>
              <a:rPr lang="en-US" sz="2000" b="1" dirty="0" smtClean="0"/>
              <a:t>Why </a:t>
            </a:r>
            <a:r>
              <a:rPr lang="en-US" sz="2000" b="1" dirty="0"/>
              <a:t>SQL is </a:t>
            </a:r>
            <a:r>
              <a:rPr lang="en-US" sz="2000" b="1" dirty="0" smtClean="0"/>
              <a:t>required</a:t>
            </a:r>
          </a:p>
          <a:p>
            <a:pPr marL="0" indent="0">
              <a:buNone/>
            </a:pPr>
            <a:endParaRPr lang="en-US" sz="2000" dirty="0" smtClean="0"/>
          </a:p>
          <a:p>
            <a:pPr marL="0" indent="0">
              <a:buNone/>
            </a:pPr>
            <a:endParaRPr lang="en-US" sz="2000" dirty="0"/>
          </a:p>
          <a:p>
            <a:pPr marL="0" indent="0">
              <a:buNone/>
            </a:pPr>
            <a:r>
              <a:rPr lang="en-US" sz="2000" dirty="0" smtClean="0"/>
              <a:t>SQL </a:t>
            </a:r>
            <a:r>
              <a:rPr lang="en-US" sz="2000" dirty="0"/>
              <a:t>is required:</a:t>
            </a:r>
          </a:p>
          <a:p>
            <a:r>
              <a:rPr lang="en-US" sz="2000" dirty="0"/>
              <a:t>To create new databases, tables and views</a:t>
            </a:r>
          </a:p>
          <a:p>
            <a:r>
              <a:rPr lang="en-US" sz="2000" dirty="0"/>
              <a:t>To insert records in a database</a:t>
            </a:r>
          </a:p>
          <a:p>
            <a:r>
              <a:rPr lang="en-US" sz="2000" dirty="0"/>
              <a:t>To update records in a database</a:t>
            </a:r>
          </a:p>
          <a:p>
            <a:r>
              <a:rPr lang="en-US" sz="2000" dirty="0"/>
              <a:t>To delete records from a database</a:t>
            </a:r>
          </a:p>
          <a:p>
            <a:r>
              <a:rPr lang="en-US" sz="2000" dirty="0"/>
              <a:t>To retrieve data from a </a:t>
            </a:r>
            <a:r>
              <a:rPr lang="en-US" sz="2000" dirty="0" smtClean="0"/>
              <a:t>database</a:t>
            </a:r>
          </a:p>
        </p:txBody>
      </p:sp>
      <p:cxnSp>
        <p:nvCxnSpPr>
          <p:cNvPr id="5" name="Straight Connector 4"/>
          <p:cNvCxnSpPr/>
          <p:nvPr/>
        </p:nvCxnSpPr>
        <p:spPr>
          <a:xfrm>
            <a:off x="464820" y="1230630"/>
            <a:ext cx="8001000" cy="1588"/>
          </a:xfrm>
          <a:prstGeom prst="line">
            <a:avLst/>
          </a:prstGeom>
          <a:ln w="28575">
            <a:solidFill>
              <a:srgbClr val="FFCC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3625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 y="87630"/>
            <a:ext cx="7467600" cy="1143000"/>
          </a:xfrm>
        </p:spPr>
        <p:txBody>
          <a:bodyPr>
            <a:normAutofit/>
          </a:bodyPr>
          <a:lstStyle/>
          <a:p>
            <a:pPr fontAlgn="base"/>
            <a:r>
              <a:rPr lang="en-US" sz="4000" b="1" dirty="0" smtClean="0">
                <a:latin typeface="Calibri" panose="020F0502020204030204" pitchFamily="34" charset="0"/>
              </a:rPr>
              <a:t>SQL</a:t>
            </a:r>
            <a:endParaRPr lang="en-US" sz="4000" b="1" dirty="0">
              <a:latin typeface="Calibri" panose="020F0502020204030204" pitchFamily="34" charset="0"/>
            </a:endParaRPr>
          </a:p>
        </p:txBody>
      </p:sp>
      <p:sp>
        <p:nvSpPr>
          <p:cNvPr id="3" name="Content Placeholder 2"/>
          <p:cNvSpPr>
            <a:spLocks noGrp="1"/>
          </p:cNvSpPr>
          <p:nvPr>
            <p:ph sz="quarter" idx="1"/>
          </p:nvPr>
        </p:nvSpPr>
        <p:spPr>
          <a:xfrm>
            <a:off x="464820" y="1230630"/>
            <a:ext cx="8229600" cy="5539821"/>
          </a:xfrm>
        </p:spPr>
        <p:txBody>
          <a:bodyPr>
            <a:noAutofit/>
          </a:bodyPr>
          <a:lstStyle/>
          <a:p>
            <a:pPr marL="0" indent="0">
              <a:buNone/>
            </a:pPr>
            <a:endParaRPr lang="en-US" sz="2000" b="1" dirty="0" smtClean="0"/>
          </a:p>
          <a:p>
            <a:pPr marL="0" indent="0">
              <a:buNone/>
            </a:pPr>
            <a:r>
              <a:rPr lang="en-US" sz="2000" b="1" dirty="0"/>
              <a:t>What SQL </a:t>
            </a:r>
            <a:r>
              <a:rPr lang="en-US" sz="2000" b="1" dirty="0" smtClean="0"/>
              <a:t>does</a:t>
            </a:r>
          </a:p>
          <a:p>
            <a:pPr marL="0" indent="0">
              <a:buNone/>
            </a:pPr>
            <a:endParaRPr lang="en-US" sz="2000" b="1" dirty="0"/>
          </a:p>
          <a:p>
            <a:r>
              <a:rPr lang="en-US" sz="2000" dirty="0"/>
              <a:t>With SQL, we can query our database in a numbers of ways, using English-like statements.</a:t>
            </a:r>
          </a:p>
          <a:p>
            <a:r>
              <a:rPr lang="en-US" sz="2000" dirty="0"/>
              <a:t>With SQL, user can access data from relational database management system.</a:t>
            </a:r>
          </a:p>
          <a:p>
            <a:r>
              <a:rPr lang="en-US" sz="2000" dirty="0"/>
              <a:t>It allows user to describe the data.</a:t>
            </a:r>
          </a:p>
          <a:p>
            <a:r>
              <a:rPr lang="en-US" sz="2000" dirty="0"/>
              <a:t>It allows user to define the data in database and manipulate it when needed.</a:t>
            </a:r>
          </a:p>
          <a:p>
            <a:r>
              <a:rPr lang="en-US" sz="2000" dirty="0"/>
              <a:t>It allows user to create and drop database and table.</a:t>
            </a:r>
          </a:p>
          <a:p>
            <a:r>
              <a:rPr lang="en-US" sz="2000" dirty="0"/>
              <a:t>It allows user to create view, stored procedure, function in a database.</a:t>
            </a:r>
          </a:p>
          <a:p>
            <a:r>
              <a:rPr lang="en-US" sz="2000" dirty="0"/>
              <a:t>It allows user to set permission on tables, procedure and view.</a:t>
            </a:r>
          </a:p>
          <a:p>
            <a:pPr marL="0" indent="0">
              <a:buNone/>
            </a:pPr>
            <a:endParaRPr lang="en-US" sz="2000" dirty="0" smtClean="0"/>
          </a:p>
        </p:txBody>
      </p:sp>
      <p:cxnSp>
        <p:nvCxnSpPr>
          <p:cNvPr id="5" name="Straight Connector 4"/>
          <p:cNvCxnSpPr/>
          <p:nvPr/>
        </p:nvCxnSpPr>
        <p:spPr>
          <a:xfrm>
            <a:off x="464820" y="1230630"/>
            <a:ext cx="8001000" cy="1588"/>
          </a:xfrm>
          <a:prstGeom prst="line">
            <a:avLst/>
          </a:prstGeom>
          <a:ln w="28575">
            <a:solidFill>
              <a:srgbClr val="FFCC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3109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 y="87630"/>
            <a:ext cx="7467600" cy="1143000"/>
          </a:xfrm>
        </p:spPr>
        <p:txBody>
          <a:bodyPr>
            <a:normAutofit/>
          </a:bodyPr>
          <a:lstStyle/>
          <a:p>
            <a:pPr fontAlgn="base"/>
            <a:r>
              <a:rPr lang="en-US" sz="4000" b="1" dirty="0" smtClean="0"/>
              <a:t>types </a:t>
            </a:r>
            <a:r>
              <a:rPr lang="en-US" sz="4000" b="1" dirty="0"/>
              <a:t>of SQL commands</a:t>
            </a:r>
            <a:endParaRPr lang="en-US" sz="4000" b="1" dirty="0">
              <a:latin typeface="Calibri" panose="020F0502020204030204" pitchFamily="34" charset="0"/>
            </a:endParaRPr>
          </a:p>
        </p:txBody>
      </p:sp>
      <p:sp>
        <p:nvSpPr>
          <p:cNvPr id="3" name="Content Placeholder 2"/>
          <p:cNvSpPr>
            <a:spLocks noGrp="1"/>
          </p:cNvSpPr>
          <p:nvPr>
            <p:ph sz="quarter" idx="1"/>
          </p:nvPr>
        </p:nvSpPr>
        <p:spPr>
          <a:xfrm>
            <a:off x="464820" y="1230630"/>
            <a:ext cx="8229600" cy="5539821"/>
          </a:xfrm>
        </p:spPr>
        <p:txBody>
          <a:bodyPr>
            <a:noAutofit/>
          </a:bodyPr>
          <a:lstStyle/>
          <a:p>
            <a:pPr marL="0" indent="0">
              <a:buNone/>
            </a:pPr>
            <a:endParaRPr lang="en-US" sz="2000" b="1" dirty="0"/>
          </a:p>
          <a:p>
            <a:r>
              <a:rPr lang="en-US" sz="2000" dirty="0" smtClean="0"/>
              <a:t>SQL </a:t>
            </a:r>
            <a:r>
              <a:rPr lang="en-US" sz="2000" dirty="0"/>
              <a:t>commands are instructions. It is used to communicate with the database. It is also used to perform specific tasks, functions, and queries of data. </a:t>
            </a:r>
            <a:endParaRPr lang="en-US" sz="2000" dirty="0" smtClean="0"/>
          </a:p>
          <a:p>
            <a:r>
              <a:rPr lang="en-US" sz="2000" dirty="0" smtClean="0"/>
              <a:t>SQL </a:t>
            </a:r>
            <a:r>
              <a:rPr lang="en-US" sz="2000" dirty="0"/>
              <a:t>can perform various tasks like create a table, add data to tables, drop the table, modify the table, set permission for users</a:t>
            </a:r>
            <a:r>
              <a:rPr lang="en-US" sz="2000" dirty="0" smtClean="0"/>
              <a:t>.</a:t>
            </a:r>
          </a:p>
          <a:p>
            <a:r>
              <a:rPr lang="en-US" sz="2000" dirty="0"/>
              <a:t>There are five types of SQL commands: </a:t>
            </a:r>
            <a:r>
              <a:rPr lang="en-US" sz="2000" b="1" dirty="0"/>
              <a:t>DDL</a:t>
            </a:r>
            <a:r>
              <a:rPr lang="en-US" sz="2000" dirty="0"/>
              <a:t>, </a:t>
            </a:r>
            <a:r>
              <a:rPr lang="en-US" sz="2000" b="1" dirty="0"/>
              <a:t>DML</a:t>
            </a:r>
            <a:r>
              <a:rPr lang="en-US" sz="2000" dirty="0"/>
              <a:t>, </a:t>
            </a:r>
            <a:r>
              <a:rPr lang="en-US" sz="2000" b="1" dirty="0"/>
              <a:t>DCL</a:t>
            </a:r>
            <a:r>
              <a:rPr lang="en-US" sz="2000" dirty="0"/>
              <a:t>, </a:t>
            </a:r>
            <a:r>
              <a:rPr lang="en-US" sz="2000" b="1" dirty="0"/>
              <a:t>TCL</a:t>
            </a:r>
            <a:r>
              <a:rPr lang="en-US" sz="2000" dirty="0"/>
              <a:t>, and </a:t>
            </a:r>
            <a:r>
              <a:rPr lang="en-US" sz="2000" b="1" dirty="0"/>
              <a:t>DQL</a:t>
            </a:r>
            <a:r>
              <a:rPr lang="en-US" sz="2000" dirty="0" smtClean="0"/>
              <a:t>.</a:t>
            </a:r>
          </a:p>
          <a:p>
            <a:r>
              <a:rPr lang="en-US" sz="2000" b="1" dirty="0"/>
              <a:t>Data Definition Language (DDL)</a:t>
            </a:r>
            <a:r>
              <a:rPr lang="en-US" sz="2000" dirty="0"/>
              <a:t>: DDL changes the structure of the table like creating a table, deleting a table, altering a table, etc</a:t>
            </a:r>
            <a:r>
              <a:rPr lang="en-US" sz="2000" dirty="0" smtClean="0"/>
              <a:t>.</a:t>
            </a:r>
          </a:p>
          <a:p>
            <a:r>
              <a:rPr lang="en-US" sz="2000" b="1" dirty="0"/>
              <a:t>Data Manipulation Language (DML): </a:t>
            </a:r>
            <a:r>
              <a:rPr lang="en-US" sz="2000" dirty="0"/>
              <a:t>DML commands are used to modify the database. It is responsible for all form of changes in the database.</a:t>
            </a:r>
            <a:endParaRPr lang="en-US" sz="2000" dirty="0" smtClean="0"/>
          </a:p>
        </p:txBody>
      </p:sp>
      <p:cxnSp>
        <p:nvCxnSpPr>
          <p:cNvPr id="5" name="Straight Connector 4"/>
          <p:cNvCxnSpPr/>
          <p:nvPr/>
        </p:nvCxnSpPr>
        <p:spPr>
          <a:xfrm>
            <a:off x="464820" y="1230630"/>
            <a:ext cx="8001000" cy="1588"/>
          </a:xfrm>
          <a:prstGeom prst="line">
            <a:avLst/>
          </a:prstGeom>
          <a:ln w="28575">
            <a:solidFill>
              <a:srgbClr val="FFCC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060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 y="87630"/>
            <a:ext cx="7467600" cy="1143000"/>
          </a:xfrm>
        </p:spPr>
        <p:txBody>
          <a:bodyPr>
            <a:normAutofit/>
          </a:bodyPr>
          <a:lstStyle/>
          <a:p>
            <a:pPr fontAlgn="base"/>
            <a:r>
              <a:rPr lang="en-US" sz="4000" b="1" dirty="0" smtClean="0"/>
              <a:t>types </a:t>
            </a:r>
            <a:r>
              <a:rPr lang="en-US" sz="4000" b="1" dirty="0"/>
              <a:t>of SQL commands</a:t>
            </a:r>
            <a:endParaRPr lang="en-US" sz="4000" b="1" dirty="0">
              <a:latin typeface="Calibri" panose="020F0502020204030204" pitchFamily="34" charset="0"/>
            </a:endParaRPr>
          </a:p>
        </p:txBody>
      </p:sp>
      <p:sp>
        <p:nvSpPr>
          <p:cNvPr id="3" name="Content Placeholder 2"/>
          <p:cNvSpPr>
            <a:spLocks noGrp="1"/>
          </p:cNvSpPr>
          <p:nvPr>
            <p:ph sz="quarter" idx="1"/>
          </p:nvPr>
        </p:nvSpPr>
        <p:spPr>
          <a:xfrm>
            <a:off x="464820" y="1230630"/>
            <a:ext cx="8229600" cy="5539821"/>
          </a:xfrm>
        </p:spPr>
        <p:txBody>
          <a:bodyPr>
            <a:noAutofit/>
          </a:bodyPr>
          <a:lstStyle/>
          <a:p>
            <a:pPr marL="0" indent="0">
              <a:buNone/>
            </a:pPr>
            <a:endParaRPr lang="en-US" sz="2000" b="1" dirty="0"/>
          </a:p>
          <a:p>
            <a:r>
              <a:rPr lang="en-US" sz="2000" b="1" dirty="0" smtClean="0"/>
              <a:t>Data </a:t>
            </a:r>
            <a:r>
              <a:rPr lang="en-US" sz="2000" b="1" dirty="0"/>
              <a:t>Control Language (DCL):</a:t>
            </a:r>
            <a:r>
              <a:rPr lang="en-US" sz="2000" dirty="0"/>
              <a:t> DCL commands are used to grant and take back authority from any database user</a:t>
            </a:r>
            <a:r>
              <a:rPr lang="en-US" sz="2000" dirty="0" smtClean="0"/>
              <a:t>.</a:t>
            </a:r>
          </a:p>
          <a:p>
            <a:r>
              <a:rPr lang="en-US" sz="2000" b="1" dirty="0"/>
              <a:t>Transaction Control Language (TCL):</a:t>
            </a:r>
            <a:r>
              <a:rPr lang="en-US" sz="2000" dirty="0"/>
              <a:t> TCL commands can only use with DML commands like INSERT, DELETE and UPDATE only</a:t>
            </a:r>
            <a:r>
              <a:rPr lang="en-US" sz="2000" dirty="0" smtClean="0"/>
              <a:t>.</a:t>
            </a:r>
          </a:p>
          <a:p>
            <a:r>
              <a:rPr lang="en-US" sz="2000" b="1" dirty="0"/>
              <a:t>Data Query Language (DQL):</a:t>
            </a:r>
            <a:r>
              <a:rPr lang="en-US" sz="2000" dirty="0"/>
              <a:t> DQL is used to fetch the data from the database.</a:t>
            </a:r>
            <a:endParaRPr lang="en-US" sz="2000" dirty="0" smtClean="0"/>
          </a:p>
        </p:txBody>
      </p:sp>
      <p:cxnSp>
        <p:nvCxnSpPr>
          <p:cNvPr id="5" name="Straight Connector 4"/>
          <p:cNvCxnSpPr/>
          <p:nvPr/>
        </p:nvCxnSpPr>
        <p:spPr>
          <a:xfrm>
            <a:off x="464820" y="1230630"/>
            <a:ext cx="8001000" cy="1588"/>
          </a:xfrm>
          <a:prstGeom prst="line">
            <a:avLst/>
          </a:prstGeom>
          <a:ln w="28575">
            <a:solidFill>
              <a:srgbClr val="FFCC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3580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Font typeface="Calibri"/>
              <a:buNone/>
            </a:pPr>
            <a:endParaRPr sz="4400" b="0" i="0" u="none" strike="noStrike" cap="none" baseline="0">
              <a:solidFill>
                <a:schemeClr val="dk1"/>
              </a:solidFill>
              <a:latin typeface="Calibri"/>
              <a:ea typeface="Calibri"/>
              <a:cs typeface="Calibri"/>
              <a:sym typeface="Calibri"/>
            </a:endParaRPr>
          </a:p>
        </p:txBody>
      </p:sp>
      <p:pic>
        <p:nvPicPr>
          <p:cNvPr id="99" name="Shape 99"/>
          <p:cNvPicPr preferRelativeResize="0">
            <a:picLocks noGrp="1"/>
          </p:cNvPicPr>
          <p:nvPr>
            <p:ph sz="quarter" idx="1"/>
          </p:nvPr>
        </p:nvPicPr>
        <p:blipFill rotWithShape="1">
          <a:blip r:embed="rId3"/>
          <a:srcRect/>
          <a:stretch/>
        </p:blipFill>
        <p:spPr>
          <a:xfrm>
            <a:off x="645685" y="1036556"/>
            <a:ext cx="7852626" cy="5326062"/>
          </a:xfrm>
          <a:prstGeom prst="rect">
            <a:avLst/>
          </a:prstGeom>
          <a:noFill/>
          <a:ln>
            <a:noFill/>
          </a:ln>
        </p:spPr>
      </p:pic>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 y="87630"/>
            <a:ext cx="7467600" cy="1143000"/>
          </a:xfrm>
        </p:spPr>
        <p:txBody>
          <a:bodyPr>
            <a:normAutofit/>
          </a:bodyPr>
          <a:lstStyle/>
          <a:p>
            <a:pPr fontAlgn="base"/>
            <a:r>
              <a:rPr lang="en-US" sz="4000" b="1" dirty="0" smtClean="0"/>
              <a:t>types </a:t>
            </a:r>
            <a:r>
              <a:rPr lang="en-US" sz="4000" b="1" dirty="0"/>
              <a:t>of SQL commands</a:t>
            </a:r>
            <a:endParaRPr lang="en-US" sz="4000" b="1" dirty="0">
              <a:latin typeface="Calibri" panose="020F0502020204030204" pitchFamily="34" charset="0"/>
            </a:endParaRPr>
          </a:p>
        </p:txBody>
      </p:sp>
      <p:sp>
        <p:nvSpPr>
          <p:cNvPr id="3" name="Content Placeholder 2"/>
          <p:cNvSpPr>
            <a:spLocks noGrp="1"/>
          </p:cNvSpPr>
          <p:nvPr>
            <p:ph sz="quarter" idx="1"/>
          </p:nvPr>
        </p:nvSpPr>
        <p:spPr>
          <a:xfrm>
            <a:off x="464820" y="1230630"/>
            <a:ext cx="8229600" cy="5539821"/>
          </a:xfrm>
        </p:spPr>
        <p:txBody>
          <a:bodyPr>
            <a:noAutofit/>
          </a:bodyPr>
          <a:lstStyle/>
          <a:p>
            <a:pPr marL="0" indent="0">
              <a:buNone/>
            </a:pPr>
            <a:endParaRPr lang="en-US" sz="2000" b="1" dirty="0"/>
          </a:p>
          <a:p>
            <a:pPr marL="0" indent="0">
              <a:buNone/>
            </a:pPr>
            <a:endParaRPr lang="en-US" sz="2000" dirty="0" smtClean="0"/>
          </a:p>
        </p:txBody>
      </p:sp>
      <p:cxnSp>
        <p:nvCxnSpPr>
          <p:cNvPr id="5" name="Straight Connector 4"/>
          <p:cNvCxnSpPr/>
          <p:nvPr/>
        </p:nvCxnSpPr>
        <p:spPr>
          <a:xfrm>
            <a:off x="464820" y="1230630"/>
            <a:ext cx="8001000" cy="1588"/>
          </a:xfrm>
          <a:prstGeom prst="line">
            <a:avLst/>
          </a:prstGeom>
          <a:ln w="28575">
            <a:solidFill>
              <a:srgbClr val="FFCC00"/>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 y="1447800"/>
            <a:ext cx="7628594" cy="4787630"/>
          </a:xfrm>
          <a:prstGeom prst="rect">
            <a:avLst/>
          </a:prstGeom>
        </p:spPr>
      </p:pic>
    </p:spTree>
    <p:extLst>
      <p:ext uri="{BB962C8B-B14F-4D97-AF65-F5344CB8AC3E}">
        <p14:creationId xmlns:p14="http://schemas.microsoft.com/office/powerpoint/2010/main" val="3174013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 y="87630"/>
            <a:ext cx="7467600" cy="1143000"/>
          </a:xfrm>
        </p:spPr>
        <p:txBody>
          <a:bodyPr>
            <a:normAutofit/>
          </a:bodyPr>
          <a:lstStyle/>
          <a:p>
            <a:pPr fontAlgn="base"/>
            <a:r>
              <a:rPr lang="en-US" sz="4000" b="1" dirty="0" smtClean="0">
                <a:latin typeface="Calibri" panose="020F0502020204030204" pitchFamily="34" charset="0"/>
              </a:rPr>
              <a:t>SQL</a:t>
            </a:r>
            <a:endParaRPr lang="en-US" sz="4000" b="1" dirty="0">
              <a:latin typeface="Calibri" panose="020F0502020204030204" pitchFamily="34" charset="0"/>
            </a:endParaRPr>
          </a:p>
        </p:txBody>
      </p:sp>
      <p:sp>
        <p:nvSpPr>
          <p:cNvPr id="3" name="Content Placeholder 2"/>
          <p:cNvSpPr>
            <a:spLocks noGrp="1"/>
          </p:cNvSpPr>
          <p:nvPr>
            <p:ph sz="quarter" idx="1"/>
          </p:nvPr>
        </p:nvSpPr>
        <p:spPr>
          <a:xfrm>
            <a:off x="464820" y="1230630"/>
            <a:ext cx="8229600" cy="5267447"/>
          </a:xfrm>
        </p:spPr>
        <p:txBody>
          <a:bodyPr>
            <a:noAutofit/>
          </a:bodyPr>
          <a:lstStyle/>
          <a:p>
            <a:endParaRPr lang="en-US" sz="2000" dirty="0" smtClean="0">
              <a:hlinkClick r:id="rId2"/>
            </a:endParaRPr>
          </a:p>
          <a:p>
            <a:r>
              <a:rPr lang="en-US" sz="2000" dirty="0" smtClean="0">
                <a:hlinkClick r:id="rId2"/>
              </a:rPr>
              <a:t>SQL DATABASE</a:t>
            </a:r>
            <a:r>
              <a:rPr lang="en-US" sz="2000" dirty="0"/>
              <a:t> </a:t>
            </a:r>
            <a:r>
              <a:rPr lang="en-US" sz="2000" dirty="0" smtClean="0"/>
              <a:t>SQL </a:t>
            </a:r>
            <a:r>
              <a:rPr lang="en-US" sz="2000" dirty="0"/>
              <a:t>CREATE, DROP and RENAME DATABASE</a:t>
            </a:r>
          </a:p>
          <a:p>
            <a:r>
              <a:rPr lang="en-US" sz="2000" dirty="0">
                <a:hlinkClick r:id="rId3"/>
              </a:rPr>
              <a:t>SQL </a:t>
            </a:r>
            <a:r>
              <a:rPr lang="en-US" sz="2000" dirty="0" smtClean="0">
                <a:hlinkClick r:id="rId3"/>
              </a:rPr>
              <a:t>TABLE</a:t>
            </a:r>
            <a:r>
              <a:rPr lang="en-US" sz="2000" dirty="0"/>
              <a:t> </a:t>
            </a:r>
            <a:r>
              <a:rPr lang="en-US" sz="2000" dirty="0" smtClean="0"/>
              <a:t>SQL </a:t>
            </a:r>
            <a:r>
              <a:rPr lang="en-US" sz="2000" dirty="0"/>
              <a:t>CREATE, DROP, DELETE, RENAME, TRUNCATE and COPY TABLE</a:t>
            </a:r>
          </a:p>
          <a:p>
            <a:r>
              <a:rPr lang="en-US" sz="2000" dirty="0">
                <a:hlinkClick r:id="rId4"/>
              </a:rPr>
              <a:t>SQL </a:t>
            </a:r>
            <a:r>
              <a:rPr lang="en-US" sz="2000" dirty="0" smtClean="0">
                <a:hlinkClick r:id="rId4"/>
              </a:rPr>
              <a:t>SELECT</a:t>
            </a:r>
            <a:r>
              <a:rPr lang="en-US" sz="2000" dirty="0"/>
              <a:t> </a:t>
            </a:r>
            <a:r>
              <a:rPr lang="en-US" sz="2000" dirty="0" smtClean="0"/>
              <a:t>SQL </a:t>
            </a:r>
            <a:r>
              <a:rPr lang="en-US" sz="2000" dirty="0"/>
              <a:t>SELECT statement with UNIQUE, DISTINCT, AS and IN keywords and first(), last(), top(), sum(), random() and count() functions</a:t>
            </a:r>
            <a:r>
              <a:rPr lang="en-US" sz="2000" dirty="0" smtClean="0"/>
              <a:t>.</a:t>
            </a:r>
          </a:p>
          <a:p>
            <a:r>
              <a:rPr lang="en-US" sz="2000" dirty="0">
                <a:hlinkClick r:id="rId5"/>
              </a:rPr>
              <a:t>SQL </a:t>
            </a:r>
            <a:r>
              <a:rPr lang="en-US" sz="2000" dirty="0" smtClean="0">
                <a:hlinkClick r:id="rId5"/>
              </a:rPr>
              <a:t>INSERT</a:t>
            </a:r>
            <a:r>
              <a:rPr lang="en-US" sz="2000" dirty="0"/>
              <a:t> </a:t>
            </a:r>
            <a:r>
              <a:rPr lang="en-US" sz="2000" dirty="0" smtClean="0"/>
              <a:t>SQL </a:t>
            </a:r>
            <a:r>
              <a:rPr lang="en-US" sz="2000" dirty="0"/>
              <a:t>INSERT INTO, INSERT SELECT and INSERT multiple rows.</a:t>
            </a:r>
          </a:p>
          <a:p>
            <a:r>
              <a:rPr lang="en-US" sz="2000" dirty="0">
                <a:hlinkClick r:id="rId6"/>
              </a:rPr>
              <a:t>SQL </a:t>
            </a:r>
            <a:r>
              <a:rPr lang="en-US" sz="2000" dirty="0" smtClean="0">
                <a:hlinkClick r:id="rId6"/>
              </a:rPr>
              <a:t>UPDATE</a:t>
            </a:r>
            <a:r>
              <a:rPr lang="en-US" sz="2000" dirty="0"/>
              <a:t> </a:t>
            </a:r>
            <a:r>
              <a:rPr lang="en-US" sz="2000" dirty="0" smtClean="0"/>
              <a:t>SQL </a:t>
            </a:r>
            <a:r>
              <a:rPr lang="en-US" sz="2000" dirty="0"/>
              <a:t>UPDATE statement, update with JOIN and update DATE</a:t>
            </a:r>
            <a:r>
              <a:rPr lang="en-US" sz="2000" dirty="0" smtClean="0"/>
              <a:t>.</a:t>
            </a:r>
          </a:p>
          <a:p>
            <a:r>
              <a:rPr lang="en-US" sz="2000" dirty="0">
                <a:hlinkClick r:id="rId7"/>
              </a:rPr>
              <a:t>SQL </a:t>
            </a:r>
            <a:r>
              <a:rPr lang="en-US" sz="2000" dirty="0" smtClean="0">
                <a:hlinkClick r:id="rId7"/>
              </a:rPr>
              <a:t>DELETE</a:t>
            </a:r>
            <a:r>
              <a:rPr lang="en-US" sz="2000" dirty="0"/>
              <a:t> </a:t>
            </a:r>
            <a:r>
              <a:rPr lang="en-US" sz="2000" dirty="0" smtClean="0"/>
              <a:t>SQL </a:t>
            </a:r>
            <a:r>
              <a:rPr lang="en-US" sz="2000" dirty="0"/>
              <a:t>DELETE TABLE, DELETE One Row, DELETE all rows, DELETE VIEW, DELETE database, DELETE duplicate rows and DELETE with INNER JOIN.</a:t>
            </a:r>
          </a:p>
          <a:p>
            <a:endParaRPr lang="en-US" sz="2000" dirty="0"/>
          </a:p>
          <a:p>
            <a:endParaRPr lang="en-US" sz="2000" dirty="0" smtClean="0"/>
          </a:p>
          <a:p>
            <a:pPr marL="0" indent="0">
              <a:buNone/>
            </a:pPr>
            <a:endParaRPr lang="en-US" sz="2000" dirty="0"/>
          </a:p>
        </p:txBody>
      </p:sp>
      <p:cxnSp>
        <p:nvCxnSpPr>
          <p:cNvPr id="5" name="Straight Connector 4"/>
          <p:cNvCxnSpPr/>
          <p:nvPr/>
        </p:nvCxnSpPr>
        <p:spPr>
          <a:xfrm>
            <a:off x="464820" y="1230630"/>
            <a:ext cx="8001000" cy="1588"/>
          </a:xfrm>
          <a:prstGeom prst="line">
            <a:avLst/>
          </a:prstGeom>
          <a:ln w="28575">
            <a:solidFill>
              <a:srgbClr val="FFCC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356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 y="87630"/>
            <a:ext cx="7467600" cy="1143000"/>
          </a:xfrm>
        </p:spPr>
        <p:txBody>
          <a:bodyPr>
            <a:normAutofit/>
          </a:bodyPr>
          <a:lstStyle/>
          <a:p>
            <a:pPr fontAlgn="base"/>
            <a:r>
              <a:rPr lang="en-US" sz="4000" b="1" dirty="0" smtClean="0">
                <a:latin typeface="Calibri" panose="020F0502020204030204" pitchFamily="34" charset="0"/>
              </a:rPr>
              <a:t>SQL</a:t>
            </a:r>
            <a:endParaRPr lang="en-US" sz="4000" b="1" dirty="0">
              <a:latin typeface="Calibri" panose="020F0502020204030204" pitchFamily="34" charset="0"/>
            </a:endParaRPr>
          </a:p>
        </p:txBody>
      </p:sp>
      <p:sp>
        <p:nvSpPr>
          <p:cNvPr id="3" name="Content Placeholder 2"/>
          <p:cNvSpPr>
            <a:spLocks noGrp="1"/>
          </p:cNvSpPr>
          <p:nvPr>
            <p:ph sz="quarter" idx="1"/>
          </p:nvPr>
        </p:nvSpPr>
        <p:spPr>
          <a:xfrm>
            <a:off x="464820" y="1230630"/>
            <a:ext cx="8229600" cy="4975617"/>
          </a:xfrm>
        </p:spPr>
        <p:txBody>
          <a:bodyPr>
            <a:noAutofit/>
          </a:bodyPr>
          <a:lstStyle/>
          <a:p>
            <a:endParaRPr lang="en-US" sz="2000" dirty="0" smtClean="0">
              <a:hlinkClick r:id="rId2"/>
            </a:endParaRPr>
          </a:p>
          <a:p>
            <a:r>
              <a:rPr lang="en-US" sz="2000" dirty="0" smtClean="0">
                <a:hlinkClick r:id="rId2"/>
              </a:rPr>
              <a:t>SQL </a:t>
            </a:r>
            <a:r>
              <a:rPr lang="en-US" sz="2000" dirty="0">
                <a:hlinkClick r:id="rId2"/>
              </a:rPr>
              <a:t>JOIN </a:t>
            </a:r>
            <a:r>
              <a:rPr lang="en-US" sz="2000" dirty="0" smtClean="0">
                <a:hlinkClick r:id="rId2"/>
              </a:rPr>
              <a:t>Tutorial</a:t>
            </a:r>
            <a:r>
              <a:rPr lang="en-US" sz="2000" dirty="0"/>
              <a:t> </a:t>
            </a:r>
            <a:r>
              <a:rPr lang="en-US" sz="2000" dirty="0" smtClean="0"/>
              <a:t>Our </a:t>
            </a:r>
            <a:r>
              <a:rPr lang="en-US" sz="2000" dirty="0"/>
              <a:t>SQL join tutorial provides full detail of INNER JOIN, OUTER JOIN, LEFT OUTER JOIN, RIGHT OUTER JOIN and SELF JOIN.</a:t>
            </a:r>
          </a:p>
          <a:p>
            <a:r>
              <a:rPr lang="en-US" sz="2000" dirty="0">
                <a:hlinkClick r:id="rId3"/>
              </a:rPr>
              <a:t>SQL </a:t>
            </a:r>
            <a:r>
              <a:rPr lang="en-US" sz="2000" dirty="0" smtClean="0">
                <a:hlinkClick r:id="rId3"/>
              </a:rPr>
              <a:t>Keys</a:t>
            </a:r>
            <a:r>
              <a:rPr lang="en-US" sz="2000" dirty="0"/>
              <a:t> </a:t>
            </a:r>
            <a:r>
              <a:rPr lang="en-US" sz="2000" dirty="0" smtClean="0"/>
              <a:t>SQL </a:t>
            </a:r>
            <a:r>
              <a:rPr lang="en-US" sz="2000" dirty="0"/>
              <a:t>keys are primary key, composite key, foreign key, alternate key and unique key. In SQL keys tutorial, we will provide description and examples of each key.</a:t>
            </a:r>
          </a:p>
          <a:p>
            <a:endParaRPr lang="en-US" sz="2000" dirty="0"/>
          </a:p>
          <a:p>
            <a:endParaRPr lang="en-US" sz="2000" dirty="0" smtClean="0"/>
          </a:p>
          <a:p>
            <a:pPr marL="0" indent="0">
              <a:buNone/>
            </a:pPr>
            <a:endParaRPr lang="en-US" sz="2000" dirty="0"/>
          </a:p>
        </p:txBody>
      </p:sp>
      <p:cxnSp>
        <p:nvCxnSpPr>
          <p:cNvPr id="5" name="Straight Connector 4"/>
          <p:cNvCxnSpPr/>
          <p:nvPr/>
        </p:nvCxnSpPr>
        <p:spPr>
          <a:xfrm>
            <a:off x="464820" y="1230630"/>
            <a:ext cx="8001000" cy="1588"/>
          </a:xfrm>
          <a:prstGeom prst="line">
            <a:avLst/>
          </a:prstGeom>
          <a:ln w="28575">
            <a:solidFill>
              <a:srgbClr val="FFCC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7582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7630"/>
            <a:ext cx="7467600" cy="1143000"/>
          </a:xfrm>
        </p:spPr>
        <p:txBody>
          <a:bodyPr>
            <a:normAutofit/>
          </a:bodyPr>
          <a:lstStyle/>
          <a:p>
            <a:pPr fontAlgn="base"/>
            <a:r>
              <a:rPr lang="en-US" sz="4000" b="1" dirty="0" smtClean="0">
                <a:latin typeface="Calibri" panose="020F0502020204030204" pitchFamily="34" charset="0"/>
              </a:rPr>
              <a:t>BASIC QUERIES</a:t>
            </a:r>
            <a:endParaRPr lang="en-US" sz="4000" b="1" dirty="0">
              <a:latin typeface="Calibri" panose="020F0502020204030204" pitchFamily="34" charset="0"/>
            </a:endParaRPr>
          </a:p>
        </p:txBody>
      </p:sp>
      <p:sp>
        <p:nvSpPr>
          <p:cNvPr id="3" name="Content Placeholder 2"/>
          <p:cNvSpPr>
            <a:spLocks noGrp="1"/>
          </p:cNvSpPr>
          <p:nvPr>
            <p:ph sz="quarter" idx="1"/>
          </p:nvPr>
        </p:nvSpPr>
        <p:spPr>
          <a:xfrm>
            <a:off x="464820" y="1230630"/>
            <a:ext cx="8229600" cy="4525963"/>
          </a:xfrm>
        </p:spPr>
        <p:txBody>
          <a:bodyPr>
            <a:noAutofit/>
          </a:bodyPr>
          <a:lstStyle/>
          <a:p>
            <a:pPr marL="273050" indent="-273050" defTabSz="914400">
              <a:lnSpc>
                <a:spcPct val="80000"/>
              </a:lnSpc>
              <a:spcBef>
                <a:spcPts val="600"/>
              </a:spcBef>
              <a:buClr>
                <a:schemeClr val="accent1"/>
              </a:buClr>
              <a:buSzPct val="76000"/>
              <a:buFont typeface="Wingdings 3" pitchFamily="18" charset="2"/>
              <a:buChar char=""/>
              <a:defRPr/>
            </a:pPr>
            <a:endParaRPr lang="en-US" sz="2000" dirty="0" smtClean="0">
              <a:ea typeface="ＭＳ Ｐゴシック" pitchFamily="-112" charset="-128"/>
              <a:cs typeface="ＭＳ Ｐゴシック" pitchFamily="-112" charset="-128"/>
            </a:endParaRPr>
          </a:p>
          <a:p>
            <a:pPr marL="273050" indent="-273050" defTabSz="914400">
              <a:lnSpc>
                <a:spcPct val="80000"/>
              </a:lnSpc>
              <a:spcBef>
                <a:spcPts val="600"/>
              </a:spcBef>
              <a:buClr>
                <a:schemeClr val="accent1"/>
              </a:buClr>
              <a:buSzPct val="76000"/>
              <a:buFont typeface="Wingdings 3" pitchFamily="18" charset="2"/>
              <a:buChar char=""/>
              <a:defRPr/>
            </a:pPr>
            <a:r>
              <a:rPr lang="en-US" sz="2000" dirty="0" smtClean="0">
                <a:ea typeface="ＭＳ Ｐゴシック" pitchFamily="-112" charset="-128"/>
                <a:cs typeface="ＭＳ Ｐゴシック" pitchFamily="-112" charset="-128"/>
              </a:rPr>
              <a:t>Once </a:t>
            </a:r>
            <a:r>
              <a:rPr lang="en-US" sz="2000" dirty="0">
                <a:ea typeface="ＭＳ Ｐゴシック" pitchFamily="-112" charset="-128"/>
                <a:cs typeface="ＭＳ Ｐゴシック" pitchFamily="-112" charset="-128"/>
              </a:rPr>
              <a:t>logged in, you can try some simple queries.</a:t>
            </a:r>
          </a:p>
          <a:p>
            <a:pPr marL="273050" indent="-273050" defTabSz="914400">
              <a:lnSpc>
                <a:spcPct val="80000"/>
              </a:lnSpc>
              <a:spcBef>
                <a:spcPts val="600"/>
              </a:spcBef>
              <a:buClr>
                <a:schemeClr val="accent1"/>
              </a:buClr>
              <a:buSzPct val="76000"/>
              <a:buFont typeface="Wingdings 3" pitchFamily="18" charset="2"/>
              <a:buChar char=""/>
              <a:defRPr/>
            </a:pPr>
            <a:r>
              <a:rPr lang="en-US" sz="2000" dirty="0">
                <a:ea typeface="ＭＳ Ｐゴシック" pitchFamily="-112" charset="-128"/>
                <a:cs typeface="ＭＳ Ｐゴシック" pitchFamily="-112" charset="-128"/>
              </a:rPr>
              <a:t>For example:</a:t>
            </a:r>
          </a:p>
          <a:p>
            <a:pPr marL="273050" indent="-273050" defTabSz="914400">
              <a:lnSpc>
                <a:spcPct val="80000"/>
              </a:lnSpc>
              <a:spcBef>
                <a:spcPts val="600"/>
              </a:spcBef>
              <a:buClr>
                <a:schemeClr val="accent1"/>
              </a:buClr>
              <a:buSzPct val="76000"/>
              <a:buFont typeface="Wingdings 3" pitchFamily="18" charset="2"/>
              <a:buChar char=""/>
              <a:defRPr/>
            </a:pPr>
            <a:endParaRPr lang="en-US" sz="2000" dirty="0">
              <a:ea typeface="ＭＳ Ｐゴシック" pitchFamily="-112" charset="-128"/>
              <a:cs typeface="ＭＳ Ｐゴシック" pitchFamily="-112" charset="-128"/>
            </a:endParaRPr>
          </a:p>
          <a:p>
            <a:pPr marL="273050" indent="-273050">
              <a:lnSpc>
                <a:spcPct val="80000"/>
              </a:lnSpc>
              <a:buSzPct val="76000"/>
              <a:buNone/>
              <a:defRPr/>
            </a:pPr>
            <a:r>
              <a:rPr lang="en-US" sz="1800" b="1" dirty="0" err="1">
                <a:latin typeface="Courier New" pitchFamily="49" charset="0"/>
                <a:ea typeface="ＭＳ Ｐゴシック" pitchFamily="-112" charset="-128"/>
                <a:cs typeface="ＭＳ Ｐゴシック" pitchFamily="-112" charset="-128"/>
              </a:rPr>
              <a:t>MariaDB</a:t>
            </a:r>
            <a:r>
              <a:rPr lang="en-US" sz="1800" b="1" dirty="0">
                <a:latin typeface="Courier New" pitchFamily="49" charset="0"/>
                <a:ea typeface="ＭＳ Ｐゴシック" pitchFamily="-112" charset="-128"/>
                <a:cs typeface="ＭＳ Ｐゴシック" pitchFamily="-112" charset="-128"/>
              </a:rPr>
              <a:t> [(none</a:t>
            </a:r>
            <a:r>
              <a:rPr lang="en-US" sz="1800" b="1" dirty="0" smtClean="0">
                <a:latin typeface="Courier New" pitchFamily="49" charset="0"/>
                <a:ea typeface="ＭＳ Ｐゴシック" pitchFamily="-112" charset="-128"/>
                <a:cs typeface="ＭＳ Ｐゴシック" pitchFamily="-112" charset="-128"/>
              </a:rPr>
              <a:t>)]&gt; </a:t>
            </a:r>
            <a:r>
              <a:rPr lang="en-US" sz="1800" b="1" dirty="0">
                <a:latin typeface="Courier New" pitchFamily="49" charset="0"/>
                <a:ea typeface="ＭＳ Ｐゴシック" pitchFamily="-112" charset="-128"/>
                <a:cs typeface="ＭＳ Ｐゴシック" pitchFamily="-112" charset="-128"/>
              </a:rPr>
              <a:t>SELECT VERSION(), CURRENT_DATE;</a:t>
            </a:r>
          </a:p>
          <a:p>
            <a:pPr marL="273050" indent="-273050" defTabSz="914400">
              <a:lnSpc>
                <a:spcPct val="80000"/>
              </a:lnSpc>
              <a:spcBef>
                <a:spcPts val="600"/>
              </a:spcBef>
              <a:buClr>
                <a:schemeClr val="accent1"/>
              </a:buClr>
              <a:buSzPct val="76000"/>
              <a:buFont typeface="Wingdings" pitchFamily="2" charset="2"/>
              <a:buNone/>
              <a:defRPr/>
            </a:pPr>
            <a:r>
              <a:rPr lang="en-US" sz="1800" b="1" dirty="0">
                <a:latin typeface="Courier New" pitchFamily="49" charset="0"/>
                <a:ea typeface="ＭＳ Ｐゴシック" pitchFamily="-112" charset="-128"/>
                <a:cs typeface="ＭＳ Ｐゴシック" pitchFamily="-112" charset="-128"/>
              </a:rPr>
              <a:t>+-----------+--------------+</a:t>
            </a:r>
          </a:p>
          <a:p>
            <a:pPr marL="273050" indent="-273050" defTabSz="914400">
              <a:lnSpc>
                <a:spcPct val="80000"/>
              </a:lnSpc>
              <a:spcBef>
                <a:spcPts val="600"/>
              </a:spcBef>
              <a:buClr>
                <a:schemeClr val="accent1"/>
              </a:buClr>
              <a:buSzPct val="76000"/>
              <a:buFont typeface="Wingdings" pitchFamily="2" charset="2"/>
              <a:buNone/>
              <a:defRPr/>
            </a:pPr>
            <a:r>
              <a:rPr lang="en-US" sz="1800" b="1" dirty="0">
                <a:latin typeface="Courier New" pitchFamily="49" charset="0"/>
                <a:ea typeface="ＭＳ Ｐゴシック" pitchFamily="-112" charset="-128"/>
                <a:cs typeface="ＭＳ Ｐゴシック" pitchFamily="-112" charset="-128"/>
              </a:rPr>
              <a:t>| VERSION() | CURRENT_DATE |</a:t>
            </a:r>
          </a:p>
          <a:p>
            <a:pPr marL="273050" indent="-273050" defTabSz="914400">
              <a:lnSpc>
                <a:spcPct val="80000"/>
              </a:lnSpc>
              <a:spcBef>
                <a:spcPts val="600"/>
              </a:spcBef>
              <a:buClr>
                <a:schemeClr val="accent1"/>
              </a:buClr>
              <a:buSzPct val="76000"/>
              <a:buFont typeface="Wingdings" pitchFamily="2" charset="2"/>
              <a:buNone/>
              <a:defRPr/>
            </a:pPr>
            <a:r>
              <a:rPr lang="en-US" sz="1800" b="1" dirty="0">
                <a:latin typeface="Courier New" pitchFamily="49" charset="0"/>
                <a:ea typeface="ＭＳ Ｐゴシック" pitchFamily="-112" charset="-128"/>
                <a:cs typeface="ＭＳ Ｐゴシック" pitchFamily="-112" charset="-128"/>
              </a:rPr>
              <a:t>+-----------+--------------+</a:t>
            </a:r>
          </a:p>
          <a:p>
            <a:pPr marL="273050" indent="-273050" defTabSz="914400">
              <a:lnSpc>
                <a:spcPct val="80000"/>
              </a:lnSpc>
              <a:spcBef>
                <a:spcPts val="600"/>
              </a:spcBef>
              <a:buClr>
                <a:schemeClr val="accent1"/>
              </a:buClr>
              <a:buSzPct val="76000"/>
              <a:buFont typeface="Wingdings" pitchFamily="2" charset="2"/>
              <a:buNone/>
              <a:defRPr/>
            </a:pPr>
            <a:r>
              <a:rPr lang="en-US" sz="1800" b="1" dirty="0">
                <a:latin typeface="Courier New" pitchFamily="49" charset="0"/>
                <a:ea typeface="ＭＳ Ｐゴシック" pitchFamily="-112" charset="-128"/>
                <a:cs typeface="ＭＳ Ｐゴシック" pitchFamily="-112" charset="-128"/>
              </a:rPr>
              <a:t>| 3.23.49   | 2002-05-26   |</a:t>
            </a:r>
          </a:p>
          <a:p>
            <a:pPr marL="273050" indent="-273050" defTabSz="914400">
              <a:lnSpc>
                <a:spcPct val="80000"/>
              </a:lnSpc>
              <a:spcBef>
                <a:spcPts val="600"/>
              </a:spcBef>
              <a:buClr>
                <a:schemeClr val="accent1"/>
              </a:buClr>
              <a:buSzPct val="76000"/>
              <a:buFont typeface="Wingdings" pitchFamily="2" charset="2"/>
              <a:buNone/>
              <a:defRPr/>
            </a:pPr>
            <a:r>
              <a:rPr lang="en-US" sz="1800" b="1" dirty="0">
                <a:latin typeface="Courier New" pitchFamily="49" charset="0"/>
                <a:ea typeface="ＭＳ Ｐゴシック" pitchFamily="-112" charset="-128"/>
                <a:cs typeface="ＭＳ Ｐゴシック" pitchFamily="-112" charset="-128"/>
              </a:rPr>
              <a:t>+-----------+--------------+</a:t>
            </a:r>
          </a:p>
          <a:p>
            <a:pPr marL="273050" indent="-273050" defTabSz="914400">
              <a:lnSpc>
                <a:spcPct val="80000"/>
              </a:lnSpc>
              <a:spcBef>
                <a:spcPts val="600"/>
              </a:spcBef>
              <a:buClr>
                <a:schemeClr val="accent1"/>
              </a:buClr>
              <a:buSzPct val="76000"/>
              <a:buFont typeface="Wingdings" pitchFamily="2" charset="2"/>
              <a:buNone/>
              <a:defRPr/>
            </a:pPr>
            <a:r>
              <a:rPr lang="en-US" sz="1800" b="1" dirty="0">
                <a:latin typeface="Courier New" pitchFamily="49" charset="0"/>
                <a:ea typeface="ＭＳ Ｐゴシック" pitchFamily="-112" charset="-128"/>
                <a:cs typeface="ＭＳ Ｐゴシック" pitchFamily="-112" charset="-128"/>
              </a:rPr>
              <a:t>1 row in set (0.00 sec)</a:t>
            </a:r>
          </a:p>
          <a:p>
            <a:pPr marL="273050" indent="-273050" defTabSz="914400">
              <a:lnSpc>
                <a:spcPct val="80000"/>
              </a:lnSpc>
              <a:spcBef>
                <a:spcPts val="600"/>
              </a:spcBef>
              <a:buClr>
                <a:schemeClr val="accent1"/>
              </a:buClr>
              <a:buSzPct val="76000"/>
              <a:buFont typeface="Wingdings" pitchFamily="2" charset="2"/>
              <a:buNone/>
              <a:defRPr/>
            </a:pPr>
            <a:endParaRPr lang="en-US" sz="1800" b="1" dirty="0">
              <a:latin typeface="Courier New" pitchFamily="49" charset="0"/>
              <a:ea typeface="ＭＳ Ｐゴシック" pitchFamily="-112" charset="-128"/>
              <a:cs typeface="ＭＳ Ｐゴシック" pitchFamily="-112" charset="-128"/>
            </a:endParaRPr>
          </a:p>
          <a:p>
            <a:pPr marL="273050" indent="-273050" defTabSz="914400">
              <a:lnSpc>
                <a:spcPct val="80000"/>
              </a:lnSpc>
              <a:spcBef>
                <a:spcPts val="600"/>
              </a:spcBef>
              <a:buClr>
                <a:schemeClr val="accent1"/>
              </a:buClr>
              <a:buSzPct val="76000"/>
              <a:buFont typeface="Wingdings 3" pitchFamily="18" charset="2"/>
              <a:buChar char=""/>
              <a:defRPr/>
            </a:pPr>
            <a:r>
              <a:rPr lang="en-US" sz="2000" dirty="0">
                <a:ea typeface="ＭＳ Ｐゴシック" pitchFamily="-112" charset="-128"/>
                <a:cs typeface="ＭＳ Ｐゴシック" pitchFamily="-112" charset="-128"/>
              </a:rPr>
              <a:t>Note that most MySQL commands end with a semicolon (;)</a:t>
            </a:r>
          </a:p>
          <a:p>
            <a:pPr marL="273050" indent="-273050" defTabSz="914400">
              <a:lnSpc>
                <a:spcPct val="80000"/>
              </a:lnSpc>
              <a:spcBef>
                <a:spcPts val="600"/>
              </a:spcBef>
              <a:buClr>
                <a:schemeClr val="accent1"/>
              </a:buClr>
              <a:buSzPct val="76000"/>
              <a:buFont typeface="Wingdings 3" pitchFamily="18" charset="2"/>
              <a:buChar char=""/>
              <a:defRPr/>
            </a:pPr>
            <a:r>
              <a:rPr lang="en-US" sz="2000" dirty="0">
                <a:ea typeface="ＭＳ Ｐゴシック" pitchFamily="-112" charset="-128"/>
                <a:cs typeface="ＭＳ Ｐゴシック" pitchFamily="-112" charset="-128"/>
              </a:rPr>
              <a:t>MySQL returns the total number of rows found, and the total time to execute the query.</a:t>
            </a:r>
          </a:p>
        </p:txBody>
      </p:sp>
      <p:cxnSp>
        <p:nvCxnSpPr>
          <p:cNvPr id="5" name="Straight Connector 4"/>
          <p:cNvCxnSpPr/>
          <p:nvPr/>
        </p:nvCxnSpPr>
        <p:spPr>
          <a:xfrm>
            <a:off x="533400" y="1219200"/>
            <a:ext cx="8001000" cy="1588"/>
          </a:xfrm>
          <a:prstGeom prst="line">
            <a:avLst/>
          </a:prstGeom>
          <a:ln w="28575">
            <a:solidFill>
              <a:srgbClr val="FFCC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505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p:cTn id="16"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p:cTn id="25" dur="5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27" dur="5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iterate type="lt">
                                    <p:tmPct val="10000"/>
                                  </p:iterate>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p:cTn id="34" dur="5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36" dur="5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iterate type="lt">
                                    <p:tmPct val="10000"/>
                                  </p:iterate>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p:cTn id="43" dur="5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45" dur="5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3">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iterate type="lt">
                                    <p:tmPct val="10000"/>
                                  </p:iterate>
                                  <p:childTnLst>
                                    <p:set>
                                      <p:cBhvr>
                                        <p:cTn id="51" dur="1" fill="hold">
                                          <p:stCondLst>
                                            <p:cond delay="0"/>
                                          </p:stCondLst>
                                        </p:cTn>
                                        <p:tgtEl>
                                          <p:spTgt spid="3">
                                            <p:txEl>
                                              <p:pRg st="7" end="7"/>
                                            </p:txEl>
                                          </p:spTgt>
                                        </p:tgtEl>
                                        <p:attrNameLst>
                                          <p:attrName>style.visibility</p:attrName>
                                        </p:attrNameLst>
                                      </p:cBhvr>
                                      <p:to>
                                        <p:strVal val="visible"/>
                                      </p:to>
                                    </p:set>
                                    <p:anim calcmode="lin" valueType="num">
                                      <p:cBhvr>
                                        <p:cTn id="52" dur="500" fill="hold"/>
                                        <p:tgtEl>
                                          <p:spTgt spid="3">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3">
                                            <p:txEl>
                                              <p:pRg st="7" end="7"/>
                                            </p:txEl>
                                          </p:spTgt>
                                        </p:tgtEl>
                                        <p:attrNameLst>
                                          <p:attrName>ppt_y</p:attrName>
                                        </p:attrNameLst>
                                      </p:cBhvr>
                                      <p:tavLst>
                                        <p:tav tm="0">
                                          <p:val>
                                            <p:strVal val="#ppt_y"/>
                                          </p:val>
                                        </p:tav>
                                        <p:tav tm="100000">
                                          <p:val>
                                            <p:strVal val="#ppt_y"/>
                                          </p:val>
                                        </p:tav>
                                      </p:tavLst>
                                    </p:anim>
                                    <p:anim calcmode="lin" valueType="num">
                                      <p:cBhvr>
                                        <p:cTn id="54" dur="500" fill="hold"/>
                                        <p:tgtEl>
                                          <p:spTgt spid="3">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3">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500" tmFilter="0,0; .5, 1; 1, 1"/>
                                        <p:tgtEl>
                                          <p:spTgt spid="3">
                                            <p:txEl>
                                              <p:pRg st="7" end="7"/>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iterate type="lt">
                                    <p:tmPct val="10000"/>
                                  </p:iterate>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p:cTn id="61" dur="500" fill="hold"/>
                                        <p:tgtEl>
                                          <p:spTgt spid="3">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3">
                                            <p:txEl>
                                              <p:pRg st="8" end="8"/>
                                            </p:txEl>
                                          </p:spTgt>
                                        </p:tgtEl>
                                        <p:attrNameLst>
                                          <p:attrName>ppt_y</p:attrName>
                                        </p:attrNameLst>
                                      </p:cBhvr>
                                      <p:tavLst>
                                        <p:tav tm="0">
                                          <p:val>
                                            <p:strVal val="#ppt_y"/>
                                          </p:val>
                                        </p:tav>
                                        <p:tav tm="100000">
                                          <p:val>
                                            <p:strVal val="#ppt_y"/>
                                          </p:val>
                                        </p:tav>
                                      </p:tavLst>
                                    </p:anim>
                                    <p:anim calcmode="lin" valueType="num">
                                      <p:cBhvr>
                                        <p:cTn id="63" dur="500" fill="hold"/>
                                        <p:tgtEl>
                                          <p:spTgt spid="3">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3">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500" tmFilter="0,0; .5, 1; 1, 1"/>
                                        <p:tgtEl>
                                          <p:spTgt spid="3">
                                            <p:txEl>
                                              <p:pRg st="8" end="8"/>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iterate type="lt">
                                    <p:tmPct val="10000"/>
                                  </p:iterate>
                                  <p:childTnLst>
                                    <p:set>
                                      <p:cBhvr>
                                        <p:cTn id="69" dur="1" fill="hold">
                                          <p:stCondLst>
                                            <p:cond delay="0"/>
                                          </p:stCondLst>
                                        </p:cTn>
                                        <p:tgtEl>
                                          <p:spTgt spid="3">
                                            <p:txEl>
                                              <p:pRg st="9" end="9"/>
                                            </p:txEl>
                                          </p:spTgt>
                                        </p:tgtEl>
                                        <p:attrNameLst>
                                          <p:attrName>style.visibility</p:attrName>
                                        </p:attrNameLst>
                                      </p:cBhvr>
                                      <p:to>
                                        <p:strVal val="visible"/>
                                      </p:to>
                                    </p:set>
                                    <p:anim calcmode="lin" valueType="num">
                                      <p:cBhvr>
                                        <p:cTn id="70" dur="500" fill="hold"/>
                                        <p:tgtEl>
                                          <p:spTgt spid="3">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500" fill="hold"/>
                                        <p:tgtEl>
                                          <p:spTgt spid="3">
                                            <p:txEl>
                                              <p:pRg st="9" end="9"/>
                                            </p:txEl>
                                          </p:spTgt>
                                        </p:tgtEl>
                                        <p:attrNameLst>
                                          <p:attrName>ppt_y</p:attrName>
                                        </p:attrNameLst>
                                      </p:cBhvr>
                                      <p:tavLst>
                                        <p:tav tm="0">
                                          <p:val>
                                            <p:strVal val="#ppt_y"/>
                                          </p:val>
                                        </p:tav>
                                        <p:tav tm="100000">
                                          <p:val>
                                            <p:strVal val="#ppt_y"/>
                                          </p:val>
                                        </p:tav>
                                      </p:tavLst>
                                    </p:anim>
                                    <p:anim calcmode="lin" valueType="num">
                                      <p:cBhvr>
                                        <p:cTn id="72" dur="500" fill="hold"/>
                                        <p:tgtEl>
                                          <p:spTgt spid="3">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500" fill="hold"/>
                                        <p:tgtEl>
                                          <p:spTgt spid="3">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500" tmFilter="0,0; .5, 1; 1, 1"/>
                                        <p:tgtEl>
                                          <p:spTgt spid="3">
                                            <p:txEl>
                                              <p:pRg st="9" end="9"/>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iterate type="lt">
                                    <p:tmPct val="10000"/>
                                  </p:iterate>
                                  <p:childTnLst>
                                    <p:set>
                                      <p:cBhvr>
                                        <p:cTn id="78" dur="1" fill="hold">
                                          <p:stCondLst>
                                            <p:cond delay="0"/>
                                          </p:stCondLst>
                                        </p:cTn>
                                        <p:tgtEl>
                                          <p:spTgt spid="3">
                                            <p:txEl>
                                              <p:pRg st="10" end="10"/>
                                            </p:txEl>
                                          </p:spTgt>
                                        </p:tgtEl>
                                        <p:attrNameLst>
                                          <p:attrName>style.visibility</p:attrName>
                                        </p:attrNameLst>
                                      </p:cBhvr>
                                      <p:to>
                                        <p:strVal val="visible"/>
                                      </p:to>
                                    </p:set>
                                    <p:anim calcmode="lin" valueType="num">
                                      <p:cBhvr>
                                        <p:cTn id="79" dur="500" fill="hold"/>
                                        <p:tgtEl>
                                          <p:spTgt spid="3">
                                            <p:txEl>
                                              <p:pRg st="10" end="1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500" fill="hold"/>
                                        <p:tgtEl>
                                          <p:spTgt spid="3">
                                            <p:txEl>
                                              <p:pRg st="10" end="10"/>
                                            </p:txEl>
                                          </p:spTgt>
                                        </p:tgtEl>
                                        <p:attrNameLst>
                                          <p:attrName>ppt_y</p:attrName>
                                        </p:attrNameLst>
                                      </p:cBhvr>
                                      <p:tavLst>
                                        <p:tav tm="0">
                                          <p:val>
                                            <p:strVal val="#ppt_y"/>
                                          </p:val>
                                        </p:tav>
                                        <p:tav tm="100000">
                                          <p:val>
                                            <p:strVal val="#ppt_y"/>
                                          </p:val>
                                        </p:tav>
                                      </p:tavLst>
                                    </p:anim>
                                    <p:anim calcmode="lin" valueType="num">
                                      <p:cBhvr>
                                        <p:cTn id="81" dur="500" fill="hold"/>
                                        <p:tgtEl>
                                          <p:spTgt spid="3">
                                            <p:txEl>
                                              <p:pRg st="10" end="1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500" fill="hold"/>
                                        <p:tgtEl>
                                          <p:spTgt spid="3">
                                            <p:txEl>
                                              <p:pRg st="10" end="1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500" tmFilter="0,0; .5, 1; 1, 1"/>
                                        <p:tgtEl>
                                          <p:spTgt spid="3">
                                            <p:txEl>
                                              <p:pRg st="10" end="10"/>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1" presetClass="entr" presetSubtype="0" fill="hold" grpId="0" nodeType="clickEffect">
                                  <p:stCondLst>
                                    <p:cond delay="0"/>
                                  </p:stCondLst>
                                  <p:iterate type="lt">
                                    <p:tmPct val="10000"/>
                                  </p:iterate>
                                  <p:childTnLst>
                                    <p:set>
                                      <p:cBhvr>
                                        <p:cTn id="87" dur="1" fill="hold">
                                          <p:stCondLst>
                                            <p:cond delay="0"/>
                                          </p:stCondLst>
                                        </p:cTn>
                                        <p:tgtEl>
                                          <p:spTgt spid="3">
                                            <p:txEl>
                                              <p:pRg st="12" end="12"/>
                                            </p:txEl>
                                          </p:spTgt>
                                        </p:tgtEl>
                                        <p:attrNameLst>
                                          <p:attrName>style.visibility</p:attrName>
                                        </p:attrNameLst>
                                      </p:cBhvr>
                                      <p:to>
                                        <p:strVal val="visible"/>
                                      </p:to>
                                    </p:set>
                                    <p:anim calcmode="lin" valueType="num">
                                      <p:cBhvr>
                                        <p:cTn id="88" dur="500" fill="hold"/>
                                        <p:tgtEl>
                                          <p:spTgt spid="3">
                                            <p:txEl>
                                              <p:pRg st="12" end="12"/>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500" fill="hold"/>
                                        <p:tgtEl>
                                          <p:spTgt spid="3">
                                            <p:txEl>
                                              <p:pRg st="12" end="12"/>
                                            </p:txEl>
                                          </p:spTgt>
                                        </p:tgtEl>
                                        <p:attrNameLst>
                                          <p:attrName>ppt_y</p:attrName>
                                        </p:attrNameLst>
                                      </p:cBhvr>
                                      <p:tavLst>
                                        <p:tav tm="0">
                                          <p:val>
                                            <p:strVal val="#ppt_y"/>
                                          </p:val>
                                        </p:tav>
                                        <p:tav tm="100000">
                                          <p:val>
                                            <p:strVal val="#ppt_y"/>
                                          </p:val>
                                        </p:tav>
                                      </p:tavLst>
                                    </p:anim>
                                    <p:anim calcmode="lin" valueType="num">
                                      <p:cBhvr>
                                        <p:cTn id="90" dur="500" fill="hold"/>
                                        <p:tgtEl>
                                          <p:spTgt spid="3">
                                            <p:txEl>
                                              <p:pRg st="12" end="1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500" fill="hold"/>
                                        <p:tgtEl>
                                          <p:spTgt spid="3">
                                            <p:txEl>
                                              <p:pRg st="12" end="1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500" tmFilter="0,0; .5, 1; 1, 1"/>
                                        <p:tgtEl>
                                          <p:spTgt spid="3">
                                            <p:txEl>
                                              <p:pRg st="12" end="1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1" presetClass="entr" presetSubtype="0" fill="hold" grpId="0" nodeType="clickEffect">
                                  <p:stCondLst>
                                    <p:cond delay="0"/>
                                  </p:stCondLst>
                                  <p:iterate type="lt">
                                    <p:tmPct val="10000"/>
                                  </p:iterate>
                                  <p:childTnLst>
                                    <p:set>
                                      <p:cBhvr>
                                        <p:cTn id="96" dur="1" fill="hold">
                                          <p:stCondLst>
                                            <p:cond delay="0"/>
                                          </p:stCondLst>
                                        </p:cTn>
                                        <p:tgtEl>
                                          <p:spTgt spid="3">
                                            <p:txEl>
                                              <p:pRg st="13" end="13"/>
                                            </p:txEl>
                                          </p:spTgt>
                                        </p:tgtEl>
                                        <p:attrNameLst>
                                          <p:attrName>style.visibility</p:attrName>
                                        </p:attrNameLst>
                                      </p:cBhvr>
                                      <p:to>
                                        <p:strVal val="visible"/>
                                      </p:to>
                                    </p:set>
                                    <p:anim calcmode="lin" valueType="num">
                                      <p:cBhvr>
                                        <p:cTn id="97" dur="500" fill="hold"/>
                                        <p:tgtEl>
                                          <p:spTgt spid="3">
                                            <p:txEl>
                                              <p:pRg st="13" end="13"/>
                                            </p:txEl>
                                          </p:spTgt>
                                        </p:tgtEl>
                                        <p:attrNameLst>
                                          <p:attrName>ppt_x</p:attrName>
                                        </p:attrNameLst>
                                      </p:cBhvr>
                                      <p:tavLst>
                                        <p:tav tm="0">
                                          <p:val>
                                            <p:strVal val="#ppt_x"/>
                                          </p:val>
                                        </p:tav>
                                        <p:tav tm="50000">
                                          <p:val>
                                            <p:strVal val="#ppt_x+.1"/>
                                          </p:val>
                                        </p:tav>
                                        <p:tav tm="100000">
                                          <p:val>
                                            <p:strVal val="#ppt_x"/>
                                          </p:val>
                                        </p:tav>
                                      </p:tavLst>
                                    </p:anim>
                                    <p:anim calcmode="lin" valueType="num">
                                      <p:cBhvr>
                                        <p:cTn id="98" dur="500" fill="hold"/>
                                        <p:tgtEl>
                                          <p:spTgt spid="3">
                                            <p:txEl>
                                              <p:pRg st="13" end="13"/>
                                            </p:txEl>
                                          </p:spTgt>
                                        </p:tgtEl>
                                        <p:attrNameLst>
                                          <p:attrName>ppt_y</p:attrName>
                                        </p:attrNameLst>
                                      </p:cBhvr>
                                      <p:tavLst>
                                        <p:tav tm="0">
                                          <p:val>
                                            <p:strVal val="#ppt_y"/>
                                          </p:val>
                                        </p:tav>
                                        <p:tav tm="100000">
                                          <p:val>
                                            <p:strVal val="#ppt_y"/>
                                          </p:val>
                                        </p:tav>
                                      </p:tavLst>
                                    </p:anim>
                                    <p:anim calcmode="lin" valueType="num">
                                      <p:cBhvr>
                                        <p:cTn id="99" dur="500" fill="hold"/>
                                        <p:tgtEl>
                                          <p:spTgt spid="3">
                                            <p:txEl>
                                              <p:pRg st="13" end="1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0" dur="500" fill="hold"/>
                                        <p:tgtEl>
                                          <p:spTgt spid="3">
                                            <p:txEl>
                                              <p:pRg st="13" end="1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01" dur="500" tmFilter="0,0; .5, 1; 1, 1"/>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7467600" cy="1143000"/>
          </a:xfrm>
        </p:spPr>
        <p:txBody>
          <a:bodyPr>
            <a:normAutofit/>
          </a:bodyPr>
          <a:lstStyle/>
          <a:p>
            <a:pPr fontAlgn="base"/>
            <a:r>
              <a:rPr lang="en-US" sz="4000" b="1" dirty="0" smtClean="0">
                <a:latin typeface="Calibri" panose="020F0502020204030204" pitchFamily="34" charset="0"/>
              </a:rPr>
              <a:t>BASIC QUERIES</a:t>
            </a:r>
            <a:endParaRPr lang="en-US" sz="4000" b="1" dirty="0">
              <a:latin typeface="Calibri" panose="020F0502020204030204" pitchFamily="34" charset="0"/>
            </a:endParaRPr>
          </a:p>
        </p:txBody>
      </p:sp>
      <p:sp>
        <p:nvSpPr>
          <p:cNvPr id="3" name="Content Placeholder 2"/>
          <p:cNvSpPr>
            <a:spLocks noGrp="1"/>
          </p:cNvSpPr>
          <p:nvPr>
            <p:ph sz="quarter" idx="1"/>
          </p:nvPr>
        </p:nvSpPr>
        <p:spPr>
          <a:xfrm>
            <a:off x="464820" y="1230630"/>
            <a:ext cx="8229600" cy="4525963"/>
          </a:xfrm>
        </p:spPr>
        <p:txBody>
          <a:bodyPr>
            <a:noAutofit/>
          </a:bodyPr>
          <a:lstStyle/>
          <a:p>
            <a:pPr marL="273050" indent="-273050" defTabSz="914400">
              <a:lnSpc>
                <a:spcPct val="80000"/>
              </a:lnSpc>
              <a:spcBef>
                <a:spcPts val="600"/>
              </a:spcBef>
              <a:buClr>
                <a:schemeClr val="accent1"/>
              </a:buClr>
              <a:buSzPct val="76000"/>
              <a:buFont typeface="Wingdings 3" pitchFamily="18" charset="2"/>
              <a:buChar char=""/>
              <a:defRPr/>
            </a:pPr>
            <a:endParaRPr lang="en-US" sz="2800" dirty="0" smtClean="0">
              <a:ea typeface="ＭＳ Ｐゴシック" pitchFamily="-112" charset="-128"/>
              <a:cs typeface="ＭＳ Ｐゴシック" pitchFamily="-112" charset="-128"/>
            </a:endParaRPr>
          </a:p>
          <a:p>
            <a:pPr marL="273050" indent="-273050" defTabSz="914400">
              <a:lnSpc>
                <a:spcPct val="80000"/>
              </a:lnSpc>
              <a:spcBef>
                <a:spcPts val="600"/>
              </a:spcBef>
              <a:buClr>
                <a:schemeClr val="accent1"/>
              </a:buClr>
              <a:buSzPct val="76000"/>
              <a:buFont typeface="Wingdings 3" pitchFamily="18" charset="2"/>
              <a:buChar char=""/>
              <a:defRPr/>
            </a:pPr>
            <a:r>
              <a:rPr lang="en-US" sz="2800" dirty="0" smtClean="0">
                <a:ea typeface="ＭＳ Ｐゴシック" pitchFamily="-112" charset="-128"/>
                <a:cs typeface="ＭＳ Ｐゴシック" pitchFamily="-112" charset="-128"/>
              </a:rPr>
              <a:t>Keywords </a:t>
            </a:r>
            <a:r>
              <a:rPr lang="en-US" sz="2800" dirty="0">
                <a:ea typeface="ＭＳ Ｐゴシック" pitchFamily="-112" charset="-128"/>
                <a:cs typeface="ＭＳ Ｐゴシック" pitchFamily="-112" charset="-128"/>
              </a:rPr>
              <a:t>may be entered in any </a:t>
            </a:r>
            <a:r>
              <a:rPr lang="en-US" sz="2800" dirty="0" err="1">
                <a:ea typeface="ＭＳ Ｐゴシック" pitchFamily="-112" charset="-128"/>
                <a:cs typeface="ＭＳ Ｐゴシック" pitchFamily="-112" charset="-128"/>
              </a:rPr>
              <a:t>lettercase</a:t>
            </a:r>
            <a:r>
              <a:rPr lang="en-US" sz="2800" dirty="0">
                <a:ea typeface="ＭＳ Ｐゴシック" pitchFamily="-112" charset="-128"/>
                <a:cs typeface="ＭＳ Ｐゴシック" pitchFamily="-112" charset="-128"/>
              </a:rPr>
              <a:t>.</a:t>
            </a:r>
          </a:p>
          <a:p>
            <a:pPr marL="273050" indent="-273050" defTabSz="914400">
              <a:lnSpc>
                <a:spcPct val="80000"/>
              </a:lnSpc>
              <a:spcBef>
                <a:spcPts val="600"/>
              </a:spcBef>
              <a:buClr>
                <a:schemeClr val="accent1"/>
              </a:buClr>
              <a:buSzPct val="76000"/>
              <a:buFont typeface="Wingdings 3" pitchFamily="18" charset="2"/>
              <a:buChar char=""/>
              <a:defRPr/>
            </a:pPr>
            <a:r>
              <a:rPr lang="en-US" sz="2800" dirty="0">
                <a:ea typeface="ＭＳ Ｐゴシック" pitchFamily="-112" charset="-128"/>
                <a:cs typeface="ＭＳ Ｐゴシック" pitchFamily="-112" charset="-128"/>
              </a:rPr>
              <a:t>The following queries are equivalent: </a:t>
            </a:r>
          </a:p>
          <a:p>
            <a:pPr marL="273050" indent="-273050" defTabSz="914400">
              <a:lnSpc>
                <a:spcPct val="80000"/>
              </a:lnSpc>
              <a:spcBef>
                <a:spcPts val="600"/>
              </a:spcBef>
              <a:buClr>
                <a:schemeClr val="accent1"/>
              </a:buClr>
              <a:buSzPct val="76000"/>
              <a:buFont typeface="Wingdings 3" pitchFamily="18" charset="2"/>
              <a:buChar char=""/>
              <a:defRPr/>
            </a:pPr>
            <a:endParaRPr lang="en-US" sz="2800" dirty="0">
              <a:ea typeface="ＭＳ Ｐゴシック" pitchFamily="-112" charset="-128"/>
              <a:cs typeface="ＭＳ Ｐゴシック" pitchFamily="-112" charset="-128"/>
            </a:endParaRPr>
          </a:p>
          <a:p>
            <a:pPr marL="547688" lvl="1" indent="-273050" defTabSz="914400">
              <a:lnSpc>
                <a:spcPct val="80000"/>
              </a:lnSpc>
              <a:spcBef>
                <a:spcPts val="500"/>
              </a:spcBef>
              <a:buClr>
                <a:schemeClr val="accent2"/>
              </a:buClr>
              <a:buSzPct val="76000"/>
              <a:buFont typeface="Wingdings" pitchFamily="2" charset="2"/>
              <a:buNone/>
              <a:defRPr/>
            </a:pPr>
            <a:r>
              <a:rPr lang="en-US" sz="2000" b="1" dirty="0" err="1">
                <a:solidFill>
                  <a:schemeClr val="bg1">
                    <a:lumMod val="75000"/>
                  </a:schemeClr>
                </a:solidFill>
                <a:latin typeface="Courier New" pitchFamily="49" charset="0"/>
                <a:ea typeface="ＭＳ Ｐゴシック" pitchFamily="-112" charset="-128"/>
              </a:rPr>
              <a:t>MariaDB</a:t>
            </a:r>
            <a:r>
              <a:rPr lang="en-US" sz="2000" b="1" dirty="0">
                <a:solidFill>
                  <a:schemeClr val="bg1">
                    <a:lumMod val="75000"/>
                  </a:schemeClr>
                </a:solidFill>
                <a:latin typeface="Courier New" pitchFamily="49" charset="0"/>
                <a:ea typeface="ＭＳ Ｐゴシック" pitchFamily="-112" charset="-128"/>
              </a:rPr>
              <a:t> [(none)]&gt; SELECT VERSION(), CURRENT_DATE;</a:t>
            </a:r>
          </a:p>
          <a:p>
            <a:pPr marL="547688" lvl="1" indent="-273050" defTabSz="914400">
              <a:lnSpc>
                <a:spcPct val="80000"/>
              </a:lnSpc>
              <a:spcBef>
                <a:spcPts val="500"/>
              </a:spcBef>
              <a:buClr>
                <a:schemeClr val="accent2"/>
              </a:buClr>
              <a:buSzPct val="76000"/>
              <a:buFont typeface="Wingdings" pitchFamily="2" charset="2"/>
              <a:buNone/>
              <a:defRPr/>
            </a:pPr>
            <a:r>
              <a:rPr lang="en-US" sz="2000" b="1" dirty="0" err="1">
                <a:solidFill>
                  <a:schemeClr val="bg1">
                    <a:lumMod val="75000"/>
                  </a:schemeClr>
                </a:solidFill>
                <a:latin typeface="Courier New" pitchFamily="49" charset="0"/>
                <a:ea typeface="ＭＳ Ｐゴシック" pitchFamily="-112" charset="-128"/>
              </a:rPr>
              <a:t>MariaDB</a:t>
            </a:r>
            <a:r>
              <a:rPr lang="en-US" sz="2000" b="1" dirty="0">
                <a:solidFill>
                  <a:schemeClr val="bg1">
                    <a:lumMod val="75000"/>
                  </a:schemeClr>
                </a:solidFill>
                <a:latin typeface="Courier New" pitchFamily="49" charset="0"/>
                <a:ea typeface="ＭＳ Ｐゴシック" pitchFamily="-112" charset="-128"/>
              </a:rPr>
              <a:t> [(none</a:t>
            </a:r>
            <a:r>
              <a:rPr lang="en-US" sz="2000" b="1" dirty="0" smtClean="0">
                <a:solidFill>
                  <a:schemeClr val="bg1">
                    <a:lumMod val="75000"/>
                  </a:schemeClr>
                </a:solidFill>
                <a:latin typeface="Courier New" pitchFamily="49" charset="0"/>
                <a:ea typeface="ＭＳ Ｐゴシック" pitchFamily="-112" charset="-128"/>
              </a:rPr>
              <a:t>)]&gt; select </a:t>
            </a:r>
            <a:r>
              <a:rPr lang="en-US" sz="2000" b="1" dirty="0">
                <a:solidFill>
                  <a:schemeClr val="bg1">
                    <a:lumMod val="75000"/>
                  </a:schemeClr>
                </a:solidFill>
                <a:latin typeface="Courier New" pitchFamily="49" charset="0"/>
                <a:ea typeface="ＭＳ Ｐゴシック" pitchFamily="-112" charset="-128"/>
              </a:rPr>
              <a:t>version(), </a:t>
            </a:r>
            <a:r>
              <a:rPr lang="en-US" sz="2000" b="1" dirty="0" err="1">
                <a:solidFill>
                  <a:schemeClr val="bg1">
                    <a:lumMod val="75000"/>
                  </a:schemeClr>
                </a:solidFill>
                <a:latin typeface="Courier New" pitchFamily="49" charset="0"/>
                <a:ea typeface="ＭＳ Ｐゴシック" pitchFamily="-112" charset="-128"/>
              </a:rPr>
              <a:t>current_date</a:t>
            </a:r>
            <a:r>
              <a:rPr lang="en-US" sz="2000" b="1" dirty="0">
                <a:solidFill>
                  <a:schemeClr val="bg1">
                    <a:lumMod val="75000"/>
                  </a:schemeClr>
                </a:solidFill>
                <a:latin typeface="Courier New" pitchFamily="49" charset="0"/>
                <a:ea typeface="ＭＳ Ｐゴシック" pitchFamily="-112" charset="-128"/>
              </a:rPr>
              <a:t>;</a:t>
            </a:r>
          </a:p>
          <a:p>
            <a:pPr marL="547688" lvl="1" indent="-273050" defTabSz="914400">
              <a:lnSpc>
                <a:spcPct val="80000"/>
              </a:lnSpc>
              <a:spcBef>
                <a:spcPts val="500"/>
              </a:spcBef>
              <a:buClr>
                <a:schemeClr val="accent2"/>
              </a:buClr>
              <a:buSzPct val="76000"/>
              <a:buFont typeface="Wingdings" pitchFamily="2" charset="2"/>
              <a:buNone/>
              <a:defRPr/>
            </a:pPr>
            <a:r>
              <a:rPr lang="en-US" sz="2000" b="1" dirty="0" err="1">
                <a:solidFill>
                  <a:schemeClr val="bg1">
                    <a:lumMod val="75000"/>
                  </a:schemeClr>
                </a:solidFill>
                <a:latin typeface="Courier New" pitchFamily="49" charset="0"/>
                <a:ea typeface="ＭＳ Ｐゴシック" pitchFamily="-112" charset="-128"/>
              </a:rPr>
              <a:t>MariaDB</a:t>
            </a:r>
            <a:r>
              <a:rPr lang="en-US" sz="2000" b="1" dirty="0">
                <a:solidFill>
                  <a:schemeClr val="bg1">
                    <a:lumMod val="75000"/>
                  </a:schemeClr>
                </a:solidFill>
                <a:latin typeface="Courier New" pitchFamily="49" charset="0"/>
                <a:ea typeface="ＭＳ Ｐゴシック" pitchFamily="-112" charset="-128"/>
              </a:rPr>
              <a:t> [(none</a:t>
            </a:r>
            <a:r>
              <a:rPr lang="en-US" sz="2000" b="1" dirty="0" smtClean="0">
                <a:solidFill>
                  <a:schemeClr val="bg1">
                    <a:lumMod val="75000"/>
                  </a:schemeClr>
                </a:solidFill>
                <a:latin typeface="Courier New" pitchFamily="49" charset="0"/>
                <a:ea typeface="ＭＳ Ｐゴシック" pitchFamily="-112" charset="-128"/>
              </a:rPr>
              <a:t>)]&gt; </a:t>
            </a:r>
            <a:r>
              <a:rPr lang="en-US" sz="2000" b="1" dirty="0" err="1" smtClean="0">
                <a:solidFill>
                  <a:schemeClr val="bg1">
                    <a:lumMod val="75000"/>
                  </a:schemeClr>
                </a:solidFill>
                <a:latin typeface="Courier New" pitchFamily="49" charset="0"/>
                <a:ea typeface="ＭＳ Ｐゴシック" pitchFamily="-112" charset="-128"/>
              </a:rPr>
              <a:t>SeLeCt</a:t>
            </a:r>
            <a:r>
              <a:rPr lang="en-US" sz="2000" b="1" dirty="0" smtClean="0">
                <a:solidFill>
                  <a:schemeClr val="bg1">
                    <a:lumMod val="75000"/>
                  </a:schemeClr>
                </a:solidFill>
                <a:latin typeface="Courier New" pitchFamily="49" charset="0"/>
                <a:ea typeface="ＭＳ Ｐゴシック" pitchFamily="-112" charset="-128"/>
              </a:rPr>
              <a:t> </a:t>
            </a:r>
            <a:r>
              <a:rPr lang="en-US" sz="2000" b="1" dirty="0" err="1">
                <a:solidFill>
                  <a:schemeClr val="bg1">
                    <a:lumMod val="75000"/>
                  </a:schemeClr>
                </a:solidFill>
                <a:latin typeface="Courier New" pitchFamily="49" charset="0"/>
                <a:ea typeface="ＭＳ Ｐゴシック" pitchFamily="-112" charset="-128"/>
              </a:rPr>
              <a:t>vErSiOn</a:t>
            </a:r>
            <a:r>
              <a:rPr lang="en-US" sz="2000" b="1" dirty="0">
                <a:solidFill>
                  <a:schemeClr val="bg1">
                    <a:lumMod val="75000"/>
                  </a:schemeClr>
                </a:solidFill>
                <a:latin typeface="Courier New" pitchFamily="49" charset="0"/>
                <a:ea typeface="ＭＳ Ｐゴシック" pitchFamily="-112" charset="-128"/>
              </a:rPr>
              <a:t>(), </a:t>
            </a:r>
            <a:r>
              <a:rPr lang="en-US" sz="2000" b="1" dirty="0" err="1">
                <a:solidFill>
                  <a:schemeClr val="bg1">
                    <a:lumMod val="75000"/>
                  </a:schemeClr>
                </a:solidFill>
                <a:latin typeface="Courier New" pitchFamily="49" charset="0"/>
                <a:ea typeface="ＭＳ Ｐゴシック" pitchFamily="-112" charset="-128"/>
              </a:rPr>
              <a:t>current_DATE</a:t>
            </a:r>
            <a:r>
              <a:rPr lang="en-US" sz="2000" b="1" dirty="0">
                <a:solidFill>
                  <a:schemeClr val="bg1">
                    <a:lumMod val="75000"/>
                  </a:schemeClr>
                </a:solidFill>
                <a:latin typeface="Courier New" pitchFamily="49" charset="0"/>
                <a:ea typeface="ＭＳ Ｐゴシック" pitchFamily="-112" charset="-128"/>
              </a:rPr>
              <a:t>;</a:t>
            </a:r>
          </a:p>
        </p:txBody>
      </p:sp>
      <p:cxnSp>
        <p:nvCxnSpPr>
          <p:cNvPr id="5" name="Straight Connector 4"/>
          <p:cNvCxnSpPr/>
          <p:nvPr/>
        </p:nvCxnSpPr>
        <p:spPr>
          <a:xfrm>
            <a:off x="533400" y="1219200"/>
            <a:ext cx="8001000" cy="1588"/>
          </a:xfrm>
          <a:prstGeom prst="line">
            <a:avLst/>
          </a:prstGeom>
          <a:ln w="28575">
            <a:solidFill>
              <a:srgbClr val="FFCC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7248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p:cTn id="16"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2" end="2"/>
                                            </p:txEl>
                                          </p:spTgt>
                                        </p:tgtEl>
                                      </p:cBhvr>
                                    </p:animEffect>
                                  </p:childTnLst>
                                </p:cTn>
                              </p:par>
                              <p:par>
                                <p:cTn id="21" presetID="41" presetClass="entr" presetSubtype="0" fill="hold" grpId="0" nodeType="withEffect">
                                  <p:stCondLst>
                                    <p:cond delay="0"/>
                                  </p:stCondLst>
                                  <p:iterate type="lt">
                                    <p:tmPct val="10000"/>
                                  </p:iterate>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p:cTn id="23" dur="5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25" dur="5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3">
                                            <p:txEl>
                                              <p:pRg st="4" end="4"/>
                                            </p:txEl>
                                          </p:spTgt>
                                        </p:tgtEl>
                                      </p:cBhvr>
                                    </p:animEffect>
                                  </p:childTnLst>
                                </p:cTn>
                              </p:par>
                              <p:par>
                                <p:cTn id="28" presetID="41" presetClass="entr" presetSubtype="0" fill="hold" grpId="0" nodeType="withEffect">
                                  <p:stCondLst>
                                    <p:cond delay="0"/>
                                  </p:stCondLst>
                                  <p:iterate type="lt">
                                    <p:tmPct val="10000"/>
                                  </p:iterate>
                                  <p:childTnLst>
                                    <p:set>
                                      <p:cBhvr>
                                        <p:cTn id="29" dur="1" fill="hold">
                                          <p:stCondLst>
                                            <p:cond delay="0"/>
                                          </p:stCondLst>
                                        </p:cTn>
                                        <p:tgtEl>
                                          <p:spTgt spid="3">
                                            <p:txEl>
                                              <p:pRg st="5" end="5"/>
                                            </p:txEl>
                                          </p:spTgt>
                                        </p:tgtEl>
                                        <p:attrNameLst>
                                          <p:attrName>style.visibility</p:attrName>
                                        </p:attrNameLst>
                                      </p:cBhvr>
                                      <p:to>
                                        <p:strVal val="visible"/>
                                      </p:to>
                                    </p:set>
                                    <p:anim calcmode="lin" valueType="num">
                                      <p:cBhvr>
                                        <p:cTn id="30" dur="5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32" dur="5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3">
                                            <p:txEl>
                                              <p:pRg st="5" end="5"/>
                                            </p:txEl>
                                          </p:spTgt>
                                        </p:tgtEl>
                                      </p:cBhvr>
                                    </p:animEffect>
                                  </p:childTnLst>
                                </p:cTn>
                              </p:par>
                              <p:par>
                                <p:cTn id="35" presetID="41" presetClass="entr" presetSubtype="0" fill="hold" grpId="0" nodeType="withEffect">
                                  <p:stCondLst>
                                    <p:cond delay="0"/>
                                  </p:stCondLst>
                                  <p:iterate type="lt">
                                    <p:tmPct val="10000"/>
                                  </p:iterate>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p:cTn id="37" dur="5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39" dur="5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 y="87630"/>
            <a:ext cx="7467600" cy="1143000"/>
          </a:xfrm>
        </p:spPr>
        <p:txBody>
          <a:bodyPr>
            <a:normAutofit/>
          </a:bodyPr>
          <a:lstStyle/>
          <a:p>
            <a:pPr fontAlgn="base"/>
            <a:r>
              <a:rPr lang="en-US" sz="4000" b="1" dirty="0" smtClean="0">
                <a:latin typeface="Calibri" panose="020F0502020204030204" pitchFamily="34" charset="0"/>
              </a:rPr>
              <a:t>BASIC QUERIES</a:t>
            </a:r>
            <a:endParaRPr lang="en-US" sz="4000" b="1" dirty="0">
              <a:latin typeface="Calibri" panose="020F0502020204030204" pitchFamily="34" charset="0"/>
            </a:endParaRPr>
          </a:p>
        </p:txBody>
      </p:sp>
      <p:sp>
        <p:nvSpPr>
          <p:cNvPr id="3" name="Content Placeholder 2"/>
          <p:cNvSpPr>
            <a:spLocks noGrp="1"/>
          </p:cNvSpPr>
          <p:nvPr>
            <p:ph sz="quarter" idx="1"/>
          </p:nvPr>
        </p:nvSpPr>
        <p:spPr>
          <a:xfrm>
            <a:off x="464820" y="1230630"/>
            <a:ext cx="8229600" cy="4525963"/>
          </a:xfrm>
        </p:spPr>
        <p:txBody>
          <a:bodyPr>
            <a:noAutofit/>
          </a:bodyPr>
          <a:lstStyle/>
          <a:p>
            <a:pPr marL="273050" indent="-273050" defTabSz="914400">
              <a:lnSpc>
                <a:spcPct val="80000"/>
              </a:lnSpc>
              <a:spcBef>
                <a:spcPts val="600"/>
              </a:spcBef>
              <a:buClr>
                <a:schemeClr val="accent1"/>
              </a:buClr>
              <a:buSzPct val="76000"/>
              <a:buFont typeface="Wingdings 3" pitchFamily="18" charset="2"/>
              <a:buChar char=""/>
              <a:defRPr/>
            </a:pPr>
            <a:endParaRPr lang="en-US" sz="2800" dirty="0" smtClean="0">
              <a:ea typeface="ＭＳ Ｐゴシック" pitchFamily="-112" charset="-128"/>
              <a:cs typeface="ＭＳ Ｐゴシック" pitchFamily="-112" charset="-128"/>
            </a:endParaRPr>
          </a:p>
          <a:p>
            <a:pPr marL="273050" indent="-273050" defTabSz="914400">
              <a:lnSpc>
                <a:spcPct val="80000"/>
              </a:lnSpc>
              <a:spcBef>
                <a:spcPts val="600"/>
              </a:spcBef>
              <a:buClr>
                <a:schemeClr val="accent1"/>
              </a:buClr>
              <a:buSzPct val="76000"/>
              <a:buFont typeface="Wingdings 3" pitchFamily="18" charset="2"/>
              <a:buChar char=""/>
              <a:defRPr/>
            </a:pPr>
            <a:r>
              <a:rPr lang="en-US" sz="2800" dirty="0" smtClean="0">
                <a:ea typeface="ＭＳ Ｐゴシック" pitchFamily="-112" charset="-128"/>
                <a:cs typeface="ＭＳ Ｐゴシック" pitchFamily="-112" charset="-128"/>
              </a:rPr>
              <a:t>Here's </a:t>
            </a:r>
            <a:r>
              <a:rPr lang="en-US" sz="2800" dirty="0">
                <a:ea typeface="ＭＳ Ｐゴシック" pitchFamily="-112" charset="-128"/>
                <a:cs typeface="ＭＳ Ｐゴシック" pitchFamily="-112" charset="-128"/>
              </a:rPr>
              <a:t>another query. It demonstrates that you can use </a:t>
            </a:r>
            <a:r>
              <a:rPr lang="en-US" sz="2800" dirty="0" err="1">
                <a:ea typeface="ＭＳ Ｐゴシック" pitchFamily="-112" charset="-128"/>
                <a:cs typeface="ＭＳ Ｐゴシック" pitchFamily="-112" charset="-128"/>
              </a:rPr>
              <a:t>mysql</a:t>
            </a:r>
            <a:r>
              <a:rPr lang="en-US" sz="2800" dirty="0">
                <a:ea typeface="ＭＳ Ｐゴシック" pitchFamily="-112" charset="-128"/>
                <a:cs typeface="ＭＳ Ｐゴシック" pitchFamily="-112" charset="-128"/>
              </a:rPr>
              <a:t> as a simple calculator: </a:t>
            </a:r>
          </a:p>
          <a:p>
            <a:pPr marL="273050" indent="-273050" defTabSz="914400">
              <a:lnSpc>
                <a:spcPct val="80000"/>
              </a:lnSpc>
              <a:spcBef>
                <a:spcPts val="600"/>
              </a:spcBef>
              <a:buClr>
                <a:schemeClr val="accent1"/>
              </a:buClr>
              <a:buSzPct val="76000"/>
              <a:buFont typeface="Wingdings 3" pitchFamily="18" charset="2"/>
              <a:buChar char=""/>
              <a:defRPr/>
            </a:pPr>
            <a:endParaRPr lang="en-US" sz="2800" dirty="0">
              <a:ea typeface="ＭＳ Ｐゴシック" pitchFamily="-112" charset="-128"/>
              <a:cs typeface="ＭＳ Ｐゴシック" pitchFamily="-112" charset="-128"/>
            </a:endParaRPr>
          </a:p>
          <a:p>
            <a:pPr marL="273050" indent="-273050">
              <a:lnSpc>
                <a:spcPct val="80000"/>
              </a:lnSpc>
              <a:buSzPct val="76000"/>
              <a:buNone/>
              <a:defRPr/>
            </a:pPr>
            <a:r>
              <a:rPr lang="en-US" sz="2000" b="1" dirty="0" err="1">
                <a:latin typeface="Courier New" pitchFamily="49" charset="0"/>
                <a:ea typeface="ＭＳ Ｐゴシック" pitchFamily="-112" charset="-128"/>
                <a:cs typeface="ＭＳ Ｐゴシック" pitchFamily="-112" charset="-128"/>
              </a:rPr>
              <a:t>MariaDB</a:t>
            </a:r>
            <a:r>
              <a:rPr lang="en-US" sz="2000" b="1" dirty="0">
                <a:latin typeface="Courier New" pitchFamily="49" charset="0"/>
                <a:ea typeface="ＭＳ Ｐゴシック" pitchFamily="-112" charset="-128"/>
                <a:cs typeface="ＭＳ Ｐゴシック" pitchFamily="-112" charset="-128"/>
              </a:rPr>
              <a:t> [(none</a:t>
            </a:r>
            <a:r>
              <a:rPr lang="en-US" sz="2000" b="1" dirty="0" smtClean="0">
                <a:latin typeface="Courier New" pitchFamily="49" charset="0"/>
                <a:ea typeface="ＭＳ Ｐゴシック" pitchFamily="-112" charset="-128"/>
                <a:cs typeface="ＭＳ Ｐゴシック" pitchFamily="-112" charset="-128"/>
              </a:rPr>
              <a:t>)]&gt; SELECT </a:t>
            </a:r>
            <a:r>
              <a:rPr lang="en-US" sz="2000" b="1" dirty="0">
                <a:latin typeface="Courier New" pitchFamily="49" charset="0"/>
                <a:ea typeface="ＭＳ Ｐゴシック" pitchFamily="-112" charset="-128"/>
                <a:cs typeface="ＭＳ Ｐゴシック" pitchFamily="-112" charset="-128"/>
              </a:rPr>
              <a:t>SIN(PI()/4), (4+1)*5;</a:t>
            </a:r>
          </a:p>
          <a:p>
            <a:pPr marL="273050" indent="-273050" defTabSz="914400">
              <a:lnSpc>
                <a:spcPct val="80000"/>
              </a:lnSpc>
              <a:spcBef>
                <a:spcPts val="600"/>
              </a:spcBef>
              <a:buClr>
                <a:schemeClr val="accent1"/>
              </a:buClr>
              <a:buSzPct val="76000"/>
              <a:buFont typeface="Wingdings" pitchFamily="2" charset="2"/>
              <a:buNone/>
              <a:defRPr/>
            </a:pPr>
            <a:r>
              <a:rPr lang="en-US" sz="2800" b="1" dirty="0">
                <a:latin typeface="Courier New" pitchFamily="49" charset="0"/>
                <a:ea typeface="ＭＳ Ｐゴシック" pitchFamily="-112" charset="-128"/>
                <a:cs typeface="ＭＳ Ｐゴシック" pitchFamily="-112" charset="-128"/>
              </a:rPr>
              <a:t>+-------------+---------+</a:t>
            </a:r>
          </a:p>
          <a:p>
            <a:pPr marL="273050" indent="-273050" defTabSz="914400">
              <a:lnSpc>
                <a:spcPct val="80000"/>
              </a:lnSpc>
              <a:spcBef>
                <a:spcPts val="600"/>
              </a:spcBef>
              <a:buClr>
                <a:schemeClr val="accent1"/>
              </a:buClr>
              <a:buSzPct val="76000"/>
              <a:buFont typeface="Wingdings" pitchFamily="2" charset="2"/>
              <a:buNone/>
              <a:defRPr/>
            </a:pPr>
            <a:r>
              <a:rPr lang="en-US" sz="2800" b="1" dirty="0">
                <a:latin typeface="Courier New" pitchFamily="49" charset="0"/>
                <a:ea typeface="ＭＳ Ｐゴシック" pitchFamily="-112" charset="-128"/>
                <a:cs typeface="ＭＳ Ｐゴシック" pitchFamily="-112" charset="-128"/>
              </a:rPr>
              <a:t>| SIN(PI()/4) | (4+1)*5 |</a:t>
            </a:r>
          </a:p>
          <a:p>
            <a:pPr marL="273050" indent="-273050" defTabSz="914400">
              <a:lnSpc>
                <a:spcPct val="80000"/>
              </a:lnSpc>
              <a:spcBef>
                <a:spcPts val="600"/>
              </a:spcBef>
              <a:buClr>
                <a:schemeClr val="accent1"/>
              </a:buClr>
              <a:buSzPct val="76000"/>
              <a:buFont typeface="Wingdings" pitchFamily="2" charset="2"/>
              <a:buNone/>
              <a:defRPr/>
            </a:pPr>
            <a:r>
              <a:rPr lang="en-US" sz="2800" b="1" dirty="0">
                <a:latin typeface="Courier New" pitchFamily="49" charset="0"/>
                <a:ea typeface="ＭＳ Ｐゴシック" pitchFamily="-112" charset="-128"/>
                <a:cs typeface="ＭＳ Ｐゴシック" pitchFamily="-112" charset="-128"/>
              </a:rPr>
              <a:t>+-------------+---------+</a:t>
            </a:r>
          </a:p>
          <a:p>
            <a:pPr marL="273050" indent="-273050" defTabSz="914400">
              <a:lnSpc>
                <a:spcPct val="80000"/>
              </a:lnSpc>
              <a:spcBef>
                <a:spcPts val="600"/>
              </a:spcBef>
              <a:buClr>
                <a:schemeClr val="accent1"/>
              </a:buClr>
              <a:buSzPct val="76000"/>
              <a:buFont typeface="Wingdings" pitchFamily="2" charset="2"/>
              <a:buNone/>
              <a:defRPr/>
            </a:pPr>
            <a:r>
              <a:rPr lang="en-US" sz="2800" b="1" dirty="0">
                <a:latin typeface="Courier New" pitchFamily="49" charset="0"/>
                <a:ea typeface="ＭＳ Ｐゴシック" pitchFamily="-112" charset="-128"/>
                <a:cs typeface="ＭＳ Ｐゴシック" pitchFamily="-112" charset="-128"/>
              </a:rPr>
              <a:t>|    0.707107 |      25 |</a:t>
            </a:r>
          </a:p>
          <a:p>
            <a:pPr marL="273050" indent="-273050" defTabSz="914400">
              <a:lnSpc>
                <a:spcPct val="80000"/>
              </a:lnSpc>
              <a:spcBef>
                <a:spcPts val="600"/>
              </a:spcBef>
              <a:buClr>
                <a:schemeClr val="accent1"/>
              </a:buClr>
              <a:buSzPct val="76000"/>
              <a:buFont typeface="Wingdings" pitchFamily="2" charset="2"/>
              <a:buNone/>
              <a:defRPr/>
            </a:pPr>
            <a:r>
              <a:rPr lang="en-US" sz="2800" b="1" dirty="0">
                <a:latin typeface="Courier New" pitchFamily="49" charset="0"/>
                <a:ea typeface="ＭＳ Ｐゴシック" pitchFamily="-112" charset="-128"/>
                <a:cs typeface="ＭＳ Ｐゴシック" pitchFamily="-112" charset="-128"/>
              </a:rPr>
              <a:t>+-------------+---------+</a:t>
            </a:r>
          </a:p>
          <a:p>
            <a:pPr marL="273050" indent="-273050" defTabSz="914400">
              <a:lnSpc>
                <a:spcPct val="80000"/>
              </a:lnSpc>
              <a:spcBef>
                <a:spcPts val="600"/>
              </a:spcBef>
              <a:buClr>
                <a:schemeClr val="accent1"/>
              </a:buClr>
              <a:buSzPct val="76000"/>
              <a:buFont typeface="Wingdings 3" pitchFamily="18" charset="2"/>
              <a:buChar char=""/>
              <a:defRPr/>
            </a:pPr>
            <a:endParaRPr lang="en-US" sz="2800" b="1" dirty="0">
              <a:latin typeface="Courier New" pitchFamily="49" charset="0"/>
              <a:ea typeface="ＭＳ Ｐゴシック" pitchFamily="-112" charset="-128"/>
              <a:cs typeface="ＭＳ Ｐゴシック" pitchFamily="-112" charset="-128"/>
            </a:endParaRPr>
          </a:p>
        </p:txBody>
      </p:sp>
      <p:cxnSp>
        <p:nvCxnSpPr>
          <p:cNvPr id="5" name="Straight Connector 4"/>
          <p:cNvCxnSpPr/>
          <p:nvPr/>
        </p:nvCxnSpPr>
        <p:spPr>
          <a:xfrm>
            <a:off x="533400" y="1219200"/>
            <a:ext cx="8001000" cy="1588"/>
          </a:xfrm>
          <a:prstGeom prst="line">
            <a:avLst/>
          </a:prstGeom>
          <a:ln w="28575">
            <a:solidFill>
              <a:srgbClr val="FFCC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499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3" end="3"/>
                                            </p:txEl>
                                          </p:spTgt>
                                        </p:tgtEl>
                                        <p:attrNameLst>
                                          <p:attrName>style.visibility</p:attrName>
                                        </p:attrNameLst>
                                      </p:cBhvr>
                                      <p:to>
                                        <p:strVal val="visible"/>
                                      </p:to>
                                    </p:set>
                                    <p:anim calcmode="lin" valueType="num">
                                      <p:cBhvr>
                                        <p:cTn id="16" dur="5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p:cTn id="25" dur="5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27" dur="5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iterate type="lt">
                                    <p:tmPct val="10000"/>
                                  </p:iterate>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p:cTn id="34" dur="5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36" dur="5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iterate type="lt">
                                    <p:tmPct val="10000"/>
                                  </p:iterate>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p:cTn id="43" dur="5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45" dur="5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3">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iterate type="lt">
                                    <p:tmPct val="10000"/>
                                  </p:iterate>
                                  <p:childTnLst>
                                    <p:set>
                                      <p:cBhvr>
                                        <p:cTn id="51" dur="1" fill="hold">
                                          <p:stCondLst>
                                            <p:cond delay="0"/>
                                          </p:stCondLst>
                                        </p:cTn>
                                        <p:tgtEl>
                                          <p:spTgt spid="3">
                                            <p:txEl>
                                              <p:pRg st="7" end="7"/>
                                            </p:txEl>
                                          </p:spTgt>
                                        </p:tgtEl>
                                        <p:attrNameLst>
                                          <p:attrName>style.visibility</p:attrName>
                                        </p:attrNameLst>
                                      </p:cBhvr>
                                      <p:to>
                                        <p:strVal val="visible"/>
                                      </p:to>
                                    </p:set>
                                    <p:anim calcmode="lin" valueType="num">
                                      <p:cBhvr>
                                        <p:cTn id="52" dur="500" fill="hold"/>
                                        <p:tgtEl>
                                          <p:spTgt spid="3">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3">
                                            <p:txEl>
                                              <p:pRg st="7" end="7"/>
                                            </p:txEl>
                                          </p:spTgt>
                                        </p:tgtEl>
                                        <p:attrNameLst>
                                          <p:attrName>ppt_y</p:attrName>
                                        </p:attrNameLst>
                                      </p:cBhvr>
                                      <p:tavLst>
                                        <p:tav tm="0">
                                          <p:val>
                                            <p:strVal val="#ppt_y"/>
                                          </p:val>
                                        </p:tav>
                                        <p:tav tm="100000">
                                          <p:val>
                                            <p:strVal val="#ppt_y"/>
                                          </p:val>
                                        </p:tav>
                                      </p:tavLst>
                                    </p:anim>
                                    <p:anim calcmode="lin" valueType="num">
                                      <p:cBhvr>
                                        <p:cTn id="54" dur="500" fill="hold"/>
                                        <p:tgtEl>
                                          <p:spTgt spid="3">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3">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500" tmFilter="0,0; .5, 1; 1, 1"/>
                                        <p:tgtEl>
                                          <p:spTgt spid="3">
                                            <p:txEl>
                                              <p:pRg st="7" end="7"/>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iterate type="lt">
                                    <p:tmPct val="10000"/>
                                  </p:iterate>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p:cTn id="61" dur="500" fill="hold"/>
                                        <p:tgtEl>
                                          <p:spTgt spid="3">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3">
                                            <p:txEl>
                                              <p:pRg st="8" end="8"/>
                                            </p:txEl>
                                          </p:spTgt>
                                        </p:tgtEl>
                                        <p:attrNameLst>
                                          <p:attrName>ppt_y</p:attrName>
                                        </p:attrNameLst>
                                      </p:cBhvr>
                                      <p:tavLst>
                                        <p:tav tm="0">
                                          <p:val>
                                            <p:strVal val="#ppt_y"/>
                                          </p:val>
                                        </p:tav>
                                        <p:tav tm="100000">
                                          <p:val>
                                            <p:strVal val="#ppt_y"/>
                                          </p:val>
                                        </p:tav>
                                      </p:tavLst>
                                    </p:anim>
                                    <p:anim calcmode="lin" valueType="num">
                                      <p:cBhvr>
                                        <p:cTn id="63" dur="500" fill="hold"/>
                                        <p:tgtEl>
                                          <p:spTgt spid="3">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3">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500" tmFilter="0,0; .5, 1; 1, 1"/>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 y="87630"/>
            <a:ext cx="7467600" cy="1143000"/>
          </a:xfrm>
        </p:spPr>
        <p:txBody>
          <a:bodyPr>
            <a:normAutofit/>
          </a:bodyPr>
          <a:lstStyle/>
          <a:p>
            <a:pPr fontAlgn="base"/>
            <a:r>
              <a:rPr lang="en-US" sz="4000" b="1" dirty="0" smtClean="0">
                <a:latin typeface="Calibri" panose="020F0502020204030204" pitchFamily="34" charset="0"/>
              </a:rPr>
              <a:t>BASIC QUERIES</a:t>
            </a:r>
            <a:endParaRPr lang="en-US" sz="4000" b="1" dirty="0">
              <a:latin typeface="Calibri" panose="020F0502020204030204" pitchFamily="34" charset="0"/>
            </a:endParaRPr>
          </a:p>
        </p:txBody>
      </p:sp>
      <p:sp>
        <p:nvSpPr>
          <p:cNvPr id="3" name="Content Placeholder 2"/>
          <p:cNvSpPr>
            <a:spLocks noGrp="1"/>
          </p:cNvSpPr>
          <p:nvPr>
            <p:ph sz="quarter" idx="1"/>
          </p:nvPr>
        </p:nvSpPr>
        <p:spPr>
          <a:xfrm>
            <a:off x="464820" y="1230630"/>
            <a:ext cx="8229600" cy="5549549"/>
          </a:xfrm>
        </p:spPr>
        <p:txBody>
          <a:bodyPr>
            <a:noAutofit/>
          </a:bodyPr>
          <a:lstStyle/>
          <a:p>
            <a:pPr marL="273050" indent="-273050" defTabSz="914400">
              <a:lnSpc>
                <a:spcPct val="80000"/>
              </a:lnSpc>
              <a:spcBef>
                <a:spcPts val="600"/>
              </a:spcBef>
              <a:buClr>
                <a:schemeClr val="accent1"/>
              </a:buClr>
              <a:buSzPct val="76000"/>
              <a:buFont typeface="Wingdings 3" pitchFamily="18" charset="2"/>
              <a:buChar char=""/>
              <a:defRPr/>
            </a:pPr>
            <a:endParaRPr lang="en-US" sz="2800" dirty="0" smtClean="0">
              <a:ea typeface="ＭＳ Ｐゴシック" pitchFamily="-112" charset="-128"/>
              <a:cs typeface="ＭＳ Ｐゴシック" pitchFamily="-112" charset="-128"/>
            </a:endParaRPr>
          </a:p>
          <a:p>
            <a:pPr marL="273050" indent="-273050" defTabSz="914400">
              <a:lnSpc>
                <a:spcPct val="80000"/>
              </a:lnSpc>
              <a:spcBef>
                <a:spcPts val="600"/>
              </a:spcBef>
              <a:buClr>
                <a:schemeClr val="accent1"/>
              </a:buClr>
              <a:buSzPct val="76000"/>
              <a:buFont typeface="Wingdings 3" pitchFamily="18" charset="2"/>
              <a:buChar char=""/>
              <a:defRPr/>
            </a:pPr>
            <a:r>
              <a:rPr lang="en-US" sz="2800" dirty="0" smtClean="0">
                <a:ea typeface="ＭＳ Ｐゴシック" pitchFamily="-112" charset="-128"/>
                <a:cs typeface="ＭＳ Ｐゴシック" pitchFamily="-112" charset="-128"/>
              </a:rPr>
              <a:t>You </a:t>
            </a:r>
            <a:r>
              <a:rPr lang="en-US" sz="2800" dirty="0">
                <a:ea typeface="ＭＳ Ｐゴシック" pitchFamily="-112" charset="-128"/>
                <a:cs typeface="ＭＳ Ｐゴシック" pitchFamily="-112" charset="-128"/>
              </a:rPr>
              <a:t>can also enter multiple statements on a single line. Just end each one with a semicolon: </a:t>
            </a:r>
          </a:p>
          <a:p>
            <a:pPr marL="273050" indent="-273050" defTabSz="914400">
              <a:lnSpc>
                <a:spcPct val="80000"/>
              </a:lnSpc>
              <a:spcBef>
                <a:spcPts val="600"/>
              </a:spcBef>
              <a:buClr>
                <a:schemeClr val="accent1"/>
              </a:buClr>
              <a:buSzPct val="76000"/>
              <a:buFont typeface="Wingdings" pitchFamily="2" charset="2"/>
              <a:buNone/>
              <a:defRPr/>
            </a:pPr>
            <a:endParaRPr lang="en-US" sz="2800" b="1" dirty="0">
              <a:ea typeface="ＭＳ Ｐゴシック" pitchFamily="-112" charset="-128"/>
              <a:cs typeface="ＭＳ Ｐゴシック" pitchFamily="-112" charset="-128"/>
            </a:endParaRPr>
          </a:p>
          <a:p>
            <a:pPr marL="273050" indent="-273050">
              <a:lnSpc>
                <a:spcPct val="80000"/>
              </a:lnSpc>
              <a:buSzPct val="76000"/>
              <a:buNone/>
              <a:defRPr/>
            </a:pPr>
            <a:r>
              <a:rPr lang="en-US" sz="2000" b="1" dirty="0" err="1">
                <a:latin typeface="Courier New" pitchFamily="49" charset="0"/>
                <a:ea typeface="ＭＳ Ｐゴシック" pitchFamily="-112" charset="-128"/>
                <a:cs typeface="ＭＳ Ｐゴシック" pitchFamily="-112" charset="-128"/>
              </a:rPr>
              <a:t>MariaDB</a:t>
            </a:r>
            <a:r>
              <a:rPr lang="en-US" sz="2000" b="1" dirty="0">
                <a:latin typeface="Courier New" pitchFamily="49" charset="0"/>
                <a:ea typeface="ＭＳ Ｐゴシック" pitchFamily="-112" charset="-128"/>
                <a:cs typeface="ＭＳ Ｐゴシック" pitchFamily="-112" charset="-128"/>
              </a:rPr>
              <a:t> [(none</a:t>
            </a:r>
            <a:r>
              <a:rPr lang="en-US" sz="2000" b="1" dirty="0" smtClean="0">
                <a:latin typeface="Courier New" pitchFamily="49" charset="0"/>
                <a:ea typeface="ＭＳ Ｐゴシック" pitchFamily="-112" charset="-128"/>
                <a:cs typeface="ＭＳ Ｐゴシック" pitchFamily="-112" charset="-128"/>
              </a:rPr>
              <a:t>)]&gt; SELECT </a:t>
            </a:r>
            <a:r>
              <a:rPr lang="en-US" sz="2000" b="1" dirty="0">
                <a:latin typeface="Courier New" pitchFamily="49" charset="0"/>
                <a:ea typeface="ＭＳ Ｐゴシック" pitchFamily="-112" charset="-128"/>
                <a:cs typeface="ＭＳ Ｐゴシック" pitchFamily="-112" charset="-128"/>
              </a:rPr>
              <a:t>VERSION(); SELECT NOW();</a:t>
            </a:r>
          </a:p>
          <a:p>
            <a:pPr marL="273050" indent="-273050" defTabSz="914400">
              <a:lnSpc>
                <a:spcPct val="80000"/>
              </a:lnSpc>
              <a:spcBef>
                <a:spcPts val="600"/>
              </a:spcBef>
              <a:buClr>
                <a:schemeClr val="accent1"/>
              </a:buClr>
              <a:buSzPct val="76000"/>
              <a:buFont typeface="Wingdings" pitchFamily="2" charset="2"/>
              <a:buNone/>
              <a:defRPr/>
            </a:pPr>
            <a:r>
              <a:rPr lang="en-US" sz="2000" b="1" dirty="0">
                <a:latin typeface="Courier New" pitchFamily="49" charset="0"/>
                <a:ea typeface="ＭＳ Ｐゴシック" pitchFamily="-112" charset="-128"/>
                <a:cs typeface="ＭＳ Ｐゴシック" pitchFamily="-112" charset="-128"/>
              </a:rPr>
              <a:t>+--------------+</a:t>
            </a:r>
          </a:p>
          <a:p>
            <a:pPr marL="273050" indent="-273050" defTabSz="914400">
              <a:lnSpc>
                <a:spcPct val="80000"/>
              </a:lnSpc>
              <a:spcBef>
                <a:spcPts val="600"/>
              </a:spcBef>
              <a:buClr>
                <a:schemeClr val="accent1"/>
              </a:buClr>
              <a:buSzPct val="76000"/>
              <a:buFont typeface="Wingdings" pitchFamily="2" charset="2"/>
              <a:buNone/>
              <a:defRPr/>
            </a:pPr>
            <a:r>
              <a:rPr lang="en-US" sz="2000" b="1" dirty="0">
                <a:latin typeface="Courier New" pitchFamily="49" charset="0"/>
                <a:ea typeface="ＭＳ Ｐゴシック" pitchFamily="-112" charset="-128"/>
                <a:cs typeface="ＭＳ Ｐゴシック" pitchFamily="-112" charset="-128"/>
              </a:rPr>
              <a:t>| VERSION()    |</a:t>
            </a:r>
          </a:p>
          <a:p>
            <a:pPr marL="273050" indent="-273050" defTabSz="914400">
              <a:lnSpc>
                <a:spcPct val="80000"/>
              </a:lnSpc>
              <a:spcBef>
                <a:spcPts val="600"/>
              </a:spcBef>
              <a:buClr>
                <a:schemeClr val="accent1"/>
              </a:buClr>
              <a:buSzPct val="76000"/>
              <a:buFont typeface="Wingdings" pitchFamily="2" charset="2"/>
              <a:buNone/>
              <a:defRPr/>
            </a:pPr>
            <a:r>
              <a:rPr lang="en-US" sz="2000" b="1" dirty="0">
                <a:latin typeface="Courier New" pitchFamily="49" charset="0"/>
                <a:ea typeface="ＭＳ Ｐゴシック" pitchFamily="-112" charset="-128"/>
                <a:cs typeface="ＭＳ Ｐゴシック" pitchFamily="-112" charset="-128"/>
              </a:rPr>
              <a:t>+--------------+</a:t>
            </a:r>
          </a:p>
          <a:p>
            <a:pPr marL="273050" indent="-273050" defTabSz="914400">
              <a:lnSpc>
                <a:spcPct val="80000"/>
              </a:lnSpc>
              <a:spcBef>
                <a:spcPts val="600"/>
              </a:spcBef>
              <a:buClr>
                <a:schemeClr val="accent1"/>
              </a:buClr>
              <a:buSzPct val="76000"/>
              <a:buFont typeface="Wingdings" pitchFamily="2" charset="2"/>
              <a:buNone/>
              <a:defRPr/>
            </a:pPr>
            <a:r>
              <a:rPr lang="en-US" sz="2000" b="1" dirty="0">
                <a:latin typeface="Courier New" pitchFamily="49" charset="0"/>
                <a:ea typeface="ＭＳ Ｐゴシック" pitchFamily="-112" charset="-128"/>
                <a:cs typeface="ＭＳ Ｐゴシック" pitchFamily="-112" charset="-128"/>
              </a:rPr>
              <a:t>| 3.22.20a-log |</a:t>
            </a:r>
          </a:p>
          <a:p>
            <a:pPr marL="273050" indent="-273050" defTabSz="914400">
              <a:lnSpc>
                <a:spcPct val="80000"/>
              </a:lnSpc>
              <a:spcBef>
                <a:spcPts val="600"/>
              </a:spcBef>
              <a:buClr>
                <a:schemeClr val="accent1"/>
              </a:buClr>
              <a:buSzPct val="76000"/>
              <a:buFont typeface="Wingdings" pitchFamily="2" charset="2"/>
              <a:buNone/>
              <a:defRPr/>
            </a:pPr>
            <a:r>
              <a:rPr lang="en-US" sz="2000" b="1" dirty="0">
                <a:latin typeface="Courier New" pitchFamily="49" charset="0"/>
                <a:ea typeface="ＭＳ Ｐゴシック" pitchFamily="-112" charset="-128"/>
                <a:cs typeface="ＭＳ Ｐゴシック" pitchFamily="-112" charset="-128"/>
              </a:rPr>
              <a:t>+--------------+</a:t>
            </a:r>
          </a:p>
          <a:p>
            <a:pPr marL="273050" indent="-273050" defTabSz="914400">
              <a:lnSpc>
                <a:spcPct val="80000"/>
              </a:lnSpc>
              <a:spcBef>
                <a:spcPts val="600"/>
              </a:spcBef>
              <a:buClr>
                <a:schemeClr val="accent1"/>
              </a:buClr>
              <a:buSzPct val="76000"/>
              <a:buFont typeface="Wingdings" pitchFamily="2" charset="2"/>
              <a:buNone/>
              <a:defRPr/>
            </a:pPr>
            <a:r>
              <a:rPr lang="en-US" sz="2000" b="1" dirty="0">
                <a:latin typeface="Courier New" pitchFamily="49" charset="0"/>
                <a:ea typeface="ＭＳ Ｐゴシック" pitchFamily="-112" charset="-128"/>
                <a:cs typeface="ＭＳ Ｐゴシック" pitchFamily="-112" charset="-128"/>
              </a:rPr>
              <a:t>+---------------------+</a:t>
            </a:r>
          </a:p>
          <a:p>
            <a:pPr marL="273050" indent="-273050" defTabSz="914400">
              <a:lnSpc>
                <a:spcPct val="80000"/>
              </a:lnSpc>
              <a:spcBef>
                <a:spcPts val="600"/>
              </a:spcBef>
              <a:buClr>
                <a:schemeClr val="accent1"/>
              </a:buClr>
              <a:buSzPct val="76000"/>
              <a:buFont typeface="Wingdings" pitchFamily="2" charset="2"/>
              <a:buNone/>
              <a:defRPr/>
            </a:pPr>
            <a:r>
              <a:rPr lang="en-US" sz="2000" b="1" dirty="0">
                <a:latin typeface="Courier New" pitchFamily="49" charset="0"/>
                <a:ea typeface="ＭＳ Ｐゴシック" pitchFamily="-112" charset="-128"/>
                <a:cs typeface="ＭＳ Ｐゴシック" pitchFamily="-112" charset="-128"/>
              </a:rPr>
              <a:t>| NOW()               |</a:t>
            </a:r>
          </a:p>
          <a:p>
            <a:pPr marL="273050" indent="-273050" defTabSz="914400">
              <a:lnSpc>
                <a:spcPct val="80000"/>
              </a:lnSpc>
              <a:spcBef>
                <a:spcPts val="600"/>
              </a:spcBef>
              <a:buClr>
                <a:schemeClr val="accent1"/>
              </a:buClr>
              <a:buSzPct val="76000"/>
              <a:buFont typeface="Wingdings" pitchFamily="2" charset="2"/>
              <a:buNone/>
              <a:defRPr/>
            </a:pPr>
            <a:r>
              <a:rPr lang="en-US" sz="2000" b="1" dirty="0">
                <a:latin typeface="Courier New" pitchFamily="49" charset="0"/>
                <a:ea typeface="ＭＳ Ｐゴシック" pitchFamily="-112" charset="-128"/>
                <a:cs typeface="ＭＳ Ｐゴシック" pitchFamily="-112" charset="-128"/>
              </a:rPr>
              <a:t>+---------------------+</a:t>
            </a:r>
          </a:p>
          <a:p>
            <a:pPr marL="273050" indent="-273050" defTabSz="914400">
              <a:lnSpc>
                <a:spcPct val="80000"/>
              </a:lnSpc>
              <a:spcBef>
                <a:spcPts val="600"/>
              </a:spcBef>
              <a:buClr>
                <a:schemeClr val="accent1"/>
              </a:buClr>
              <a:buSzPct val="76000"/>
              <a:buFont typeface="Wingdings" pitchFamily="2" charset="2"/>
              <a:buNone/>
              <a:defRPr/>
            </a:pPr>
            <a:r>
              <a:rPr lang="en-US" sz="2000" b="1" dirty="0">
                <a:latin typeface="Courier New" pitchFamily="49" charset="0"/>
                <a:ea typeface="ＭＳ Ｐゴシック" pitchFamily="-112" charset="-128"/>
                <a:cs typeface="ＭＳ Ｐゴシック" pitchFamily="-112" charset="-128"/>
              </a:rPr>
              <a:t>| 2004 00:15:33 |</a:t>
            </a:r>
          </a:p>
          <a:p>
            <a:pPr marL="273050" indent="-273050" defTabSz="914400">
              <a:lnSpc>
                <a:spcPct val="80000"/>
              </a:lnSpc>
              <a:spcBef>
                <a:spcPts val="600"/>
              </a:spcBef>
              <a:buClr>
                <a:schemeClr val="accent1"/>
              </a:buClr>
              <a:buSzPct val="76000"/>
              <a:buFont typeface="Wingdings" pitchFamily="2" charset="2"/>
              <a:buNone/>
              <a:defRPr/>
            </a:pPr>
            <a:r>
              <a:rPr lang="en-US" sz="2000" b="1" dirty="0">
                <a:latin typeface="Courier New" pitchFamily="49" charset="0"/>
                <a:ea typeface="ＭＳ Ｐゴシック" pitchFamily="-112" charset="-128"/>
                <a:cs typeface="ＭＳ Ｐゴシック" pitchFamily="-112" charset="-128"/>
              </a:rPr>
              <a:t>+---------------------+</a:t>
            </a:r>
          </a:p>
        </p:txBody>
      </p:sp>
      <p:cxnSp>
        <p:nvCxnSpPr>
          <p:cNvPr id="5" name="Straight Connector 4"/>
          <p:cNvCxnSpPr/>
          <p:nvPr/>
        </p:nvCxnSpPr>
        <p:spPr>
          <a:xfrm>
            <a:off x="533400" y="1219200"/>
            <a:ext cx="8001000" cy="1588"/>
          </a:xfrm>
          <a:prstGeom prst="line">
            <a:avLst/>
          </a:prstGeom>
          <a:ln w="28575">
            <a:solidFill>
              <a:srgbClr val="FFCC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2591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3" end="3"/>
                                            </p:txEl>
                                          </p:spTgt>
                                        </p:tgtEl>
                                        <p:attrNameLst>
                                          <p:attrName>style.visibility</p:attrName>
                                        </p:attrNameLst>
                                      </p:cBhvr>
                                      <p:to>
                                        <p:strVal val="visible"/>
                                      </p:to>
                                    </p:set>
                                    <p:anim calcmode="lin" valueType="num">
                                      <p:cBhvr>
                                        <p:cTn id="16" dur="5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p:cTn id="25" dur="5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27" dur="5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iterate type="lt">
                                    <p:tmPct val="10000"/>
                                  </p:iterate>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p:cTn id="34" dur="5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36" dur="5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iterate type="lt">
                                    <p:tmPct val="10000"/>
                                  </p:iterate>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p:cTn id="43" dur="5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45" dur="5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3">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iterate type="lt">
                                    <p:tmPct val="10000"/>
                                  </p:iterate>
                                  <p:childTnLst>
                                    <p:set>
                                      <p:cBhvr>
                                        <p:cTn id="51" dur="1" fill="hold">
                                          <p:stCondLst>
                                            <p:cond delay="0"/>
                                          </p:stCondLst>
                                        </p:cTn>
                                        <p:tgtEl>
                                          <p:spTgt spid="3">
                                            <p:txEl>
                                              <p:pRg st="7" end="7"/>
                                            </p:txEl>
                                          </p:spTgt>
                                        </p:tgtEl>
                                        <p:attrNameLst>
                                          <p:attrName>style.visibility</p:attrName>
                                        </p:attrNameLst>
                                      </p:cBhvr>
                                      <p:to>
                                        <p:strVal val="visible"/>
                                      </p:to>
                                    </p:set>
                                    <p:anim calcmode="lin" valueType="num">
                                      <p:cBhvr>
                                        <p:cTn id="52" dur="500" fill="hold"/>
                                        <p:tgtEl>
                                          <p:spTgt spid="3">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3">
                                            <p:txEl>
                                              <p:pRg st="7" end="7"/>
                                            </p:txEl>
                                          </p:spTgt>
                                        </p:tgtEl>
                                        <p:attrNameLst>
                                          <p:attrName>ppt_y</p:attrName>
                                        </p:attrNameLst>
                                      </p:cBhvr>
                                      <p:tavLst>
                                        <p:tav tm="0">
                                          <p:val>
                                            <p:strVal val="#ppt_y"/>
                                          </p:val>
                                        </p:tav>
                                        <p:tav tm="100000">
                                          <p:val>
                                            <p:strVal val="#ppt_y"/>
                                          </p:val>
                                        </p:tav>
                                      </p:tavLst>
                                    </p:anim>
                                    <p:anim calcmode="lin" valueType="num">
                                      <p:cBhvr>
                                        <p:cTn id="54" dur="500" fill="hold"/>
                                        <p:tgtEl>
                                          <p:spTgt spid="3">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3">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500" tmFilter="0,0; .5, 1; 1, 1"/>
                                        <p:tgtEl>
                                          <p:spTgt spid="3">
                                            <p:txEl>
                                              <p:pRg st="7" end="7"/>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iterate type="lt">
                                    <p:tmPct val="10000"/>
                                  </p:iterate>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p:cTn id="61" dur="500" fill="hold"/>
                                        <p:tgtEl>
                                          <p:spTgt spid="3">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3">
                                            <p:txEl>
                                              <p:pRg st="8" end="8"/>
                                            </p:txEl>
                                          </p:spTgt>
                                        </p:tgtEl>
                                        <p:attrNameLst>
                                          <p:attrName>ppt_y</p:attrName>
                                        </p:attrNameLst>
                                      </p:cBhvr>
                                      <p:tavLst>
                                        <p:tav tm="0">
                                          <p:val>
                                            <p:strVal val="#ppt_y"/>
                                          </p:val>
                                        </p:tav>
                                        <p:tav tm="100000">
                                          <p:val>
                                            <p:strVal val="#ppt_y"/>
                                          </p:val>
                                        </p:tav>
                                      </p:tavLst>
                                    </p:anim>
                                    <p:anim calcmode="lin" valueType="num">
                                      <p:cBhvr>
                                        <p:cTn id="63" dur="500" fill="hold"/>
                                        <p:tgtEl>
                                          <p:spTgt spid="3">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3">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500" tmFilter="0,0; .5, 1; 1, 1"/>
                                        <p:tgtEl>
                                          <p:spTgt spid="3">
                                            <p:txEl>
                                              <p:pRg st="8" end="8"/>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iterate type="lt">
                                    <p:tmPct val="10000"/>
                                  </p:iterate>
                                  <p:childTnLst>
                                    <p:set>
                                      <p:cBhvr>
                                        <p:cTn id="69" dur="1" fill="hold">
                                          <p:stCondLst>
                                            <p:cond delay="0"/>
                                          </p:stCondLst>
                                        </p:cTn>
                                        <p:tgtEl>
                                          <p:spTgt spid="3">
                                            <p:txEl>
                                              <p:pRg st="9" end="9"/>
                                            </p:txEl>
                                          </p:spTgt>
                                        </p:tgtEl>
                                        <p:attrNameLst>
                                          <p:attrName>style.visibility</p:attrName>
                                        </p:attrNameLst>
                                      </p:cBhvr>
                                      <p:to>
                                        <p:strVal val="visible"/>
                                      </p:to>
                                    </p:set>
                                    <p:anim calcmode="lin" valueType="num">
                                      <p:cBhvr>
                                        <p:cTn id="70" dur="500" fill="hold"/>
                                        <p:tgtEl>
                                          <p:spTgt spid="3">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500" fill="hold"/>
                                        <p:tgtEl>
                                          <p:spTgt spid="3">
                                            <p:txEl>
                                              <p:pRg st="9" end="9"/>
                                            </p:txEl>
                                          </p:spTgt>
                                        </p:tgtEl>
                                        <p:attrNameLst>
                                          <p:attrName>ppt_y</p:attrName>
                                        </p:attrNameLst>
                                      </p:cBhvr>
                                      <p:tavLst>
                                        <p:tav tm="0">
                                          <p:val>
                                            <p:strVal val="#ppt_y"/>
                                          </p:val>
                                        </p:tav>
                                        <p:tav tm="100000">
                                          <p:val>
                                            <p:strVal val="#ppt_y"/>
                                          </p:val>
                                        </p:tav>
                                      </p:tavLst>
                                    </p:anim>
                                    <p:anim calcmode="lin" valueType="num">
                                      <p:cBhvr>
                                        <p:cTn id="72" dur="500" fill="hold"/>
                                        <p:tgtEl>
                                          <p:spTgt spid="3">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500" fill="hold"/>
                                        <p:tgtEl>
                                          <p:spTgt spid="3">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500" tmFilter="0,0; .5, 1; 1, 1"/>
                                        <p:tgtEl>
                                          <p:spTgt spid="3">
                                            <p:txEl>
                                              <p:pRg st="9" end="9"/>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iterate type="lt">
                                    <p:tmPct val="10000"/>
                                  </p:iterate>
                                  <p:childTnLst>
                                    <p:set>
                                      <p:cBhvr>
                                        <p:cTn id="78" dur="1" fill="hold">
                                          <p:stCondLst>
                                            <p:cond delay="0"/>
                                          </p:stCondLst>
                                        </p:cTn>
                                        <p:tgtEl>
                                          <p:spTgt spid="3">
                                            <p:txEl>
                                              <p:pRg st="10" end="10"/>
                                            </p:txEl>
                                          </p:spTgt>
                                        </p:tgtEl>
                                        <p:attrNameLst>
                                          <p:attrName>style.visibility</p:attrName>
                                        </p:attrNameLst>
                                      </p:cBhvr>
                                      <p:to>
                                        <p:strVal val="visible"/>
                                      </p:to>
                                    </p:set>
                                    <p:anim calcmode="lin" valueType="num">
                                      <p:cBhvr>
                                        <p:cTn id="79" dur="500" fill="hold"/>
                                        <p:tgtEl>
                                          <p:spTgt spid="3">
                                            <p:txEl>
                                              <p:pRg st="10" end="1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500" fill="hold"/>
                                        <p:tgtEl>
                                          <p:spTgt spid="3">
                                            <p:txEl>
                                              <p:pRg st="10" end="10"/>
                                            </p:txEl>
                                          </p:spTgt>
                                        </p:tgtEl>
                                        <p:attrNameLst>
                                          <p:attrName>ppt_y</p:attrName>
                                        </p:attrNameLst>
                                      </p:cBhvr>
                                      <p:tavLst>
                                        <p:tav tm="0">
                                          <p:val>
                                            <p:strVal val="#ppt_y"/>
                                          </p:val>
                                        </p:tav>
                                        <p:tav tm="100000">
                                          <p:val>
                                            <p:strVal val="#ppt_y"/>
                                          </p:val>
                                        </p:tav>
                                      </p:tavLst>
                                    </p:anim>
                                    <p:anim calcmode="lin" valueType="num">
                                      <p:cBhvr>
                                        <p:cTn id="81" dur="500" fill="hold"/>
                                        <p:tgtEl>
                                          <p:spTgt spid="3">
                                            <p:txEl>
                                              <p:pRg st="10" end="1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500" fill="hold"/>
                                        <p:tgtEl>
                                          <p:spTgt spid="3">
                                            <p:txEl>
                                              <p:pRg st="10" end="1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500" tmFilter="0,0; .5, 1; 1, 1"/>
                                        <p:tgtEl>
                                          <p:spTgt spid="3">
                                            <p:txEl>
                                              <p:pRg st="10" end="10"/>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1" presetClass="entr" presetSubtype="0" fill="hold" grpId="0" nodeType="clickEffect">
                                  <p:stCondLst>
                                    <p:cond delay="0"/>
                                  </p:stCondLst>
                                  <p:iterate type="lt">
                                    <p:tmPct val="10000"/>
                                  </p:iterate>
                                  <p:childTnLst>
                                    <p:set>
                                      <p:cBhvr>
                                        <p:cTn id="87" dur="1" fill="hold">
                                          <p:stCondLst>
                                            <p:cond delay="0"/>
                                          </p:stCondLst>
                                        </p:cTn>
                                        <p:tgtEl>
                                          <p:spTgt spid="3">
                                            <p:txEl>
                                              <p:pRg st="11" end="11"/>
                                            </p:txEl>
                                          </p:spTgt>
                                        </p:tgtEl>
                                        <p:attrNameLst>
                                          <p:attrName>style.visibility</p:attrName>
                                        </p:attrNameLst>
                                      </p:cBhvr>
                                      <p:to>
                                        <p:strVal val="visible"/>
                                      </p:to>
                                    </p:set>
                                    <p:anim calcmode="lin" valueType="num">
                                      <p:cBhvr>
                                        <p:cTn id="88" dur="500" fill="hold"/>
                                        <p:tgtEl>
                                          <p:spTgt spid="3">
                                            <p:txEl>
                                              <p:pRg st="11" end="11"/>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500" fill="hold"/>
                                        <p:tgtEl>
                                          <p:spTgt spid="3">
                                            <p:txEl>
                                              <p:pRg st="11" end="11"/>
                                            </p:txEl>
                                          </p:spTgt>
                                        </p:tgtEl>
                                        <p:attrNameLst>
                                          <p:attrName>ppt_y</p:attrName>
                                        </p:attrNameLst>
                                      </p:cBhvr>
                                      <p:tavLst>
                                        <p:tav tm="0">
                                          <p:val>
                                            <p:strVal val="#ppt_y"/>
                                          </p:val>
                                        </p:tav>
                                        <p:tav tm="100000">
                                          <p:val>
                                            <p:strVal val="#ppt_y"/>
                                          </p:val>
                                        </p:tav>
                                      </p:tavLst>
                                    </p:anim>
                                    <p:anim calcmode="lin" valueType="num">
                                      <p:cBhvr>
                                        <p:cTn id="90" dur="500" fill="hold"/>
                                        <p:tgtEl>
                                          <p:spTgt spid="3">
                                            <p:txEl>
                                              <p:pRg st="11" end="1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500" fill="hold"/>
                                        <p:tgtEl>
                                          <p:spTgt spid="3">
                                            <p:txEl>
                                              <p:pRg st="11" end="1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500" tmFilter="0,0; .5, 1; 1, 1"/>
                                        <p:tgtEl>
                                          <p:spTgt spid="3">
                                            <p:txEl>
                                              <p:pRg st="11" end="11"/>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1" presetClass="entr" presetSubtype="0" fill="hold" grpId="0" nodeType="clickEffect">
                                  <p:stCondLst>
                                    <p:cond delay="0"/>
                                  </p:stCondLst>
                                  <p:iterate type="lt">
                                    <p:tmPct val="10000"/>
                                  </p:iterate>
                                  <p:childTnLst>
                                    <p:set>
                                      <p:cBhvr>
                                        <p:cTn id="96" dur="1" fill="hold">
                                          <p:stCondLst>
                                            <p:cond delay="0"/>
                                          </p:stCondLst>
                                        </p:cTn>
                                        <p:tgtEl>
                                          <p:spTgt spid="3">
                                            <p:txEl>
                                              <p:pRg st="12" end="12"/>
                                            </p:txEl>
                                          </p:spTgt>
                                        </p:tgtEl>
                                        <p:attrNameLst>
                                          <p:attrName>style.visibility</p:attrName>
                                        </p:attrNameLst>
                                      </p:cBhvr>
                                      <p:to>
                                        <p:strVal val="visible"/>
                                      </p:to>
                                    </p:set>
                                    <p:anim calcmode="lin" valueType="num">
                                      <p:cBhvr>
                                        <p:cTn id="97" dur="500" fill="hold"/>
                                        <p:tgtEl>
                                          <p:spTgt spid="3">
                                            <p:txEl>
                                              <p:pRg st="12" end="12"/>
                                            </p:txEl>
                                          </p:spTgt>
                                        </p:tgtEl>
                                        <p:attrNameLst>
                                          <p:attrName>ppt_x</p:attrName>
                                        </p:attrNameLst>
                                      </p:cBhvr>
                                      <p:tavLst>
                                        <p:tav tm="0">
                                          <p:val>
                                            <p:strVal val="#ppt_x"/>
                                          </p:val>
                                        </p:tav>
                                        <p:tav tm="50000">
                                          <p:val>
                                            <p:strVal val="#ppt_x+.1"/>
                                          </p:val>
                                        </p:tav>
                                        <p:tav tm="100000">
                                          <p:val>
                                            <p:strVal val="#ppt_x"/>
                                          </p:val>
                                        </p:tav>
                                      </p:tavLst>
                                    </p:anim>
                                    <p:anim calcmode="lin" valueType="num">
                                      <p:cBhvr>
                                        <p:cTn id="98" dur="500" fill="hold"/>
                                        <p:tgtEl>
                                          <p:spTgt spid="3">
                                            <p:txEl>
                                              <p:pRg st="12" end="12"/>
                                            </p:txEl>
                                          </p:spTgt>
                                        </p:tgtEl>
                                        <p:attrNameLst>
                                          <p:attrName>ppt_y</p:attrName>
                                        </p:attrNameLst>
                                      </p:cBhvr>
                                      <p:tavLst>
                                        <p:tav tm="0">
                                          <p:val>
                                            <p:strVal val="#ppt_y"/>
                                          </p:val>
                                        </p:tav>
                                        <p:tav tm="100000">
                                          <p:val>
                                            <p:strVal val="#ppt_y"/>
                                          </p:val>
                                        </p:tav>
                                      </p:tavLst>
                                    </p:anim>
                                    <p:anim calcmode="lin" valueType="num">
                                      <p:cBhvr>
                                        <p:cTn id="99" dur="500" fill="hold"/>
                                        <p:tgtEl>
                                          <p:spTgt spid="3">
                                            <p:txEl>
                                              <p:pRg st="12" end="1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0" dur="500" fill="hold"/>
                                        <p:tgtEl>
                                          <p:spTgt spid="3">
                                            <p:txEl>
                                              <p:pRg st="12" end="1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01" dur="500" tmFilter="0,0; .5, 1; 1, 1"/>
                                        <p:tgtEl>
                                          <p:spTgt spid="3">
                                            <p:txEl>
                                              <p:pRg st="12" end="12"/>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41" presetClass="entr" presetSubtype="0" fill="hold" grpId="0" nodeType="clickEffect">
                                  <p:stCondLst>
                                    <p:cond delay="0"/>
                                  </p:stCondLst>
                                  <p:iterate type="lt">
                                    <p:tmPct val="10000"/>
                                  </p:iterate>
                                  <p:childTnLst>
                                    <p:set>
                                      <p:cBhvr>
                                        <p:cTn id="105" dur="1" fill="hold">
                                          <p:stCondLst>
                                            <p:cond delay="0"/>
                                          </p:stCondLst>
                                        </p:cTn>
                                        <p:tgtEl>
                                          <p:spTgt spid="3">
                                            <p:txEl>
                                              <p:pRg st="13" end="13"/>
                                            </p:txEl>
                                          </p:spTgt>
                                        </p:tgtEl>
                                        <p:attrNameLst>
                                          <p:attrName>style.visibility</p:attrName>
                                        </p:attrNameLst>
                                      </p:cBhvr>
                                      <p:to>
                                        <p:strVal val="visible"/>
                                      </p:to>
                                    </p:set>
                                    <p:anim calcmode="lin" valueType="num">
                                      <p:cBhvr>
                                        <p:cTn id="106" dur="500" fill="hold"/>
                                        <p:tgtEl>
                                          <p:spTgt spid="3">
                                            <p:txEl>
                                              <p:pRg st="13" end="13"/>
                                            </p:txEl>
                                          </p:spTgt>
                                        </p:tgtEl>
                                        <p:attrNameLst>
                                          <p:attrName>ppt_x</p:attrName>
                                        </p:attrNameLst>
                                      </p:cBhvr>
                                      <p:tavLst>
                                        <p:tav tm="0">
                                          <p:val>
                                            <p:strVal val="#ppt_x"/>
                                          </p:val>
                                        </p:tav>
                                        <p:tav tm="50000">
                                          <p:val>
                                            <p:strVal val="#ppt_x+.1"/>
                                          </p:val>
                                        </p:tav>
                                        <p:tav tm="100000">
                                          <p:val>
                                            <p:strVal val="#ppt_x"/>
                                          </p:val>
                                        </p:tav>
                                      </p:tavLst>
                                    </p:anim>
                                    <p:anim calcmode="lin" valueType="num">
                                      <p:cBhvr>
                                        <p:cTn id="107" dur="500" fill="hold"/>
                                        <p:tgtEl>
                                          <p:spTgt spid="3">
                                            <p:txEl>
                                              <p:pRg st="13" end="13"/>
                                            </p:txEl>
                                          </p:spTgt>
                                        </p:tgtEl>
                                        <p:attrNameLst>
                                          <p:attrName>ppt_y</p:attrName>
                                        </p:attrNameLst>
                                      </p:cBhvr>
                                      <p:tavLst>
                                        <p:tav tm="0">
                                          <p:val>
                                            <p:strVal val="#ppt_y"/>
                                          </p:val>
                                        </p:tav>
                                        <p:tav tm="100000">
                                          <p:val>
                                            <p:strVal val="#ppt_y"/>
                                          </p:val>
                                        </p:tav>
                                      </p:tavLst>
                                    </p:anim>
                                    <p:anim calcmode="lin" valueType="num">
                                      <p:cBhvr>
                                        <p:cTn id="108" dur="500" fill="hold"/>
                                        <p:tgtEl>
                                          <p:spTgt spid="3">
                                            <p:txEl>
                                              <p:pRg st="13" end="1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9" dur="500" fill="hold"/>
                                        <p:tgtEl>
                                          <p:spTgt spid="3">
                                            <p:txEl>
                                              <p:pRg st="13" end="1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0" dur="500" tmFilter="0,0; .5, 1; 1, 1"/>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 y="87630"/>
            <a:ext cx="7467600" cy="1143000"/>
          </a:xfrm>
        </p:spPr>
        <p:txBody>
          <a:bodyPr>
            <a:normAutofit/>
          </a:bodyPr>
          <a:lstStyle/>
          <a:p>
            <a:pPr fontAlgn="base"/>
            <a:r>
              <a:rPr lang="en-US" sz="4000" b="1" dirty="0" smtClean="0">
                <a:latin typeface="Calibri" panose="020F0502020204030204" pitchFamily="34" charset="0"/>
              </a:rPr>
              <a:t>MULTI-LINE COMMANDS</a:t>
            </a:r>
            <a:endParaRPr lang="en-US" sz="4000" b="1" dirty="0">
              <a:latin typeface="Calibri" panose="020F0502020204030204" pitchFamily="34" charset="0"/>
            </a:endParaRPr>
          </a:p>
        </p:txBody>
      </p:sp>
      <p:sp>
        <p:nvSpPr>
          <p:cNvPr id="3" name="Content Placeholder 2"/>
          <p:cNvSpPr>
            <a:spLocks noGrp="1"/>
          </p:cNvSpPr>
          <p:nvPr>
            <p:ph sz="quarter" idx="1"/>
          </p:nvPr>
        </p:nvSpPr>
        <p:spPr>
          <a:xfrm>
            <a:off x="464820" y="1240358"/>
            <a:ext cx="8229600" cy="5286902"/>
          </a:xfrm>
        </p:spPr>
        <p:txBody>
          <a:bodyPr>
            <a:noAutofit/>
          </a:bodyPr>
          <a:lstStyle/>
          <a:p>
            <a:pPr marL="273050" indent="-273050" defTabSz="914400">
              <a:lnSpc>
                <a:spcPct val="80000"/>
              </a:lnSpc>
              <a:spcBef>
                <a:spcPts val="600"/>
              </a:spcBef>
              <a:buClr>
                <a:schemeClr val="accent1"/>
              </a:buClr>
              <a:buSzPct val="76000"/>
              <a:buFont typeface="Wingdings 3" pitchFamily="18" charset="2"/>
              <a:buChar char=""/>
              <a:defRPr/>
            </a:pPr>
            <a:endParaRPr lang="en-US" sz="2800" dirty="0" smtClean="0">
              <a:ea typeface="ＭＳ Ｐゴシック" pitchFamily="-112" charset="-128"/>
              <a:cs typeface="ＭＳ Ｐゴシック" pitchFamily="-112" charset="-128"/>
            </a:endParaRPr>
          </a:p>
          <a:p>
            <a:pPr marL="273050" indent="-273050" defTabSz="914400">
              <a:lnSpc>
                <a:spcPct val="80000"/>
              </a:lnSpc>
              <a:spcBef>
                <a:spcPts val="600"/>
              </a:spcBef>
              <a:buClr>
                <a:schemeClr val="accent1"/>
              </a:buClr>
              <a:buSzPct val="76000"/>
              <a:buFont typeface="Wingdings 3" pitchFamily="18" charset="2"/>
              <a:buChar char=""/>
              <a:defRPr/>
            </a:pPr>
            <a:r>
              <a:rPr lang="en-US" sz="2800" dirty="0" err="1" smtClean="0">
                <a:ea typeface="ＭＳ Ｐゴシック" pitchFamily="-112" charset="-128"/>
                <a:cs typeface="ＭＳ Ｐゴシック" pitchFamily="-112" charset="-128"/>
              </a:rPr>
              <a:t>mysql</a:t>
            </a:r>
            <a:r>
              <a:rPr lang="en-US" sz="2800" dirty="0" smtClean="0">
                <a:ea typeface="ＭＳ Ｐゴシック" pitchFamily="-112" charset="-128"/>
                <a:cs typeface="ＭＳ Ｐゴシック" pitchFamily="-112" charset="-128"/>
              </a:rPr>
              <a:t> </a:t>
            </a:r>
            <a:r>
              <a:rPr lang="en-US" sz="2800" dirty="0">
                <a:ea typeface="ＭＳ Ｐゴシック" pitchFamily="-112" charset="-128"/>
                <a:cs typeface="ＭＳ Ｐゴシック" pitchFamily="-112" charset="-128"/>
              </a:rPr>
              <a:t>determines where your statement ends by looking for the terminating semicolon, not by looking for the end of the input line.</a:t>
            </a:r>
          </a:p>
          <a:p>
            <a:pPr marL="273050" indent="-273050" defTabSz="914400">
              <a:lnSpc>
                <a:spcPct val="80000"/>
              </a:lnSpc>
              <a:spcBef>
                <a:spcPts val="600"/>
              </a:spcBef>
              <a:buClr>
                <a:schemeClr val="accent1"/>
              </a:buClr>
              <a:buSzPct val="76000"/>
              <a:buFont typeface="Wingdings 3" pitchFamily="18" charset="2"/>
              <a:buChar char=""/>
              <a:defRPr/>
            </a:pPr>
            <a:r>
              <a:rPr lang="en-US" sz="2800" dirty="0">
                <a:ea typeface="ＭＳ Ｐゴシック" pitchFamily="-112" charset="-128"/>
                <a:cs typeface="ＭＳ Ｐゴシック" pitchFamily="-112" charset="-128"/>
              </a:rPr>
              <a:t>Here's a simple multiple-line statement: </a:t>
            </a:r>
          </a:p>
          <a:p>
            <a:pPr marL="273050" indent="-273050" defTabSz="914400">
              <a:lnSpc>
                <a:spcPct val="80000"/>
              </a:lnSpc>
              <a:spcBef>
                <a:spcPts val="600"/>
              </a:spcBef>
              <a:buClr>
                <a:schemeClr val="accent1"/>
              </a:buClr>
              <a:buSzPct val="76000"/>
              <a:buFont typeface="Wingdings 3" pitchFamily="18" charset="2"/>
              <a:buChar char=""/>
              <a:defRPr/>
            </a:pPr>
            <a:endParaRPr lang="en-US" sz="2800" dirty="0">
              <a:ea typeface="ＭＳ Ｐゴシック" pitchFamily="-112" charset="-128"/>
              <a:cs typeface="ＭＳ Ｐゴシック" pitchFamily="-112" charset="-128"/>
            </a:endParaRPr>
          </a:p>
          <a:p>
            <a:pPr marL="273050" indent="-273050">
              <a:lnSpc>
                <a:spcPct val="80000"/>
              </a:lnSpc>
              <a:buSzPct val="76000"/>
              <a:buNone/>
              <a:defRPr/>
            </a:pPr>
            <a:r>
              <a:rPr lang="en-US" sz="1800" b="1" dirty="0" err="1">
                <a:latin typeface="Courier New" pitchFamily="49" charset="0"/>
                <a:ea typeface="ＭＳ Ｐゴシック" pitchFamily="-112" charset="-128"/>
                <a:cs typeface="ＭＳ Ｐゴシック" pitchFamily="-112" charset="-128"/>
              </a:rPr>
              <a:t>MariaDB</a:t>
            </a:r>
            <a:r>
              <a:rPr lang="en-US" sz="1800" b="1" dirty="0">
                <a:latin typeface="Courier New" pitchFamily="49" charset="0"/>
                <a:ea typeface="ＭＳ Ｐゴシック" pitchFamily="-112" charset="-128"/>
                <a:cs typeface="ＭＳ Ｐゴシック" pitchFamily="-112" charset="-128"/>
              </a:rPr>
              <a:t> [(none</a:t>
            </a:r>
            <a:r>
              <a:rPr lang="en-US" sz="1800" b="1" dirty="0" smtClean="0">
                <a:latin typeface="Courier New" pitchFamily="49" charset="0"/>
                <a:ea typeface="ＭＳ Ｐゴシック" pitchFamily="-112" charset="-128"/>
                <a:cs typeface="ＭＳ Ｐゴシック" pitchFamily="-112" charset="-128"/>
              </a:rPr>
              <a:t>)]&gt; SELECT</a:t>
            </a:r>
            <a:endParaRPr lang="en-US" sz="1800" b="1" dirty="0">
              <a:latin typeface="Courier New" pitchFamily="49" charset="0"/>
              <a:ea typeface="ＭＳ Ｐゴシック" pitchFamily="-112" charset="-128"/>
              <a:cs typeface="ＭＳ Ｐゴシック" pitchFamily="-112" charset="-128"/>
            </a:endParaRPr>
          </a:p>
          <a:p>
            <a:pPr marL="273050" indent="-273050" defTabSz="914400">
              <a:lnSpc>
                <a:spcPct val="80000"/>
              </a:lnSpc>
              <a:spcBef>
                <a:spcPts val="600"/>
              </a:spcBef>
              <a:buClr>
                <a:schemeClr val="accent1"/>
              </a:buClr>
              <a:buSzPct val="76000"/>
              <a:buFont typeface="Wingdings" pitchFamily="2" charset="2"/>
              <a:buNone/>
              <a:defRPr/>
            </a:pPr>
            <a:r>
              <a:rPr lang="en-US" sz="1800" b="1" dirty="0">
                <a:latin typeface="Courier New" pitchFamily="49" charset="0"/>
                <a:ea typeface="ＭＳ Ｐゴシック" pitchFamily="-112" charset="-128"/>
                <a:cs typeface="ＭＳ Ｐゴシック" pitchFamily="-112" charset="-128"/>
              </a:rPr>
              <a:t>    -&gt; USER()</a:t>
            </a:r>
          </a:p>
          <a:p>
            <a:pPr marL="273050" indent="-273050" defTabSz="914400">
              <a:lnSpc>
                <a:spcPct val="80000"/>
              </a:lnSpc>
              <a:spcBef>
                <a:spcPts val="600"/>
              </a:spcBef>
              <a:buClr>
                <a:schemeClr val="accent1"/>
              </a:buClr>
              <a:buSzPct val="76000"/>
              <a:buFont typeface="Wingdings" pitchFamily="2" charset="2"/>
              <a:buNone/>
              <a:defRPr/>
            </a:pPr>
            <a:r>
              <a:rPr lang="en-US" sz="1800" b="1" dirty="0">
                <a:latin typeface="Courier New" pitchFamily="49" charset="0"/>
                <a:ea typeface="ＭＳ Ｐゴシック" pitchFamily="-112" charset="-128"/>
                <a:cs typeface="ＭＳ Ｐゴシック" pitchFamily="-112" charset="-128"/>
              </a:rPr>
              <a:t>    -&gt; ,</a:t>
            </a:r>
          </a:p>
          <a:p>
            <a:pPr marL="273050" indent="-273050" defTabSz="914400">
              <a:lnSpc>
                <a:spcPct val="80000"/>
              </a:lnSpc>
              <a:spcBef>
                <a:spcPts val="600"/>
              </a:spcBef>
              <a:buClr>
                <a:schemeClr val="accent1"/>
              </a:buClr>
              <a:buSzPct val="76000"/>
              <a:buFont typeface="Wingdings" pitchFamily="2" charset="2"/>
              <a:buNone/>
              <a:defRPr/>
            </a:pPr>
            <a:r>
              <a:rPr lang="en-US" sz="1800" b="1" dirty="0">
                <a:latin typeface="Courier New" pitchFamily="49" charset="0"/>
                <a:ea typeface="ＭＳ Ｐゴシック" pitchFamily="-112" charset="-128"/>
                <a:cs typeface="ＭＳ Ｐゴシック" pitchFamily="-112" charset="-128"/>
              </a:rPr>
              <a:t>    -&gt; CURRENT_DATE;</a:t>
            </a:r>
          </a:p>
          <a:p>
            <a:pPr marL="273050" indent="-273050" defTabSz="914400">
              <a:lnSpc>
                <a:spcPct val="80000"/>
              </a:lnSpc>
              <a:spcBef>
                <a:spcPts val="600"/>
              </a:spcBef>
              <a:buClr>
                <a:schemeClr val="accent1"/>
              </a:buClr>
              <a:buSzPct val="76000"/>
              <a:buFont typeface="Wingdings" pitchFamily="2" charset="2"/>
              <a:buNone/>
              <a:defRPr/>
            </a:pPr>
            <a:r>
              <a:rPr lang="en-US" sz="1800" b="1" dirty="0">
                <a:latin typeface="Courier New" pitchFamily="49" charset="0"/>
                <a:ea typeface="ＭＳ Ｐゴシック" pitchFamily="-112" charset="-128"/>
                <a:cs typeface="ＭＳ Ｐゴシック" pitchFamily="-112" charset="-128"/>
              </a:rPr>
              <a:t>+--------------------+--------------+</a:t>
            </a:r>
          </a:p>
          <a:p>
            <a:pPr marL="273050" indent="-273050" defTabSz="914400">
              <a:lnSpc>
                <a:spcPct val="80000"/>
              </a:lnSpc>
              <a:spcBef>
                <a:spcPts val="600"/>
              </a:spcBef>
              <a:buClr>
                <a:schemeClr val="accent1"/>
              </a:buClr>
              <a:buSzPct val="76000"/>
              <a:buFont typeface="Wingdings" pitchFamily="2" charset="2"/>
              <a:buNone/>
              <a:defRPr/>
            </a:pPr>
            <a:r>
              <a:rPr lang="en-US" sz="1800" b="1" dirty="0">
                <a:latin typeface="Courier New" pitchFamily="49" charset="0"/>
                <a:ea typeface="ＭＳ Ｐゴシック" pitchFamily="-112" charset="-128"/>
                <a:cs typeface="ＭＳ Ｐゴシック" pitchFamily="-112" charset="-128"/>
              </a:rPr>
              <a:t>| USER()             | CURRENT_DATE |</a:t>
            </a:r>
          </a:p>
          <a:p>
            <a:pPr marL="273050" indent="-273050" defTabSz="914400">
              <a:lnSpc>
                <a:spcPct val="80000"/>
              </a:lnSpc>
              <a:spcBef>
                <a:spcPts val="600"/>
              </a:spcBef>
              <a:buClr>
                <a:schemeClr val="accent1"/>
              </a:buClr>
              <a:buSzPct val="76000"/>
              <a:buFont typeface="Wingdings" pitchFamily="2" charset="2"/>
              <a:buNone/>
              <a:defRPr/>
            </a:pPr>
            <a:r>
              <a:rPr lang="en-US" sz="1800" b="1" dirty="0">
                <a:latin typeface="Courier New" pitchFamily="49" charset="0"/>
                <a:ea typeface="ＭＳ Ｐゴシック" pitchFamily="-112" charset="-128"/>
                <a:cs typeface="ＭＳ Ｐゴシック" pitchFamily="-112" charset="-128"/>
              </a:rPr>
              <a:t>+--------------------+--------------+</a:t>
            </a:r>
          </a:p>
          <a:p>
            <a:pPr marL="273050" indent="-273050" defTabSz="914400">
              <a:lnSpc>
                <a:spcPct val="80000"/>
              </a:lnSpc>
              <a:spcBef>
                <a:spcPts val="600"/>
              </a:spcBef>
              <a:buClr>
                <a:schemeClr val="accent1"/>
              </a:buClr>
              <a:buSzPct val="76000"/>
              <a:buFont typeface="Wingdings" pitchFamily="2" charset="2"/>
              <a:buNone/>
              <a:defRPr/>
            </a:pPr>
            <a:r>
              <a:rPr lang="en-US" sz="1800" b="1" dirty="0">
                <a:latin typeface="Courier New" pitchFamily="49" charset="0"/>
                <a:ea typeface="ＭＳ Ｐゴシック" pitchFamily="-112" charset="-128"/>
                <a:cs typeface="ＭＳ Ｐゴシック" pitchFamily="-112" charset="-128"/>
              </a:rPr>
              <a:t>| </a:t>
            </a:r>
            <a:r>
              <a:rPr lang="en-US" sz="1800" b="1" dirty="0" err="1">
                <a:latin typeface="Courier New" pitchFamily="49" charset="0"/>
                <a:ea typeface="ＭＳ Ｐゴシック" pitchFamily="-112" charset="-128"/>
                <a:cs typeface="ＭＳ Ｐゴシック" pitchFamily="-112" charset="-128"/>
              </a:rPr>
              <a:t>joesmith@localhost</a:t>
            </a:r>
            <a:r>
              <a:rPr lang="en-US" sz="1800" b="1" dirty="0">
                <a:latin typeface="Courier New" pitchFamily="49" charset="0"/>
                <a:ea typeface="ＭＳ Ｐゴシック" pitchFamily="-112" charset="-128"/>
                <a:cs typeface="ＭＳ Ｐゴシック" pitchFamily="-112" charset="-128"/>
              </a:rPr>
              <a:t> | 1999-03-18   |</a:t>
            </a:r>
          </a:p>
          <a:p>
            <a:pPr marL="273050" indent="-273050" defTabSz="914400">
              <a:lnSpc>
                <a:spcPct val="80000"/>
              </a:lnSpc>
              <a:spcBef>
                <a:spcPts val="600"/>
              </a:spcBef>
              <a:buClr>
                <a:schemeClr val="accent1"/>
              </a:buClr>
              <a:buSzPct val="76000"/>
              <a:buFont typeface="Wingdings" pitchFamily="2" charset="2"/>
              <a:buNone/>
              <a:defRPr/>
            </a:pPr>
            <a:r>
              <a:rPr lang="en-US" sz="1800" b="1" dirty="0">
                <a:latin typeface="Courier New" pitchFamily="49" charset="0"/>
                <a:ea typeface="ＭＳ Ｐゴシック" pitchFamily="-112" charset="-128"/>
                <a:cs typeface="ＭＳ Ｐゴシック" pitchFamily="-112" charset="-128"/>
              </a:rPr>
              <a:t>+--------------------+--------------+</a:t>
            </a:r>
          </a:p>
        </p:txBody>
      </p:sp>
      <p:cxnSp>
        <p:nvCxnSpPr>
          <p:cNvPr id="5" name="Straight Connector 4"/>
          <p:cNvCxnSpPr/>
          <p:nvPr/>
        </p:nvCxnSpPr>
        <p:spPr>
          <a:xfrm>
            <a:off x="533400" y="1219200"/>
            <a:ext cx="8001000" cy="1588"/>
          </a:xfrm>
          <a:prstGeom prst="line">
            <a:avLst/>
          </a:prstGeom>
          <a:ln w="28575">
            <a:solidFill>
              <a:srgbClr val="FFCC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5590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p:cTn id="16"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p:cTn id="25" dur="5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27" dur="5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iterate type="lt">
                                    <p:tmPct val="10000"/>
                                  </p:iterate>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p:cTn id="34" dur="5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36" dur="5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iterate type="lt">
                                    <p:tmPct val="10000"/>
                                  </p:iterate>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p:cTn id="43" dur="5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45" dur="5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3">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iterate type="lt">
                                    <p:tmPct val="10000"/>
                                  </p:iterate>
                                  <p:childTnLst>
                                    <p:set>
                                      <p:cBhvr>
                                        <p:cTn id="51" dur="1" fill="hold">
                                          <p:stCondLst>
                                            <p:cond delay="0"/>
                                          </p:stCondLst>
                                        </p:cTn>
                                        <p:tgtEl>
                                          <p:spTgt spid="3">
                                            <p:txEl>
                                              <p:pRg st="7" end="7"/>
                                            </p:txEl>
                                          </p:spTgt>
                                        </p:tgtEl>
                                        <p:attrNameLst>
                                          <p:attrName>style.visibility</p:attrName>
                                        </p:attrNameLst>
                                      </p:cBhvr>
                                      <p:to>
                                        <p:strVal val="visible"/>
                                      </p:to>
                                    </p:set>
                                    <p:anim calcmode="lin" valueType="num">
                                      <p:cBhvr>
                                        <p:cTn id="52" dur="500" fill="hold"/>
                                        <p:tgtEl>
                                          <p:spTgt spid="3">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3">
                                            <p:txEl>
                                              <p:pRg st="7" end="7"/>
                                            </p:txEl>
                                          </p:spTgt>
                                        </p:tgtEl>
                                        <p:attrNameLst>
                                          <p:attrName>ppt_y</p:attrName>
                                        </p:attrNameLst>
                                      </p:cBhvr>
                                      <p:tavLst>
                                        <p:tav tm="0">
                                          <p:val>
                                            <p:strVal val="#ppt_y"/>
                                          </p:val>
                                        </p:tav>
                                        <p:tav tm="100000">
                                          <p:val>
                                            <p:strVal val="#ppt_y"/>
                                          </p:val>
                                        </p:tav>
                                      </p:tavLst>
                                    </p:anim>
                                    <p:anim calcmode="lin" valueType="num">
                                      <p:cBhvr>
                                        <p:cTn id="54" dur="500" fill="hold"/>
                                        <p:tgtEl>
                                          <p:spTgt spid="3">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3">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500" tmFilter="0,0; .5, 1; 1, 1"/>
                                        <p:tgtEl>
                                          <p:spTgt spid="3">
                                            <p:txEl>
                                              <p:pRg st="7" end="7"/>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iterate type="lt">
                                    <p:tmPct val="10000"/>
                                  </p:iterate>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p:cTn id="61" dur="500" fill="hold"/>
                                        <p:tgtEl>
                                          <p:spTgt spid="3">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3">
                                            <p:txEl>
                                              <p:pRg st="8" end="8"/>
                                            </p:txEl>
                                          </p:spTgt>
                                        </p:tgtEl>
                                        <p:attrNameLst>
                                          <p:attrName>ppt_y</p:attrName>
                                        </p:attrNameLst>
                                      </p:cBhvr>
                                      <p:tavLst>
                                        <p:tav tm="0">
                                          <p:val>
                                            <p:strVal val="#ppt_y"/>
                                          </p:val>
                                        </p:tav>
                                        <p:tav tm="100000">
                                          <p:val>
                                            <p:strVal val="#ppt_y"/>
                                          </p:val>
                                        </p:tav>
                                      </p:tavLst>
                                    </p:anim>
                                    <p:anim calcmode="lin" valueType="num">
                                      <p:cBhvr>
                                        <p:cTn id="63" dur="500" fill="hold"/>
                                        <p:tgtEl>
                                          <p:spTgt spid="3">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3">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500" tmFilter="0,0; .5, 1; 1, 1"/>
                                        <p:tgtEl>
                                          <p:spTgt spid="3">
                                            <p:txEl>
                                              <p:pRg st="8" end="8"/>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iterate type="lt">
                                    <p:tmPct val="10000"/>
                                  </p:iterate>
                                  <p:childTnLst>
                                    <p:set>
                                      <p:cBhvr>
                                        <p:cTn id="69" dur="1" fill="hold">
                                          <p:stCondLst>
                                            <p:cond delay="0"/>
                                          </p:stCondLst>
                                        </p:cTn>
                                        <p:tgtEl>
                                          <p:spTgt spid="3">
                                            <p:txEl>
                                              <p:pRg st="9" end="9"/>
                                            </p:txEl>
                                          </p:spTgt>
                                        </p:tgtEl>
                                        <p:attrNameLst>
                                          <p:attrName>style.visibility</p:attrName>
                                        </p:attrNameLst>
                                      </p:cBhvr>
                                      <p:to>
                                        <p:strVal val="visible"/>
                                      </p:to>
                                    </p:set>
                                    <p:anim calcmode="lin" valueType="num">
                                      <p:cBhvr>
                                        <p:cTn id="70" dur="500" fill="hold"/>
                                        <p:tgtEl>
                                          <p:spTgt spid="3">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500" fill="hold"/>
                                        <p:tgtEl>
                                          <p:spTgt spid="3">
                                            <p:txEl>
                                              <p:pRg st="9" end="9"/>
                                            </p:txEl>
                                          </p:spTgt>
                                        </p:tgtEl>
                                        <p:attrNameLst>
                                          <p:attrName>ppt_y</p:attrName>
                                        </p:attrNameLst>
                                      </p:cBhvr>
                                      <p:tavLst>
                                        <p:tav tm="0">
                                          <p:val>
                                            <p:strVal val="#ppt_y"/>
                                          </p:val>
                                        </p:tav>
                                        <p:tav tm="100000">
                                          <p:val>
                                            <p:strVal val="#ppt_y"/>
                                          </p:val>
                                        </p:tav>
                                      </p:tavLst>
                                    </p:anim>
                                    <p:anim calcmode="lin" valueType="num">
                                      <p:cBhvr>
                                        <p:cTn id="72" dur="500" fill="hold"/>
                                        <p:tgtEl>
                                          <p:spTgt spid="3">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500" fill="hold"/>
                                        <p:tgtEl>
                                          <p:spTgt spid="3">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500" tmFilter="0,0; .5, 1; 1, 1"/>
                                        <p:tgtEl>
                                          <p:spTgt spid="3">
                                            <p:txEl>
                                              <p:pRg st="9" end="9"/>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iterate type="lt">
                                    <p:tmPct val="10000"/>
                                  </p:iterate>
                                  <p:childTnLst>
                                    <p:set>
                                      <p:cBhvr>
                                        <p:cTn id="78" dur="1" fill="hold">
                                          <p:stCondLst>
                                            <p:cond delay="0"/>
                                          </p:stCondLst>
                                        </p:cTn>
                                        <p:tgtEl>
                                          <p:spTgt spid="3">
                                            <p:txEl>
                                              <p:pRg st="10" end="10"/>
                                            </p:txEl>
                                          </p:spTgt>
                                        </p:tgtEl>
                                        <p:attrNameLst>
                                          <p:attrName>style.visibility</p:attrName>
                                        </p:attrNameLst>
                                      </p:cBhvr>
                                      <p:to>
                                        <p:strVal val="visible"/>
                                      </p:to>
                                    </p:set>
                                    <p:anim calcmode="lin" valueType="num">
                                      <p:cBhvr>
                                        <p:cTn id="79" dur="500" fill="hold"/>
                                        <p:tgtEl>
                                          <p:spTgt spid="3">
                                            <p:txEl>
                                              <p:pRg st="10" end="1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500" fill="hold"/>
                                        <p:tgtEl>
                                          <p:spTgt spid="3">
                                            <p:txEl>
                                              <p:pRg st="10" end="10"/>
                                            </p:txEl>
                                          </p:spTgt>
                                        </p:tgtEl>
                                        <p:attrNameLst>
                                          <p:attrName>ppt_y</p:attrName>
                                        </p:attrNameLst>
                                      </p:cBhvr>
                                      <p:tavLst>
                                        <p:tav tm="0">
                                          <p:val>
                                            <p:strVal val="#ppt_y"/>
                                          </p:val>
                                        </p:tav>
                                        <p:tav tm="100000">
                                          <p:val>
                                            <p:strVal val="#ppt_y"/>
                                          </p:val>
                                        </p:tav>
                                      </p:tavLst>
                                    </p:anim>
                                    <p:anim calcmode="lin" valueType="num">
                                      <p:cBhvr>
                                        <p:cTn id="81" dur="500" fill="hold"/>
                                        <p:tgtEl>
                                          <p:spTgt spid="3">
                                            <p:txEl>
                                              <p:pRg st="10" end="1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500" fill="hold"/>
                                        <p:tgtEl>
                                          <p:spTgt spid="3">
                                            <p:txEl>
                                              <p:pRg st="10" end="1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500" tmFilter="0,0; .5, 1; 1, 1"/>
                                        <p:tgtEl>
                                          <p:spTgt spid="3">
                                            <p:txEl>
                                              <p:pRg st="10" end="10"/>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1" presetClass="entr" presetSubtype="0" fill="hold" grpId="0" nodeType="clickEffect">
                                  <p:stCondLst>
                                    <p:cond delay="0"/>
                                  </p:stCondLst>
                                  <p:iterate type="lt">
                                    <p:tmPct val="10000"/>
                                  </p:iterate>
                                  <p:childTnLst>
                                    <p:set>
                                      <p:cBhvr>
                                        <p:cTn id="87" dur="1" fill="hold">
                                          <p:stCondLst>
                                            <p:cond delay="0"/>
                                          </p:stCondLst>
                                        </p:cTn>
                                        <p:tgtEl>
                                          <p:spTgt spid="3">
                                            <p:txEl>
                                              <p:pRg st="11" end="11"/>
                                            </p:txEl>
                                          </p:spTgt>
                                        </p:tgtEl>
                                        <p:attrNameLst>
                                          <p:attrName>style.visibility</p:attrName>
                                        </p:attrNameLst>
                                      </p:cBhvr>
                                      <p:to>
                                        <p:strVal val="visible"/>
                                      </p:to>
                                    </p:set>
                                    <p:anim calcmode="lin" valueType="num">
                                      <p:cBhvr>
                                        <p:cTn id="88" dur="500" fill="hold"/>
                                        <p:tgtEl>
                                          <p:spTgt spid="3">
                                            <p:txEl>
                                              <p:pRg st="11" end="11"/>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500" fill="hold"/>
                                        <p:tgtEl>
                                          <p:spTgt spid="3">
                                            <p:txEl>
                                              <p:pRg st="11" end="11"/>
                                            </p:txEl>
                                          </p:spTgt>
                                        </p:tgtEl>
                                        <p:attrNameLst>
                                          <p:attrName>ppt_y</p:attrName>
                                        </p:attrNameLst>
                                      </p:cBhvr>
                                      <p:tavLst>
                                        <p:tav tm="0">
                                          <p:val>
                                            <p:strVal val="#ppt_y"/>
                                          </p:val>
                                        </p:tav>
                                        <p:tav tm="100000">
                                          <p:val>
                                            <p:strVal val="#ppt_y"/>
                                          </p:val>
                                        </p:tav>
                                      </p:tavLst>
                                    </p:anim>
                                    <p:anim calcmode="lin" valueType="num">
                                      <p:cBhvr>
                                        <p:cTn id="90" dur="500" fill="hold"/>
                                        <p:tgtEl>
                                          <p:spTgt spid="3">
                                            <p:txEl>
                                              <p:pRg st="11" end="1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500" fill="hold"/>
                                        <p:tgtEl>
                                          <p:spTgt spid="3">
                                            <p:txEl>
                                              <p:pRg st="11" end="1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500" tmFilter="0,0; .5, 1; 1, 1"/>
                                        <p:tgtEl>
                                          <p:spTgt spid="3">
                                            <p:txEl>
                                              <p:pRg st="11" end="11"/>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1" presetClass="entr" presetSubtype="0" fill="hold" grpId="0" nodeType="clickEffect">
                                  <p:stCondLst>
                                    <p:cond delay="0"/>
                                  </p:stCondLst>
                                  <p:iterate type="lt">
                                    <p:tmPct val="10000"/>
                                  </p:iterate>
                                  <p:childTnLst>
                                    <p:set>
                                      <p:cBhvr>
                                        <p:cTn id="96" dur="1" fill="hold">
                                          <p:stCondLst>
                                            <p:cond delay="0"/>
                                          </p:stCondLst>
                                        </p:cTn>
                                        <p:tgtEl>
                                          <p:spTgt spid="3">
                                            <p:txEl>
                                              <p:pRg st="12" end="12"/>
                                            </p:txEl>
                                          </p:spTgt>
                                        </p:tgtEl>
                                        <p:attrNameLst>
                                          <p:attrName>style.visibility</p:attrName>
                                        </p:attrNameLst>
                                      </p:cBhvr>
                                      <p:to>
                                        <p:strVal val="visible"/>
                                      </p:to>
                                    </p:set>
                                    <p:anim calcmode="lin" valueType="num">
                                      <p:cBhvr>
                                        <p:cTn id="97" dur="500" fill="hold"/>
                                        <p:tgtEl>
                                          <p:spTgt spid="3">
                                            <p:txEl>
                                              <p:pRg st="12" end="12"/>
                                            </p:txEl>
                                          </p:spTgt>
                                        </p:tgtEl>
                                        <p:attrNameLst>
                                          <p:attrName>ppt_x</p:attrName>
                                        </p:attrNameLst>
                                      </p:cBhvr>
                                      <p:tavLst>
                                        <p:tav tm="0">
                                          <p:val>
                                            <p:strVal val="#ppt_x"/>
                                          </p:val>
                                        </p:tav>
                                        <p:tav tm="50000">
                                          <p:val>
                                            <p:strVal val="#ppt_x+.1"/>
                                          </p:val>
                                        </p:tav>
                                        <p:tav tm="100000">
                                          <p:val>
                                            <p:strVal val="#ppt_x"/>
                                          </p:val>
                                        </p:tav>
                                      </p:tavLst>
                                    </p:anim>
                                    <p:anim calcmode="lin" valueType="num">
                                      <p:cBhvr>
                                        <p:cTn id="98" dur="500" fill="hold"/>
                                        <p:tgtEl>
                                          <p:spTgt spid="3">
                                            <p:txEl>
                                              <p:pRg st="12" end="12"/>
                                            </p:txEl>
                                          </p:spTgt>
                                        </p:tgtEl>
                                        <p:attrNameLst>
                                          <p:attrName>ppt_y</p:attrName>
                                        </p:attrNameLst>
                                      </p:cBhvr>
                                      <p:tavLst>
                                        <p:tav tm="0">
                                          <p:val>
                                            <p:strVal val="#ppt_y"/>
                                          </p:val>
                                        </p:tav>
                                        <p:tav tm="100000">
                                          <p:val>
                                            <p:strVal val="#ppt_y"/>
                                          </p:val>
                                        </p:tav>
                                      </p:tavLst>
                                    </p:anim>
                                    <p:anim calcmode="lin" valueType="num">
                                      <p:cBhvr>
                                        <p:cTn id="99" dur="500" fill="hold"/>
                                        <p:tgtEl>
                                          <p:spTgt spid="3">
                                            <p:txEl>
                                              <p:pRg st="12" end="1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0" dur="500" fill="hold"/>
                                        <p:tgtEl>
                                          <p:spTgt spid="3">
                                            <p:txEl>
                                              <p:pRg st="12" end="1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01" dur="500" tmFilter="0,0; .5, 1; 1, 1"/>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 y="87630"/>
            <a:ext cx="7467600" cy="1143000"/>
          </a:xfrm>
        </p:spPr>
        <p:txBody>
          <a:bodyPr>
            <a:normAutofit/>
          </a:bodyPr>
          <a:lstStyle/>
          <a:p>
            <a:pPr fontAlgn="base"/>
            <a:r>
              <a:rPr lang="en-US" sz="4000" b="1" dirty="0" smtClean="0">
                <a:latin typeface="Calibri" panose="020F0502020204030204" pitchFamily="34" charset="0"/>
              </a:rPr>
              <a:t>CANCELING A COMMAND</a:t>
            </a:r>
            <a:endParaRPr lang="en-US" sz="4000" b="1" dirty="0">
              <a:latin typeface="Calibri" panose="020F0502020204030204" pitchFamily="34" charset="0"/>
            </a:endParaRPr>
          </a:p>
        </p:txBody>
      </p:sp>
      <p:sp>
        <p:nvSpPr>
          <p:cNvPr id="3" name="Content Placeholder 2"/>
          <p:cNvSpPr>
            <a:spLocks noGrp="1"/>
          </p:cNvSpPr>
          <p:nvPr>
            <p:ph sz="quarter" idx="1"/>
          </p:nvPr>
        </p:nvSpPr>
        <p:spPr>
          <a:xfrm>
            <a:off x="464820" y="1230630"/>
            <a:ext cx="8229600" cy="4525963"/>
          </a:xfrm>
        </p:spPr>
        <p:txBody>
          <a:bodyPr>
            <a:noAutofit/>
          </a:bodyPr>
          <a:lstStyle/>
          <a:p>
            <a:pPr marL="273050" indent="-273050" defTabSz="914400">
              <a:lnSpc>
                <a:spcPct val="90000"/>
              </a:lnSpc>
              <a:spcBef>
                <a:spcPts val="600"/>
              </a:spcBef>
              <a:buClr>
                <a:schemeClr val="accent1"/>
              </a:buClr>
              <a:buSzPct val="76000"/>
              <a:buFont typeface="Wingdings 3" pitchFamily="18" charset="2"/>
              <a:buChar char=""/>
              <a:defRPr/>
            </a:pPr>
            <a:endParaRPr lang="en-US" sz="2800" dirty="0" smtClean="0">
              <a:ea typeface="ＭＳ Ｐゴシック" pitchFamily="-112" charset="-128"/>
              <a:cs typeface="ＭＳ Ｐゴシック" pitchFamily="-112" charset="-128"/>
            </a:endParaRPr>
          </a:p>
          <a:p>
            <a:pPr marL="273050" indent="-273050" defTabSz="914400">
              <a:lnSpc>
                <a:spcPct val="90000"/>
              </a:lnSpc>
              <a:spcBef>
                <a:spcPts val="600"/>
              </a:spcBef>
              <a:buClr>
                <a:schemeClr val="accent1"/>
              </a:buClr>
              <a:buSzPct val="76000"/>
              <a:buFont typeface="Wingdings 3" pitchFamily="18" charset="2"/>
              <a:buChar char=""/>
              <a:defRPr/>
            </a:pPr>
            <a:r>
              <a:rPr lang="en-US" sz="2800" dirty="0" smtClean="0">
                <a:ea typeface="ＭＳ Ｐゴシック" pitchFamily="-112" charset="-128"/>
                <a:cs typeface="ＭＳ Ｐゴシック" pitchFamily="-112" charset="-128"/>
              </a:rPr>
              <a:t>If </a:t>
            </a:r>
            <a:r>
              <a:rPr lang="en-US" sz="2800" dirty="0">
                <a:ea typeface="ＭＳ Ｐゴシック" pitchFamily="-112" charset="-128"/>
                <a:cs typeface="ＭＳ Ｐゴシック" pitchFamily="-112" charset="-128"/>
              </a:rPr>
              <a:t>you decide you don't want to execute a command that you are in the process of entering, cancel it by typing \c</a:t>
            </a:r>
          </a:p>
          <a:p>
            <a:pPr marL="273050" indent="-273050" defTabSz="914400">
              <a:lnSpc>
                <a:spcPct val="90000"/>
              </a:lnSpc>
              <a:spcBef>
                <a:spcPts val="600"/>
              </a:spcBef>
              <a:buClr>
                <a:schemeClr val="accent1"/>
              </a:buClr>
              <a:buSzPct val="76000"/>
              <a:buFont typeface="Wingdings 3" pitchFamily="18" charset="2"/>
              <a:buChar char=""/>
              <a:defRPr/>
            </a:pPr>
            <a:endParaRPr lang="en-US" sz="2800" dirty="0">
              <a:ea typeface="ＭＳ Ｐゴシック" pitchFamily="-112" charset="-128"/>
              <a:cs typeface="ＭＳ Ｐゴシック" pitchFamily="-112" charset="-128"/>
            </a:endParaRPr>
          </a:p>
          <a:p>
            <a:pPr marL="273050" indent="-273050">
              <a:lnSpc>
                <a:spcPct val="90000"/>
              </a:lnSpc>
              <a:buSzPct val="76000"/>
              <a:buNone/>
              <a:defRPr/>
            </a:pPr>
            <a:r>
              <a:rPr lang="en-US" sz="2800" b="1" dirty="0" err="1">
                <a:latin typeface="Courier New" pitchFamily="49" charset="0"/>
                <a:ea typeface="ＭＳ Ｐゴシック" pitchFamily="-112" charset="-128"/>
                <a:cs typeface="ＭＳ Ｐゴシック" pitchFamily="-112" charset="-128"/>
              </a:rPr>
              <a:t>MariaDB</a:t>
            </a:r>
            <a:r>
              <a:rPr lang="en-US" sz="2800" b="1" dirty="0">
                <a:latin typeface="Courier New" pitchFamily="49" charset="0"/>
                <a:ea typeface="ＭＳ Ｐゴシック" pitchFamily="-112" charset="-128"/>
                <a:cs typeface="ＭＳ Ｐゴシック" pitchFamily="-112" charset="-128"/>
              </a:rPr>
              <a:t> [(none</a:t>
            </a:r>
            <a:r>
              <a:rPr lang="en-US" sz="2800" b="1" dirty="0" smtClean="0">
                <a:latin typeface="Courier New" pitchFamily="49" charset="0"/>
                <a:ea typeface="ＭＳ Ｐゴシック" pitchFamily="-112" charset="-128"/>
                <a:cs typeface="ＭＳ Ｐゴシック" pitchFamily="-112" charset="-128"/>
              </a:rPr>
              <a:t>)]&gt; SELECT</a:t>
            </a:r>
            <a:endParaRPr lang="en-US" sz="2800" b="1" dirty="0">
              <a:latin typeface="Courier New" pitchFamily="49" charset="0"/>
              <a:ea typeface="ＭＳ Ｐゴシック" pitchFamily="-112" charset="-128"/>
              <a:cs typeface="ＭＳ Ｐゴシック" pitchFamily="-112" charset="-128"/>
            </a:endParaRPr>
          </a:p>
          <a:p>
            <a:pPr marL="273050" indent="-273050" defTabSz="914400">
              <a:lnSpc>
                <a:spcPct val="90000"/>
              </a:lnSpc>
              <a:spcBef>
                <a:spcPts val="600"/>
              </a:spcBef>
              <a:buClr>
                <a:schemeClr val="accent1"/>
              </a:buClr>
              <a:buSzPct val="76000"/>
              <a:buFont typeface="Wingdings" pitchFamily="2" charset="2"/>
              <a:buNone/>
              <a:defRPr/>
            </a:pPr>
            <a:r>
              <a:rPr lang="en-US" sz="2800" b="1" dirty="0">
                <a:latin typeface="Courier New" pitchFamily="49" charset="0"/>
                <a:ea typeface="ＭＳ Ｐゴシック" pitchFamily="-112" charset="-128"/>
                <a:cs typeface="ＭＳ Ｐゴシック" pitchFamily="-112" charset="-128"/>
              </a:rPr>
              <a:t>    -&gt; USER()</a:t>
            </a:r>
          </a:p>
          <a:p>
            <a:pPr marL="273050" indent="-273050" defTabSz="914400">
              <a:lnSpc>
                <a:spcPct val="90000"/>
              </a:lnSpc>
              <a:spcBef>
                <a:spcPts val="600"/>
              </a:spcBef>
              <a:buClr>
                <a:schemeClr val="accent1"/>
              </a:buClr>
              <a:buSzPct val="76000"/>
              <a:buFont typeface="Wingdings" pitchFamily="2" charset="2"/>
              <a:buNone/>
              <a:defRPr/>
            </a:pPr>
            <a:r>
              <a:rPr lang="en-US" sz="2800" b="1" dirty="0">
                <a:latin typeface="Courier New" pitchFamily="49" charset="0"/>
                <a:ea typeface="ＭＳ Ｐゴシック" pitchFamily="-112" charset="-128"/>
                <a:cs typeface="ＭＳ Ｐゴシック" pitchFamily="-112" charset="-128"/>
              </a:rPr>
              <a:t>    -&gt; \c</a:t>
            </a:r>
          </a:p>
          <a:p>
            <a:pPr marL="273050" indent="-273050" defTabSz="914400">
              <a:lnSpc>
                <a:spcPct val="90000"/>
              </a:lnSpc>
              <a:spcBef>
                <a:spcPts val="600"/>
              </a:spcBef>
              <a:buClr>
                <a:schemeClr val="accent1"/>
              </a:buClr>
              <a:buSzPct val="76000"/>
              <a:buFont typeface="Wingdings" pitchFamily="2" charset="2"/>
              <a:buNone/>
              <a:defRPr/>
            </a:pPr>
            <a:r>
              <a:rPr lang="en-US" sz="2800" b="1" dirty="0" err="1">
                <a:latin typeface="Courier New" pitchFamily="49" charset="0"/>
                <a:ea typeface="ＭＳ Ｐゴシック" pitchFamily="-112" charset="-128"/>
                <a:cs typeface="ＭＳ Ｐゴシック" pitchFamily="-112" charset="-128"/>
              </a:rPr>
              <a:t>mysql</a:t>
            </a:r>
            <a:r>
              <a:rPr lang="en-US" sz="2800" b="1" dirty="0">
                <a:latin typeface="Courier New" pitchFamily="49" charset="0"/>
                <a:ea typeface="ＭＳ Ｐゴシック" pitchFamily="-112" charset="-128"/>
                <a:cs typeface="ＭＳ Ｐゴシック" pitchFamily="-112" charset="-128"/>
              </a:rPr>
              <a:t>&gt;</a:t>
            </a:r>
          </a:p>
        </p:txBody>
      </p:sp>
      <p:cxnSp>
        <p:nvCxnSpPr>
          <p:cNvPr id="5" name="Straight Connector 4"/>
          <p:cNvCxnSpPr/>
          <p:nvPr/>
        </p:nvCxnSpPr>
        <p:spPr>
          <a:xfrm>
            <a:off x="533400" y="1219200"/>
            <a:ext cx="8001000" cy="1588"/>
          </a:xfrm>
          <a:prstGeom prst="line">
            <a:avLst/>
          </a:prstGeom>
          <a:ln w="28575">
            <a:solidFill>
              <a:srgbClr val="FFCC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56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3" end="3"/>
                                            </p:txEl>
                                          </p:spTgt>
                                        </p:tgtEl>
                                        <p:attrNameLst>
                                          <p:attrName>style.visibility</p:attrName>
                                        </p:attrNameLst>
                                      </p:cBhvr>
                                      <p:to>
                                        <p:strVal val="visible"/>
                                      </p:to>
                                    </p:set>
                                    <p:anim calcmode="lin" valueType="num">
                                      <p:cBhvr>
                                        <p:cTn id="16" dur="5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p:cTn id="25" dur="5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27" dur="5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iterate type="lt">
                                    <p:tmPct val="10000"/>
                                  </p:iterate>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p:cTn id="34" dur="5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36" dur="5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iterate type="lt">
                                    <p:tmPct val="10000"/>
                                  </p:iterate>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p:cTn id="43" dur="5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45" dur="5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 y="87630"/>
            <a:ext cx="7467600" cy="1143000"/>
          </a:xfrm>
        </p:spPr>
        <p:txBody>
          <a:bodyPr>
            <a:normAutofit/>
          </a:bodyPr>
          <a:lstStyle/>
          <a:p>
            <a:pPr fontAlgn="base"/>
            <a:r>
              <a:rPr lang="en-US" sz="4000" b="1" dirty="0" smtClean="0">
                <a:latin typeface="Calibri" panose="020F0502020204030204" pitchFamily="34" charset="0"/>
              </a:rPr>
              <a:t>USING A DATABASE</a:t>
            </a:r>
            <a:endParaRPr lang="en-US" sz="4000" b="1" dirty="0">
              <a:latin typeface="Calibri" panose="020F0502020204030204" pitchFamily="34" charset="0"/>
            </a:endParaRPr>
          </a:p>
        </p:txBody>
      </p:sp>
      <p:sp>
        <p:nvSpPr>
          <p:cNvPr id="3" name="Content Placeholder 2"/>
          <p:cNvSpPr>
            <a:spLocks noGrp="1"/>
          </p:cNvSpPr>
          <p:nvPr>
            <p:ph sz="quarter" idx="1"/>
          </p:nvPr>
        </p:nvSpPr>
        <p:spPr>
          <a:xfrm>
            <a:off x="464820" y="1230630"/>
            <a:ext cx="8229600" cy="5500676"/>
          </a:xfrm>
        </p:spPr>
        <p:txBody>
          <a:bodyPr>
            <a:noAutofit/>
          </a:bodyPr>
          <a:lstStyle/>
          <a:p>
            <a:pPr marL="273050" indent="-273050" defTabSz="914400">
              <a:lnSpc>
                <a:spcPct val="90000"/>
              </a:lnSpc>
              <a:spcBef>
                <a:spcPts val="600"/>
              </a:spcBef>
              <a:buClr>
                <a:schemeClr val="accent1"/>
              </a:buClr>
              <a:buSzPct val="76000"/>
              <a:buFont typeface="Wingdings 3" pitchFamily="18" charset="2"/>
              <a:buChar char=""/>
              <a:defRPr/>
            </a:pPr>
            <a:r>
              <a:rPr lang="en-US" sz="2800" dirty="0">
                <a:ea typeface="ＭＳ Ｐゴシック" pitchFamily="-112" charset="-128"/>
                <a:cs typeface="ＭＳ Ｐゴシック" pitchFamily="-112" charset="-128"/>
              </a:rPr>
              <a:t>To get started on your own database, first check which databases currently exist.</a:t>
            </a:r>
          </a:p>
          <a:p>
            <a:pPr marL="273050" indent="-273050" defTabSz="914400">
              <a:lnSpc>
                <a:spcPct val="90000"/>
              </a:lnSpc>
              <a:spcBef>
                <a:spcPts val="600"/>
              </a:spcBef>
              <a:buClr>
                <a:schemeClr val="accent1"/>
              </a:buClr>
              <a:buSzPct val="76000"/>
              <a:buFont typeface="Wingdings 3" pitchFamily="18" charset="2"/>
              <a:buChar char=""/>
              <a:defRPr/>
            </a:pPr>
            <a:r>
              <a:rPr lang="en-US" sz="2800" dirty="0">
                <a:ea typeface="ＭＳ Ｐゴシック" pitchFamily="-112" charset="-128"/>
                <a:cs typeface="ＭＳ Ｐゴシック" pitchFamily="-112" charset="-128"/>
              </a:rPr>
              <a:t>Use the SHOW statement to find out which databases currently exist on the server: </a:t>
            </a:r>
          </a:p>
          <a:p>
            <a:pPr marL="273050" indent="-273050" defTabSz="914400">
              <a:lnSpc>
                <a:spcPct val="90000"/>
              </a:lnSpc>
              <a:spcBef>
                <a:spcPts val="600"/>
              </a:spcBef>
              <a:buClr>
                <a:schemeClr val="accent1"/>
              </a:buClr>
              <a:buSzPct val="76000"/>
              <a:buFont typeface="Wingdings 3" pitchFamily="18" charset="2"/>
              <a:buChar char=""/>
              <a:defRPr/>
            </a:pPr>
            <a:endParaRPr lang="en-US" sz="2800" dirty="0">
              <a:ea typeface="ＭＳ Ｐゴシック" pitchFamily="-112" charset="-128"/>
              <a:cs typeface="ＭＳ Ｐゴシック" pitchFamily="-112" charset="-128"/>
            </a:endParaRPr>
          </a:p>
          <a:p>
            <a:pPr marL="273050" indent="-273050">
              <a:lnSpc>
                <a:spcPct val="90000"/>
              </a:lnSpc>
              <a:buSzPct val="76000"/>
              <a:buNone/>
              <a:defRPr/>
            </a:pPr>
            <a:r>
              <a:rPr lang="en-US" b="1" dirty="0" err="1">
                <a:latin typeface="Courier New" pitchFamily="49" charset="0"/>
                <a:ea typeface="ＭＳ Ｐゴシック" pitchFamily="-112" charset="-128"/>
                <a:cs typeface="ＭＳ Ｐゴシック" pitchFamily="-112" charset="-128"/>
              </a:rPr>
              <a:t>MariaDB</a:t>
            </a:r>
            <a:r>
              <a:rPr lang="en-US" b="1" dirty="0">
                <a:latin typeface="Courier New" pitchFamily="49" charset="0"/>
                <a:ea typeface="ＭＳ Ｐゴシック" pitchFamily="-112" charset="-128"/>
                <a:cs typeface="ＭＳ Ｐゴシック" pitchFamily="-112" charset="-128"/>
              </a:rPr>
              <a:t> [(none</a:t>
            </a:r>
            <a:r>
              <a:rPr lang="en-US" b="1" dirty="0" smtClean="0">
                <a:latin typeface="Courier New" pitchFamily="49" charset="0"/>
                <a:ea typeface="ＭＳ Ｐゴシック" pitchFamily="-112" charset="-128"/>
                <a:cs typeface="ＭＳ Ｐゴシック" pitchFamily="-112" charset="-128"/>
              </a:rPr>
              <a:t>)]&gt; show </a:t>
            </a:r>
            <a:r>
              <a:rPr lang="en-US" sz="2400" b="1" dirty="0">
                <a:latin typeface="Courier New" pitchFamily="49" charset="0"/>
                <a:ea typeface="ＭＳ Ｐゴシック" pitchFamily="-112" charset="-128"/>
                <a:cs typeface="ＭＳ Ｐゴシック" pitchFamily="-112" charset="-128"/>
              </a:rPr>
              <a:t>databases;</a:t>
            </a:r>
          </a:p>
          <a:p>
            <a:pPr marL="273050" indent="-273050" defTabSz="914400">
              <a:lnSpc>
                <a:spcPct val="90000"/>
              </a:lnSpc>
              <a:spcBef>
                <a:spcPts val="600"/>
              </a:spcBef>
              <a:buClr>
                <a:schemeClr val="accent1"/>
              </a:buClr>
              <a:buSzPct val="76000"/>
              <a:buFont typeface="Wingdings" pitchFamily="2" charset="2"/>
              <a:buNone/>
              <a:defRPr/>
            </a:pPr>
            <a:r>
              <a:rPr lang="en-US" sz="2400" b="1" dirty="0">
                <a:latin typeface="Courier New" pitchFamily="49" charset="0"/>
                <a:ea typeface="ＭＳ Ｐゴシック" pitchFamily="-112" charset="-128"/>
                <a:cs typeface="ＭＳ Ｐゴシック" pitchFamily="-112" charset="-128"/>
              </a:rPr>
              <a:t>+----------+</a:t>
            </a:r>
          </a:p>
          <a:p>
            <a:pPr marL="273050" indent="-273050" defTabSz="914400">
              <a:lnSpc>
                <a:spcPct val="90000"/>
              </a:lnSpc>
              <a:spcBef>
                <a:spcPts val="600"/>
              </a:spcBef>
              <a:buClr>
                <a:schemeClr val="accent1"/>
              </a:buClr>
              <a:buSzPct val="76000"/>
              <a:buFont typeface="Wingdings" pitchFamily="2" charset="2"/>
              <a:buNone/>
              <a:defRPr/>
            </a:pPr>
            <a:r>
              <a:rPr lang="en-US" sz="2400" b="1" dirty="0">
                <a:latin typeface="Courier New" pitchFamily="49" charset="0"/>
                <a:ea typeface="ＭＳ Ｐゴシック" pitchFamily="-112" charset="-128"/>
                <a:cs typeface="ＭＳ Ｐゴシック" pitchFamily="-112" charset="-128"/>
              </a:rPr>
              <a:t>| Database |</a:t>
            </a:r>
          </a:p>
          <a:p>
            <a:pPr marL="273050" indent="-273050" defTabSz="914400">
              <a:lnSpc>
                <a:spcPct val="90000"/>
              </a:lnSpc>
              <a:spcBef>
                <a:spcPts val="600"/>
              </a:spcBef>
              <a:buClr>
                <a:schemeClr val="accent1"/>
              </a:buClr>
              <a:buSzPct val="76000"/>
              <a:buFont typeface="Wingdings" pitchFamily="2" charset="2"/>
              <a:buNone/>
              <a:defRPr/>
            </a:pPr>
            <a:r>
              <a:rPr lang="en-US" sz="2400" b="1" dirty="0">
                <a:latin typeface="Courier New" pitchFamily="49" charset="0"/>
                <a:ea typeface="ＭＳ Ｐゴシック" pitchFamily="-112" charset="-128"/>
                <a:cs typeface="ＭＳ Ｐゴシック" pitchFamily="-112" charset="-128"/>
              </a:rPr>
              <a:t>+----------+</a:t>
            </a:r>
          </a:p>
          <a:p>
            <a:pPr marL="273050" indent="-273050" defTabSz="914400">
              <a:lnSpc>
                <a:spcPct val="90000"/>
              </a:lnSpc>
              <a:spcBef>
                <a:spcPts val="600"/>
              </a:spcBef>
              <a:buClr>
                <a:schemeClr val="accent1"/>
              </a:buClr>
              <a:buSzPct val="76000"/>
              <a:buFont typeface="Wingdings" pitchFamily="2" charset="2"/>
              <a:buNone/>
              <a:defRPr/>
            </a:pPr>
            <a:r>
              <a:rPr lang="en-US" sz="2400" b="1" dirty="0">
                <a:latin typeface="Courier New" pitchFamily="49" charset="0"/>
                <a:ea typeface="ＭＳ Ｐゴシック" pitchFamily="-112" charset="-128"/>
                <a:cs typeface="ＭＳ Ｐゴシック" pitchFamily="-112" charset="-128"/>
              </a:rPr>
              <a:t>| </a:t>
            </a:r>
            <a:r>
              <a:rPr lang="en-US" sz="2400" b="1" dirty="0" err="1">
                <a:latin typeface="Courier New" pitchFamily="49" charset="0"/>
                <a:ea typeface="ＭＳ Ｐゴシック" pitchFamily="-112" charset="-128"/>
                <a:cs typeface="ＭＳ Ｐゴシック" pitchFamily="-112" charset="-128"/>
              </a:rPr>
              <a:t>mysql</a:t>
            </a:r>
            <a:r>
              <a:rPr lang="en-US" sz="2400" b="1" dirty="0">
                <a:latin typeface="Courier New" pitchFamily="49" charset="0"/>
                <a:ea typeface="ＭＳ Ｐゴシック" pitchFamily="-112" charset="-128"/>
                <a:cs typeface="ＭＳ Ｐゴシック" pitchFamily="-112" charset="-128"/>
              </a:rPr>
              <a:t>    |</a:t>
            </a:r>
          </a:p>
          <a:p>
            <a:pPr marL="273050" indent="-273050" defTabSz="914400">
              <a:lnSpc>
                <a:spcPct val="90000"/>
              </a:lnSpc>
              <a:spcBef>
                <a:spcPts val="600"/>
              </a:spcBef>
              <a:buClr>
                <a:schemeClr val="accent1"/>
              </a:buClr>
              <a:buSzPct val="76000"/>
              <a:buFont typeface="Wingdings" pitchFamily="2" charset="2"/>
              <a:buNone/>
              <a:defRPr/>
            </a:pPr>
            <a:r>
              <a:rPr lang="en-US" sz="2400" b="1" dirty="0">
                <a:latin typeface="Courier New" pitchFamily="49" charset="0"/>
                <a:ea typeface="ＭＳ Ｐゴシック" pitchFamily="-112" charset="-128"/>
                <a:cs typeface="ＭＳ Ｐゴシック" pitchFamily="-112" charset="-128"/>
              </a:rPr>
              <a:t>| test     |</a:t>
            </a:r>
          </a:p>
          <a:p>
            <a:pPr marL="273050" indent="-273050" defTabSz="914400">
              <a:lnSpc>
                <a:spcPct val="90000"/>
              </a:lnSpc>
              <a:spcBef>
                <a:spcPts val="600"/>
              </a:spcBef>
              <a:buClr>
                <a:schemeClr val="accent1"/>
              </a:buClr>
              <a:buSzPct val="76000"/>
              <a:buFont typeface="Wingdings" pitchFamily="2" charset="2"/>
              <a:buNone/>
              <a:defRPr/>
            </a:pPr>
            <a:r>
              <a:rPr lang="en-US" sz="2400" b="1" dirty="0">
                <a:latin typeface="Courier New" pitchFamily="49" charset="0"/>
                <a:ea typeface="ＭＳ Ｐゴシック" pitchFamily="-112" charset="-128"/>
                <a:cs typeface="ＭＳ Ｐゴシック" pitchFamily="-112" charset="-128"/>
              </a:rPr>
              <a:t>+----------+</a:t>
            </a:r>
          </a:p>
          <a:p>
            <a:pPr marL="273050" indent="-273050" defTabSz="914400">
              <a:lnSpc>
                <a:spcPct val="90000"/>
              </a:lnSpc>
              <a:spcBef>
                <a:spcPts val="600"/>
              </a:spcBef>
              <a:buClr>
                <a:schemeClr val="accent1"/>
              </a:buClr>
              <a:buSzPct val="76000"/>
              <a:buFont typeface="Wingdings" pitchFamily="2" charset="2"/>
              <a:buNone/>
              <a:defRPr/>
            </a:pPr>
            <a:r>
              <a:rPr lang="en-US" sz="2400" b="1" dirty="0">
                <a:latin typeface="Courier New" pitchFamily="49" charset="0"/>
                <a:ea typeface="ＭＳ Ｐゴシック" pitchFamily="-112" charset="-128"/>
                <a:cs typeface="ＭＳ Ｐゴシック" pitchFamily="-112" charset="-128"/>
              </a:rPr>
              <a:t>2 rows in set (0.01 sec)</a:t>
            </a:r>
          </a:p>
        </p:txBody>
      </p:sp>
      <p:cxnSp>
        <p:nvCxnSpPr>
          <p:cNvPr id="5" name="Straight Connector 4"/>
          <p:cNvCxnSpPr/>
          <p:nvPr/>
        </p:nvCxnSpPr>
        <p:spPr>
          <a:xfrm>
            <a:off x="533400" y="1219200"/>
            <a:ext cx="8001000" cy="1588"/>
          </a:xfrm>
          <a:prstGeom prst="line">
            <a:avLst/>
          </a:prstGeom>
          <a:ln w="28575">
            <a:solidFill>
              <a:srgbClr val="FFCC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4052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27" dur="5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iterate type="lt">
                                    <p:tmPct val="10000"/>
                                  </p:iterate>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p:cTn id="34" dur="5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36" dur="5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3">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iterate type="lt">
                                    <p:tmPct val="10000"/>
                                  </p:iterate>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p:cTn id="43" dur="5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45" dur="5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3">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iterate type="lt">
                                    <p:tmPct val="10000"/>
                                  </p:iterate>
                                  <p:childTnLst>
                                    <p:set>
                                      <p:cBhvr>
                                        <p:cTn id="51" dur="1" fill="hold">
                                          <p:stCondLst>
                                            <p:cond delay="0"/>
                                          </p:stCondLst>
                                        </p:cTn>
                                        <p:tgtEl>
                                          <p:spTgt spid="3">
                                            <p:txEl>
                                              <p:pRg st="6" end="6"/>
                                            </p:txEl>
                                          </p:spTgt>
                                        </p:tgtEl>
                                        <p:attrNameLst>
                                          <p:attrName>style.visibility</p:attrName>
                                        </p:attrNameLst>
                                      </p:cBhvr>
                                      <p:to>
                                        <p:strVal val="visible"/>
                                      </p:to>
                                    </p:set>
                                    <p:anim calcmode="lin" valueType="num">
                                      <p:cBhvr>
                                        <p:cTn id="52" dur="5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54" dur="5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500" tmFilter="0,0; .5, 1; 1, 1"/>
                                        <p:tgtEl>
                                          <p:spTgt spid="3">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iterate type="lt">
                                    <p:tmPct val="10000"/>
                                  </p:iterate>
                                  <p:childTnLst>
                                    <p:set>
                                      <p:cBhvr>
                                        <p:cTn id="60" dur="1" fill="hold">
                                          <p:stCondLst>
                                            <p:cond delay="0"/>
                                          </p:stCondLst>
                                        </p:cTn>
                                        <p:tgtEl>
                                          <p:spTgt spid="3">
                                            <p:txEl>
                                              <p:pRg st="7" end="7"/>
                                            </p:txEl>
                                          </p:spTgt>
                                        </p:tgtEl>
                                        <p:attrNameLst>
                                          <p:attrName>style.visibility</p:attrName>
                                        </p:attrNameLst>
                                      </p:cBhvr>
                                      <p:to>
                                        <p:strVal val="visible"/>
                                      </p:to>
                                    </p:set>
                                    <p:anim calcmode="lin" valueType="num">
                                      <p:cBhvr>
                                        <p:cTn id="61" dur="500" fill="hold"/>
                                        <p:tgtEl>
                                          <p:spTgt spid="3">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3">
                                            <p:txEl>
                                              <p:pRg st="7" end="7"/>
                                            </p:txEl>
                                          </p:spTgt>
                                        </p:tgtEl>
                                        <p:attrNameLst>
                                          <p:attrName>ppt_y</p:attrName>
                                        </p:attrNameLst>
                                      </p:cBhvr>
                                      <p:tavLst>
                                        <p:tav tm="0">
                                          <p:val>
                                            <p:strVal val="#ppt_y"/>
                                          </p:val>
                                        </p:tav>
                                        <p:tav tm="100000">
                                          <p:val>
                                            <p:strVal val="#ppt_y"/>
                                          </p:val>
                                        </p:tav>
                                      </p:tavLst>
                                    </p:anim>
                                    <p:anim calcmode="lin" valueType="num">
                                      <p:cBhvr>
                                        <p:cTn id="63" dur="500" fill="hold"/>
                                        <p:tgtEl>
                                          <p:spTgt spid="3">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3">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500" tmFilter="0,0; .5, 1; 1, 1"/>
                                        <p:tgtEl>
                                          <p:spTgt spid="3">
                                            <p:txEl>
                                              <p:pRg st="7" end="7"/>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iterate type="lt">
                                    <p:tmPct val="10000"/>
                                  </p:iterate>
                                  <p:childTnLst>
                                    <p:set>
                                      <p:cBhvr>
                                        <p:cTn id="69" dur="1" fill="hold">
                                          <p:stCondLst>
                                            <p:cond delay="0"/>
                                          </p:stCondLst>
                                        </p:cTn>
                                        <p:tgtEl>
                                          <p:spTgt spid="3">
                                            <p:txEl>
                                              <p:pRg st="8" end="8"/>
                                            </p:txEl>
                                          </p:spTgt>
                                        </p:tgtEl>
                                        <p:attrNameLst>
                                          <p:attrName>style.visibility</p:attrName>
                                        </p:attrNameLst>
                                      </p:cBhvr>
                                      <p:to>
                                        <p:strVal val="visible"/>
                                      </p:to>
                                    </p:set>
                                    <p:anim calcmode="lin" valueType="num">
                                      <p:cBhvr>
                                        <p:cTn id="70" dur="500" fill="hold"/>
                                        <p:tgtEl>
                                          <p:spTgt spid="3">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500" fill="hold"/>
                                        <p:tgtEl>
                                          <p:spTgt spid="3">
                                            <p:txEl>
                                              <p:pRg st="8" end="8"/>
                                            </p:txEl>
                                          </p:spTgt>
                                        </p:tgtEl>
                                        <p:attrNameLst>
                                          <p:attrName>ppt_y</p:attrName>
                                        </p:attrNameLst>
                                      </p:cBhvr>
                                      <p:tavLst>
                                        <p:tav tm="0">
                                          <p:val>
                                            <p:strVal val="#ppt_y"/>
                                          </p:val>
                                        </p:tav>
                                        <p:tav tm="100000">
                                          <p:val>
                                            <p:strVal val="#ppt_y"/>
                                          </p:val>
                                        </p:tav>
                                      </p:tavLst>
                                    </p:anim>
                                    <p:anim calcmode="lin" valueType="num">
                                      <p:cBhvr>
                                        <p:cTn id="72" dur="500" fill="hold"/>
                                        <p:tgtEl>
                                          <p:spTgt spid="3">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500" fill="hold"/>
                                        <p:tgtEl>
                                          <p:spTgt spid="3">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500" tmFilter="0,0; .5, 1; 1, 1"/>
                                        <p:tgtEl>
                                          <p:spTgt spid="3">
                                            <p:txEl>
                                              <p:pRg st="8" end="8"/>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iterate type="lt">
                                    <p:tmPct val="10000"/>
                                  </p:iterate>
                                  <p:childTnLst>
                                    <p:set>
                                      <p:cBhvr>
                                        <p:cTn id="78" dur="1" fill="hold">
                                          <p:stCondLst>
                                            <p:cond delay="0"/>
                                          </p:stCondLst>
                                        </p:cTn>
                                        <p:tgtEl>
                                          <p:spTgt spid="3">
                                            <p:txEl>
                                              <p:pRg st="9" end="9"/>
                                            </p:txEl>
                                          </p:spTgt>
                                        </p:tgtEl>
                                        <p:attrNameLst>
                                          <p:attrName>style.visibility</p:attrName>
                                        </p:attrNameLst>
                                      </p:cBhvr>
                                      <p:to>
                                        <p:strVal val="visible"/>
                                      </p:to>
                                    </p:set>
                                    <p:anim calcmode="lin" valueType="num">
                                      <p:cBhvr>
                                        <p:cTn id="79" dur="500" fill="hold"/>
                                        <p:tgtEl>
                                          <p:spTgt spid="3">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500" fill="hold"/>
                                        <p:tgtEl>
                                          <p:spTgt spid="3">
                                            <p:txEl>
                                              <p:pRg st="9" end="9"/>
                                            </p:txEl>
                                          </p:spTgt>
                                        </p:tgtEl>
                                        <p:attrNameLst>
                                          <p:attrName>ppt_y</p:attrName>
                                        </p:attrNameLst>
                                      </p:cBhvr>
                                      <p:tavLst>
                                        <p:tav tm="0">
                                          <p:val>
                                            <p:strVal val="#ppt_y"/>
                                          </p:val>
                                        </p:tav>
                                        <p:tav tm="100000">
                                          <p:val>
                                            <p:strVal val="#ppt_y"/>
                                          </p:val>
                                        </p:tav>
                                      </p:tavLst>
                                    </p:anim>
                                    <p:anim calcmode="lin" valueType="num">
                                      <p:cBhvr>
                                        <p:cTn id="81" dur="500" fill="hold"/>
                                        <p:tgtEl>
                                          <p:spTgt spid="3">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500" fill="hold"/>
                                        <p:tgtEl>
                                          <p:spTgt spid="3">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500" tmFilter="0,0; .5, 1; 1, 1"/>
                                        <p:tgtEl>
                                          <p:spTgt spid="3">
                                            <p:txEl>
                                              <p:pRg st="9" end="9"/>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1" presetClass="entr" presetSubtype="0" fill="hold" grpId="0" nodeType="clickEffect">
                                  <p:stCondLst>
                                    <p:cond delay="0"/>
                                  </p:stCondLst>
                                  <p:iterate type="lt">
                                    <p:tmPct val="10000"/>
                                  </p:iterate>
                                  <p:childTnLst>
                                    <p:set>
                                      <p:cBhvr>
                                        <p:cTn id="87" dur="1" fill="hold">
                                          <p:stCondLst>
                                            <p:cond delay="0"/>
                                          </p:stCondLst>
                                        </p:cTn>
                                        <p:tgtEl>
                                          <p:spTgt spid="3">
                                            <p:txEl>
                                              <p:pRg st="10" end="10"/>
                                            </p:txEl>
                                          </p:spTgt>
                                        </p:tgtEl>
                                        <p:attrNameLst>
                                          <p:attrName>style.visibility</p:attrName>
                                        </p:attrNameLst>
                                      </p:cBhvr>
                                      <p:to>
                                        <p:strVal val="visible"/>
                                      </p:to>
                                    </p:set>
                                    <p:anim calcmode="lin" valueType="num">
                                      <p:cBhvr>
                                        <p:cTn id="88" dur="500" fill="hold"/>
                                        <p:tgtEl>
                                          <p:spTgt spid="3">
                                            <p:txEl>
                                              <p:pRg st="10" end="1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500" fill="hold"/>
                                        <p:tgtEl>
                                          <p:spTgt spid="3">
                                            <p:txEl>
                                              <p:pRg st="10" end="10"/>
                                            </p:txEl>
                                          </p:spTgt>
                                        </p:tgtEl>
                                        <p:attrNameLst>
                                          <p:attrName>ppt_y</p:attrName>
                                        </p:attrNameLst>
                                      </p:cBhvr>
                                      <p:tavLst>
                                        <p:tav tm="0">
                                          <p:val>
                                            <p:strVal val="#ppt_y"/>
                                          </p:val>
                                        </p:tav>
                                        <p:tav tm="100000">
                                          <p:val>
                                            <p:strVal val="#ppt_y"/>
                                          </p:val>
                                        </p:tav>
                                      </p:tavLst>
                                    </p:anim>
                                    <p:anim calcmode="lin" valueType="num">
                                      <p:cBhvr>
                                        <p:cTn id="90" dur="500" fill="hold"/>
                                        <p:tgtEl>
                                          <p:spTgt spid="3">
                                            <p:txEl>
                                              <p:pRg st="10" end="1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500" fill="hold"/>
                                        <p:tgtEl>
                                          <p:spTgt spid="3">
                                            <p:txEl>
                                              <p:pRg st="10" end="1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500" tmFilter="0,0; .5, 1; 1, 1"/>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Font typeface="Calibri"/>
              <a:buNone/>
            </a:pPr>
            <a:endParaRPr sz="4400" b="0" i="0" u="none" strike="noStrike" cap="none" baseline="0">
              <a:solidFill>
                <a:schemeClr val="dk1"/>
              </a:solidFill>
              <a:latin typeface="Calibri"/>
              <a:ea typeface="Calibri"/>
              <a:cs typeface="Calibri"/>
              <a:sym typeface="Calibri"/>
            </a:endParaRPr>
          </a:p>
        </p:txBody>
      </p:sp>
      <p:pic>
        <p:nvPicPr>
          <p:cNvPr id="105" name="Shape 105"/>
          <p:cNvPicPr preferRelativeResize="0">
            <a:picLocks noGrp="1"/>
          </p:cNvPicPr>
          <p:nvPr>
            <p:ph sz="quarter" idx="1"/>
          </p:nvPr>
        </p:nvPicPr>
        <p:blipFill rotWithShape="1">
          <a:blip r:embed="rId3"/>
          <a:srcRect/>
          <a:stretch/>
        </p:blipFill>
        <p:spPr>
          <a:xfrm>
            <a:off x="433316" y="998538"/>
            <a:ext cx="8557934" cy="5032065"/>
          </a:xfrm>
          <a:prstGeom prst="rect">
            <a:avLst/>
          </a:prstGeom>
          <a:noFill/>
          <a:ln>
            <a:noFill/>
          </a:ln>
        </p:spPr>
      </p:pic>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 y="87630"/>
            <a:ext cx="7467600" cy="1143000"/>
          </a:xfrm>
        </p:spPr>
        <p:txBody>
          <a:bodyPr>
            <a:normAutofit/>
          </a:bodyPr>
          <a:lstStyle/>
          <a:p>
            <a:pPr fontAlgn="base"/>
            <a:r>
              <a:rPr lang="en-US" sz="4000" b="1" dirty="0" smtClean="0">
                <a:latin typeface="Calibri" panose="020F0502020204030204" pitchFamily="34" charset="0"/>
              </a:rPr>
              <a:t>USING A DATABASE</a:t>
            </a:r>
            <a:endParaRPr lang="en-US" sz="4000" b="1" dirty="0">
              <a:latin typeface="Calibri" panose="020F0502020204030204" pitchFamily="34" charset="0"/>
            </a:endParaRPr>
          </a:p>
        </p:txBody>
      </p:sp>
      <p:sp>
        <p:nvSpPr>
          <p:cNvPr id="3" name="Content Placeholder 2"/>
          <p:cNvSpPr>
            <a:spLocks noGrp="1"/>
          </p:cNvSpPr>
          <p:nvPr>
            <p:ph sz="quarter" idx="1"/>
          </p:nvPr>
        </p:nvSpPr>
        <p:spPr>
          <a:xfrm>
            <a:off x="464820" y="1230630"/>
            <a:ext cx="8229600" cy="4525963"/>
          </a:xfrm>
        </p:spPr>
        <p:txBody>
          <a:bodyPr>
            <a:noAutofit/>
          </a:bodyPr>
          <a:lstStyle/>
          <a:p>
            <a:pPr marL="273050" indent="-273050" defTabSz="914400">
              <a:spcBef>
                <a:spcPts val="600"/>
              </a:spcBef>
              <a:buClr>
                <a:schemeClr val="accent1"/>
              </a:buClr>
              <a:buSzPct val="76000"/>
              <a:buFont typeface="Wingdings 3" pitchFamily="18" charset="2"/>
              <a:buChar char=""/>
              <a:defRPr/>
            </a:pPr>
            <a:endParaRPr lang="en-US" sz="2600" dirty="0" smtClean="0">
              <a:ea typeface="ＭＳ Ｐゴシック" pitchFamily="-112" charset="-128"/>
              <a:cs typeface="ＭＳ Ｐゴシック" pitchFamily="-112" charset="-128"/>
            </a:endParaRPr>
          </a:p>
          <a:p>
            <a:pPr marL="273050" indent="-273050" defTabSz="914400">
              <a:spcBef>
                <a:spcPts val="600"/>
              </a:spcBef>
              <a:buClr>
                <a:schemeClr val="accent1"/>
              </a:buClr>
              <a:buSzPct val="76000"/>
              <a:buFont typeface="Wingdings 3" pitchFamily="18" charset="2"/>
              <a:buChar char=""/>
              <a:defRPr/>
            </a:pPr>
            <a:r>
              <a:rPr lang="en-US" sz="2600" dirty="0" smtClean="0">
                <a:ea typeface="ＭＳ Ｐゴシック" pitchFamily="-112" charset="-128"/>
                <a:cs typeface="ＭＳ Ｐゴシック" pitchFamily="-112" charset="-128"/>
              </a:rPr>
              <a:t>To </a:t>
            </a:r>
            <a:r>
              <a:rPr lang="en-US" sz="2600" dirty="0">
                <a:ea typeface="ＭＳ Ｐゴシック" pitchFamily="-112" charset="-128"/>
                <a:cs typeface="ＭＳ Ｐゴシック" pitchFamily="-112" charset="-128"/>
              </a:rPr>
              <a:t>create a new database, issue the “create database” command:</a:t>
            </a:r>
          </a:p>
          <a:p>
            <a:pPr marL="547688" lvl="1" indent="-273050" defTabSz="914400">
              <a:spcBef>
                <a:spcPts val="500"/>
              </a:spcBef>
              <a:buClr>
                <a:schemeClr val="accent2"/>
              </a:buClr>
              <a:buSzPct val="76000"/>
              <a:buFont typeface="Wingdings 3" pitchFamily="18" charset="2"/>
              <a:buChar char=""/>
              <a:defRPr/>
            </a:pPr>
            <a:r>
              <a:rPr lang="en-US" sz="2400" b="1" dirty="0" err="1">
                <a:solidFill>
                  <a:schemeClr val="bg1">
                    <a:lumMod val="75000"/>
                  </a:schemeClr>
                </a:solidFill>
                <a:latin typeface="Courier New" pitchFamily="49" charset="0"/>
                <a:ea typeface="ＭＳ Ｐゴシック" pitchFamily="-112" charset="-128"/>
              </a:rPr>
              <a:t>MariaDB</a:t>
            </a:r>
            <a:r>
              <a:rPr lang="en-US" sz="2400" b="1" dirty="0">
                <a:solidFill>
                  <a:schemeClr val="bg1">
                    <a:lumMod val="75000"/>
                  </a:schemeClr>
                </a:solidFill>
                <a:latin typeface="Courier New" pitchFamily="49" charset="0"/>
                <a:ea typeface="ＭＳ Ｐゴシック" pitchFamily="-112" charset="-128"/>
              </a:rPr>
              <a:t> [(none</a:t>
            </a:r>
            <a:r>
              <a:rPr lang="en-US" sz="2400" b="1" dirty="0" smtClean="0">
                <a:solidFill>
                  <a:schemeClr val="bg1">
                    <a:lumMod val="75000"/>
                  </a:schemeClr>
                </a:solidFill>
                <a:latin typeface="Courier New" pitchFamily="49" charset="0"/>
                <a:ea typeface="ＭＳ Ｐゴシック" pitchFamily="-112" charset="-128"/>
              </a:rPr>
              <a:t>)]&gt; create </a:t>
            </a:r>
            <a:r>
              <a:rPr lang="en-US" sz="2400" b="1" dirty="0">
                <a:solidFill>
                  <a:schemeClr val="bg1">
                    <a:lumMod val="75000"/>
                  </a:schemeClr>
                </a:solidFill>
                <a:latin typeface="Courier New" pitchFamily="49" charset="0"/>
                <a:ea typeface="ＭＳ Ｐゴシック" pitchFamily="-112" charset="-128"/>
              </a:rPr>
              <a:t>database </a:t>
            </a:r>
            <a:r>
              <a:rPr lang="en-US" sz="2400" b="1" dirty="0" err="1">
                <a:solidFill>
                  <a:schemeClr val="bg1">
                    <a:lumMod val="75000"/>
                  </a:schemeClr>
                </a:solidFill>
                <a:latin typeface="Courier New" pitchFamily="49" charset="0"/>
                <a:ea typeface="ＭＳ Ｐゴシック" pitchFamily="-112" charset="-128"/>
              </a:rPr>
              <a:t>webdb</a:t>
            </a:r>
            <a:r>
              <a:rPr lang="en-US" sz="2400" b="1" dirty="0">
                <a:solidFill>
                  <a:schemeClr val="bg1">
                    <a:lumMod val="75000"/>
                  </a:schemeClr>
                </a:solidFill>
                <a:latin typeface="Courier New" pitchFamily="49" charset="0"/>
                <a:ea typeface="ＭＳ Ｐゴシック" pitchFamily="-112" charset="-128"/>
              </a:rPr>
              <a:t>;</a:t>
            </a:r>
            <a:endParaRPr lang="en-US" sz="2400" dirty="0">
              <a:solidFill>
                <a:schemeClr val="bg1">
                  <a:lumMod val="75000"/>
                </a:schemeClr>
              </a:solidFill>
              <a:ea typeface="ＭＳ Ｐゴシック" pitchFamily="-112" charset="-128"/>
            </a:endParaRPr>
          </a:p>
          <a:p>
            <a:pPr marL="273050" indent="-273050" defTabSz="914400">
              <a:spcBef>
                <a:spcPts val="600"/>
              </a:spcBef>
              <a:buClr>
                <a:schemeClr val="accent1"/>
              </a:buClr>
              <a:buSzPct val="76000"/>
              <a:buFont typeface="Wingdings 3" pitchFamily="18" charset="2"/>
              <a:buChar char=""/>
              <a:defRPr/>
            </a:pPr>
            <a:r>
              <a:rPr lang="en-US" sz="2600" dirty="0">
                <a:ea typeface="ＭＳ Ｐゴシック" pitchFamily="-112" charset="-128"/>
                <a:cs typeface="ＭＳ Ｐゴシック" pitchFamily="-112" charset="-128"/>
              </a:rPr>
              <a:t>To the select a database, issue the “use” command:</a:t>
            </a:r>
          </a:p>
          <a:p>
            <a:pPr marL="547688" lvl="1" indent="-273050" defTabSz="914400">
              <a:spcBef>
                <a:spcPts val="500"/>
              </a:spcBef>
              <a:buClr>
                <a:schemeClr val="accent2"/>
              </a:buClr>
              <a:buSzPct val="76000"/>
              <a:buFont typeface="Wingdings 3" pitchFamily="18" charset="2"/>
              <a:buChar char=""/>
              <a:defRPr/>
            </a:pPr>
            <a:r>
              <a:rPr lang="en-US" sz="2400" b="1" dirty="0" err="1">
                <a:solidFill>
                  <a:schemeClr val="bg1">
                    <a:lumMod val="75000"/>
                  </a:schemeClr>
                </a:solidFill>
                <a:latin typeface="Courier New" pitchFamily="49" charset="0"/>
                <a:ea typeface="ＭＳ Ｐゴシック" pitchFamily="-112" charset="-128"/>
              </a:rPr>
              <a:t>MariaDB</a:t>
            </a:r>
            <a:r>
              <a:rPr lang="en-US" sz="2400" b="1" dirty="0">
                <a:solidFill>
                  <a:schemeClr val="bg1">
                    <a:lumMod val="75000"/>
                  </a:schemeClr>
                </a:solidFill>
                <a:latin typeface="Courier New" pitchFamily="49" charset="0"/>
                <a:ea typeface="ＭＳ Ｐゴシック" pitchFamily="-112" charset="-128"/>
              </a:rPr>
              <a:t> </a:t>
            </a:r>
            <a:r>
              <a:rPr lang="en-US" sz="2400" b="1" dirty="0" smtClean="0">
                <a:solidFill>
                  <a:schemeClr val="bg1">
                    <a:lumMod val="75000"/>
                  </a:schemeClr>
                </a:solidFill>
                <a:latin typeface="Courier New" pitchFamily="49" charset="0"/>
                <a:ea typeface="ＭＳ Ｐゴシック" pitchFamily="-112" charset="-128"/>
              </a:rPr>
              <a:t>[(none)]&gt; use </a:t>
            </a:r>
            <a:r>
              <a:rPr lang="en-US" sz="2400" b="1" dirty="0" err="1">
                <a:solidFill>
                  <a:schemeClr val="bg1">
                    <a:lumMod val="75000"/>
                  </a:schemeClr>
                </a:solidFill>
                <a:latin typeface="Courier New" pitchFamily="49" charset="0"/>
                <a:ea typeface="ＭＳ Ｐゴシック" pitchFamily="-112" charset="-128"/>
              </a:rPr>
              <a:t>webdb</a:t>
            </a:r>
            <a:r>
              <a:rPr lang="en-US" sz="2400" b="1" dirty="0" smtClean="0">
                <a:solidFill>
                  <a:schemeClr val="bg1">
                    <a:lumMod val="75000"/>
                  </a:schemeClr>
                </a:solidFill>
                <a:latin typeface="Courier New" pitchFamily="49" charset="0"/>
                <a:ea typeface="ＭＳ Ｐゴシック" pitchFamily="-112" charset="-128"/>
              </a:rPr>
              <a:t>;</a:t>
            </a:r>
            <a:endParaRPr lang="en-US" sz="2300" dirty="0">
              <a:solidFill>
                <a:schemeClr val="bg1">
                  <a:lumMod val="75000"/>
                </a:schemeClr>
              </a:solidFill>
              <a:ea typeface="ＭＳ Ｐゴシック" pitchFamily="-112" charset="-128"/>
            </a:endParaRPr>
          </a:p>
        </p:txBody>
      </p:sp>
      <p:cxnSp>
        <p:nvCxnSpPr>
          <p:cNvPr id="5" name="Straight Connector 4"/>
          <p:cNvCxnSpPr/>
          <p:nvPr/>
        </p:nvCxnSpPr>
        <p:spPr>
          <a:xfrm>
            <a:off x="533400" y="1219200"/>
            <a:ext cx="8001000" cy="1588"/>
          </a:xfrm>
          <a:prstGeom prst="line">
            <a:avLst/>
          </a:prstGeom>
          <a:ln w="28575">
            <a:solidFill>
              <a:srgbClr val="FFCC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9751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1" end="1"/>
                                            </p:txEl>
                                          </p:spTgt>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16"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1" presetClass="entr" presetSubtype="0" fill="hold" grpId="0" nodeType="clickEffect">
                                  <p:stCondLst>
                                    <p:cond delay="0"/>
                                  </p:stCondLst>
                                  <p:iterate type="lt">
                                    <p:tmPct val="10000"/>
                                  </p:iterate>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p:cTn id="23" dur="5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25" dur="5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3">
                                            <p:txEl>
                                              <p:pRg st="3" end="3"/>
                                            </p:txEl>
                                          </p:spTgt>
                                        </p:tgtEl>
                                      </p:cBhvr>
                                    </p:animEffect>
                                  </p:childTnLst>
                                </p:cTn>
                              </p:par>
                              <p:par>
                                <p:cTn id="28" presetID="41" presetClass="entr" presetSubtype="0" fill="hold" grpId="0" nodeType="withEffect">
                                  <p:stCondLst>
                                    <p:cond delay="0"/>
                                  </p:stCondLst>
                                  <p:iterate type="lt">
                                    <p:tmPct val="10000"/>
                                  </p:iterate>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p:cTn id="30" dur="5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32" dur="5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 y="76744"/>
            <a:ext cx="7467600" cy="1143000"/>
          </a:xfrm>
        </p:spPr>
        <p:txBody>
          <a:bodyPr>
            <a:normAutofit/>
          </a:bodyPr>
          <a:lstStyle/>
          <a:p>
            <a:pPr fontAlgn="base"/>
            <a:r>
              <a:rPr lang="en-US" sz="4000" b="1" dirty="0" smtClean="0">
                <a:latin typeface="Calibri" panose="020F0502020204030204" pitchFamily="34" charset="0"/>
              </a:rPr>
              <a:t>CREATING A TABLE</a:t>
            </a:r>
            <a:endParaRPr lang="en-US" sz="4000" b="1" dirty="0">
              <a:latin typeface="Calibri" panose="020F0502020204030204" pitchFamily="34" charset="0"/>
            </a:endParaRPr>
          </a:p>
        </p:txBody>
      </p:sp>
      <p:sp>
        <p:nvSpPr>
          <p:cNvPr id="3" name="Content Placeholder 2"/>
          <p:cNvSpPr>
            <a:spLocks noGrp="1"/>
          </p:cNvSpPr>
          <p:nvPr>
            <p:ph sz="quarter" idx="1"/>
          </p:nvPr>
        </p:nvSpPr>
        <p:spPr>
          <a:xfrm>
            <a:off x="464820" y="1230630"/>
            <a:ext cx="8229600" cy="4525963"/>
          </a:xfrm>
        </p:spPr>
        <p:txBody>
          <a:bodyPr>
            <a:noAutofit/>
          </a:bodyPr>
          <a:lstStyle/>
          <a:p>
            <a:pPr marL="273050" indent="-273050" defTabSz="914400">
              <a:lnSpc>
                <a:spcPct val="90000"/>
              </a:lnSpc>
              <a:spcBef>
                <a:spcPts val="600"/>
              </a:spcBef>
              <a:buClr>
                <a:schemeClr val="accent1"/>
              </a:buClr>
              <a:buSzPct val="76000"/>
              <a:buFont typeface="Wingdings 3" pitchFamily="18" charset="2"/>
              <a:buChar char=""/>
              <a:defRPr/>
            </a:pPr>
            <a:endParaRPr lang="en-US" sz="2600" dirty="0" smtClean="0">
              <a:ea typeface="ＭＳ Ｐゴシック" pitchFamily="-112" charset="-128"/>
              <a:cs typeface="ＭＳ Ｐゴシック" pitchFamily="-112" charset="-128"/>
            </a:endParaRPr>
          </a:p>
          <a:p>
            <a:pPr marL="273050" indent="-273050" defTabSz="914400">
              <a:lnSpc>
                <a:spcPct val="90000"/>
              </a:lnSpc>
              <a:spcBef>
                <a:spcPts val="600"/>
              </a:spcBef>
              <a:buClr>
                <a:schemeClr val="accent1"/>
              </a:buClr>
              <a:buSzPct val="76000"/>
              <a:buFont typeface="Wingdings 3" pitchFamily="18" charset="2"/>
              <a:buChar char=""/>
              <a:defRPr/>
            </a:pPr>
            <a:r>
              <a:rPr lang="en-US" sz="2600" dirty="0" smtClean="0">
                <a:ea typeface="ＭＳ Ｐゴシック" pitchFamily="-112" charset="-128"/>
                <a:cs typeface="ＭＳ Ｐゴシック" pitchFamily="-112" charset="-128"/>
              </a:rPr>
              <a:t>Let’s </a:t>
            </a:r>
            <a:r>
              <a:rPr lang="en-US" sz="2600" dirty="0">
                <a:ea typeface="ＭＳ Ｐゴシック" pitchFamily="-112" charset="-128"/>
                <a:cs typeface="ＭＳ Ｐゴシック" pitchFamily="-112" charset="-128"/>
              </a:rPr>
              <a:t>create a table for storing pets.</a:t>
            </a:r>
          </a:p>
          <a:p>
            <a:pPr marL="273050" indent="-273050" defTabSz="914400">
              <a:lnSpc>
                <a:spcPct val="90000"/>
              </a:lnSpc>
              <a:spcBef>
                <a:spcPts val="600"/>
              </a:spcBef>
              <a:buClr>
                <a:schemeClr val="accent1"/>
              </a:buClr>
              <a:buSzPct val="76000"/>
              <a:buFont typeface="Wingdings 3" pitchFamily="18" charset="2"/>
              <a:buChar char=""/>
              <a:defRPr/>
            </a:pPr>
            <a:r>
              <a:rPr lang="en-US" sz="2600" dirty="0">
                <a:ea typeface="ＭＳ Ｐゴシック" pitchFamily="-112" charset="-128"/>
                <a:cs typeface="ＭＳ Ｐゴシック" pitchFamily="-112" charset="-128"/>
              </a:rPr>
              <a:t>Table:  pets</a:t>
            </a:r>
          </a:p>
          <a:p>
            <a:pPr marL="547688" lvl="1" indent="-273050" defTabSz="914400">
              <a:lnSpc>
                <a:spcPct val="90000"/>
              </a:lnSpc>
              <a:spcBef>
                <a:spcPts val="500"/>
              </a:spcBef>
              <a:buClr>
                <a:schemeClr val="accent2"/>
              </a:buClr>
              <a:buSzPct val="76000"/>
              <a:buFont typeface="Wingdings" pitchFamily="2" charset="2"/>
              <a:buChar char="Ø"/>
              <a:defRPr/>
            </a:pPr>
            <a:r>
              <a:rPr lang="en-US" sz="2300" dirty="0">
                <a:solidFill>
                  <a:schemeClr val="bg1">
                    <a:lumMod val="75000"/>
                  </a:schemeClr>
                </a:solidFill>
                <a:ea typeface="ＭＳ Ｐゴシック" pitchFamily="-112" charset="-128"/>
              </a:rPr>
              <a:t>name:		VARCHAR(20)</a:t>
            </a:r>
          </a:p>
          <a:p>
            <a:pPr marL="547688" lvl="1" indent="-273050" defTabSz="914400">
              <a:lnSpc>
                <a:spcPct val="90000"/>
              </a:lnSpc>
              <a:spcBef>
                <a:spcPts val="500"/>
              </a:spcBef>
              <a:buClr>
                <a:schemeClr val="accent2"/>
              </a:buClr>
              <a:buSzPct val="76000"/>
              <a:buFont typeface="Wingdings" pitchFamily="2" charset="2"/>
              <a:buChar char="Ø"/>
              <a:defRPr/>
            </a:pPr>
            <a:r>
              <a:rPr lang="en-US" sz="2300" dirty="0">
                <a:solidFill>
                  <a:schemeClr val="bg1">
                    <a:lumMod val="75000"/>
                  </a:schemeClr>
                </a:solidFill>
                <a:ea typeface="ＭＳ Ｐゴシック" pitchFamily="-112" charset="-128"/>
              </a:rPr>
              <a:t>owner:		VARCHAR(20)</a:t>
            </a:r>
          </a:p>
          <a:p>
            <a:pPr marL="547688" lvl="1" indent="-273050" defTabSz="914400">
              <a:lnSpc>
                <a:spcPct val="90000"/>
              </a:lnSpc>
              <a:spcBef>
                <a:spcPts val="500"/>
              </a:spcBef>
              <a:buClr>
                <a:schemeClr val="accent2"/>
              </a:buClr>
              <a:buSzPct val="76000"/>
              <a:buFont typeface="Wingdings" pitchFamily="2" charset="2"/>
              <a:buChar char="Ø"/>
              <a:defRPr/>
            </a:pPr>
            <a:r>
              <a:rPr lang="en-US" sz="2300" dirty="0">
                <a:solidFill>
                  <a:schemeClr val="bg1">
                    <a:lumMod val="75000"/>
                  </a:schemeClr>
                </a:solidFill>
                <a:ea typeface="ＭＳ Ｐゴシック" pitchFamily="-112" charset="-128"/>
              </a:rPr>
              <a:t>species:	</a:t>
            </a:r>
            <a:r>
              <a:rPr lang="en-US" sz="2300" dirty="0" smtClean="0">
                <a:solidFill>
                  <a:schemeClr val="bg1">
                    <a:lumMod val="75000"/>
                  </a:schemeClr>
                </a:solidFill>
                <a:ea typeface="ＭＳ Ｐゴシック" pitchFamily="-112" charset="-128"/>
              </a:rPr>
              <a:t>	VARCHAR(20</a:t>
            </a:r>
            <a:r>
              <a:rPr lang="en-US" sz="2300" dirty="0">
                <a:solidFill>
                  <a:schemeClr val="bg1">
                    <a:lumMod val="75000"/>
                  </a:schemeClr>
                </a:solidFill>
                <a:ea typeface="ＭＳ Ｐゴシック" pitchFamily="-112" charset="-128"/>
              </a:rPr>
              <a:t>)</a:t>
            </a:r>
          </a:p>
          <a:p>
            <a:pPr marL="547688" lvl="1" indent="-273050" defTabSz="914400">
              <a:lnSpc>
                <a:spcPct val="90000"/>
              </a:lnSpc>
              <a:spcBef>
                <a:spcPts val="500"/>
              </a:spcBef>
              <a:buClr>
                <a:schemeClr val="accent2"/>
              </a:buClr>
              <a:buSzPct val="76000"/>
              <a:buFont typeface="Wingdings" pitchFamily="2" charset="2"/>
              <a:buChar char="Ø"/>
              <a:defRPr/>
            </a:pPr>
            <a:r>
              <a:rPr lang="en-US" sz="2300" dirty="0">
                <a:solidFill>
                  <a:schemeClr val="bg1">
                    <a:lumMod val="75000"/>
                  </a:schemeClr>
                </a:solidFill>
                <a:ea typeface="ＭＳ Ｐゴシック" pitchFamily="-112" charset="-128"/>
              </a:rPr>
              <a:t>gender:		CHAR(1)</a:t>
            </a:r>
          </a:p>
          <a:p>
            <a:pPr marL="547688" lvl="1" indent="-273050" defTabSz="914400">
              <a:lnSpc>
                <a:spcPct val="90000"/>
              </a:lnSpc>
              <a:spcBef>
                <a:spcPts val="500"/>
              </a:spcBef>
              <a:buClr>
                <a:schemeClr val="accent2"/>
              </a:buClr>
              <a:buSzPct val="76000"/>
              <a:buFont typeface="Wingdings" pitchFamily="2" charset="2"/>
              <a:buChar char="Ø"/>
              <a:defRPr/>
            </a:pPr>
            <a:r>
              <a:rPr lang="en-US" sz="2300" dirty="0">
                <a:solidFill>
                  <a:schemeClr val="bg1">
                    <a:lumMod val="75000"/>
                  </a:schemeClr>
                </a:solidFill>
                <a:ea typeface="ＭＳ Ｐゴシック" pitchFamily="-112" charset="-128"/>
              </a:rPr>
              <a:t>birth:		DATE</a:t>
            </a:r>
          </a:p>
          <a:p>
            <a:pPr marL="547688" lvl="1" indent="-273050" defTabSz="914400">
              <a:lnSpc>
                <a:spcPct val="90000"/>
              </a:lnSpc>
              <a:spcBef>
                <a:spcPts val="500"/>
              </a:spcBef>
              <a:buClr>
                <a:schemeClr val="accent2"/>
              </a:buClr>
              <a:buSzPct val="76000"/>
              <a:buFont typeface="Wingdings" pitchFamily="2" charset="2"/>
              <a:buChar char="Ø"/>
              <a:defRPr/>
            </a:pPr>
            <a:r>
              <a:rPr lang="en-US" sz="2300" dirty="0">
                <a:solidFill>
                  <a:schemeClr val="bg1">
                    <a:lumMod val="75000"/>
                  </a:schemeClr>
                </a:solidFill>
                <a:ea typeface="ＭＳ Ｐゴシック" pitchFamily="-112" charset="-128"/>
              </a:rPr>
              <a:t>date:		DATE</a:t>
            </a:r>
          </a:p>
        </p:txBody>
      </p:sp>
      <p:cxnSp>
        <p:nvCxnSpPr>
          <p:cNvPr id="5" name="Straight Connector 4"/>
          <p:cNvCxnSpPr/>
          <p:nvPr/>
        </p:nvCxnSpPr>
        <p:spPr>
          <a:xfrm>
            <a:off x="533400" y="1219200"/>
            <a:ext cx="8001000" cy="1588"/>
          </a:xfrm>
          <a:prstGeom prst="line">
            <a:avLst/>
          </a:prstGeom>
          <a:ln w="28575">
            <a:solidFill>
              <a:srgbClr val="FFCC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227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p:cTn id="16"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2" end="2"/>
                                            </p:txEl>
                                          </p:spTgt>
                                        </p:tgtEl>
                                      </p:cBhvr>
                                    </p:animEffect>
                                  </p:childTnLst>
                                </p:cTn>
                              </p:par>
                              <p:par>
                                <p:cTn id="21" presetID="41" presetClass="entr" presetSubtype="0" fill="hold" grpId="0" nodeType="withEffect">
                                  <p:stCondLst>
                                    <p:cond delay="0"/>
                                  </p:stCondLst>
                                  <p:iterate type="lt">
                                    <p:tmPct val="10000"/>
                                  </p:iterate>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p:cTn id="23" dur="5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25" dur="5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3">
                                            <p:txEl>
                                              <p:pRg st="3" end="3"/>
                                            </p:txEl>
                                          </p:spTgt>
                                        </p:tgtEl>
                                      </p:cBhvr>
                                    </p:animEffect>
                                  </p:childTnLst>
                                </p:cTn>
                              </p:par>
                              <p:par>
                                <p:cTn id="28" presetID="41" presetClass="entr" presetSubtype="0" fill="hold" grpId="0" nodeType="withEffect">
                                  <p:stCondLst>
                                    <p:cond delay="0"/>
                                  </p:stCondLst>
                                  <p:iterate type="lt">
                                    <p:tmPct val="10000"/>
                                  </p:iterate>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p:cTn id="30" dur="5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32" dur="5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3">
                                            <p:txEl>
                                              <p:pRg st="4" end="4"/>
                                            </p:txEl>
                                          </p:spTgt>
                                        </p:tgtEl>
                                      </p:cBhvr>
                                    </p:animEffect>
                                  </p:childTnLst>
                                </p:cTn>
                              </p:par>
                              <p:par>
                                <p:cTn id="35" presetID="41" presetClass="entr" presetSubtype="0" fill="hold" grpId="0" nodeType="withEffect">
                                  <p:stCondLst>
                                    <p:cond delay="0"/>
                                  </p:stCondLst>
                                  <p:iterate type="lt">
                                    <p:tmPct val="10000"/>
                                  </p:iterate>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p:cTn id="37" dur="5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39" dur="5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3">
                                            <p:txEl>
                                              <p:pRg st="5" end="5"/>
                                            </p:txEl>
                                          </p:spTgt>
                                        </p:tgtEl>
                                      </p:cBhvr>
                                    </p:animEffect>
                                  </p:childTnLst>
                                </p:cTn>
                              </p:par>
                              <p:par>
                                <p:cTn id="42" presetID="41" presetClass="entr" presetSubtype="0" fill="hold" grpId="0" nodeType="withEffect">
                                  <p:stCondLst>
                                    <p:cond delay="0"/>
                                  </p:stCondLst>
                                  <p:iterate type="lt">
                                    <p:tmPct val="10000"/>
                                  </p:iterate>
                                  <p:childTnLst>
                                    <p:set>
                                      <p:cBhvr>
                                        <p:cTn id="43" dur="1" fill="hold">
                                          <p:stCondLst>
                                            <p:cond delay="0"/>
                                          </p:stCondLst>
                                        </p:cTn>
                                        <p:tgtEl>
                                          <p:spTgt spid="3">
                                            <p:txEl>
                                              <p:pRg st="6" end="6"/>
                                            </p:txEl>
                                          </p:spTgt>
                                        </p:tgtEl>
                                        <p:attrNameLst>
                                          <p:attrName>style.visibility</p:attrName>
                                        </p:attrNameLst>
                                      </p:cBhvr>
                                      <p:to>
                                        <p:strVal val="visible"/>
                                      </p:to>
                                    </p:set>
                                    <p:anim calcmode="lin" valueType="num">
                                      <p:cBhvr>
                                        <p:cTn id="44" dur="5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46" dur="5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3">
                                            <p:txEl>
                                              <p:pRg st="6" end="6"/>
                                            </p:txEl>
                                          </p:spTgt>
                                        </p:tgtEl>
                                      </p:cBhvr>
                                    </p:animEffect>
                                  </p:childTnLst>
                                </p:cTn>
                              </p:par>
                              <p:par>
                                <p:cTn id="49" presetID="41" presetClass="entr" presetSubtype="0" fill="hold" grpId="0" nodeType="withEffect">
                                  <p:stCondLst>
                                    <p:cond delay="0"/>
                                  </p:stCondLst>
                                  <p:iterate type="lt">
                                    <p:tmPct val="10000"/>
                                  </p:iterate>
                                  <p:childTnLst>
                                    <p:set>
                                      <p:cBhvr>
                                        <p:cTn id="50" dur="1" fill="hold">
                                          <p:stCondLst>
                                            <p:cond delay="0"/>
                                          </p:stCondLst>
                                        </p:cTn>
                                        <p:tgtEl>
                                          <p:spTgt spid="3">
                                            <p:txEl>
                                              <p:pRg st="7" end="7"/>
                                            </p:txEl>
                                          </p:spTgt>
                                        </p:tgtEl>
                                        <p:attrNameLst>
                                          <p:attrName>style.visibility</p:attrName>
                                        </p:attrNameLst>
                                      </p:cBhvr>
                                      <p:to>
                                        <p:strVal val="visible"/>
                                      </p:to>
                                    </p:set>
                                    <p:anim calcmode="lin" valueType="num">
                                      <p:cBhvr>
                                        <p:cTn id="51" dur="500" fill="hold"/>
                                        <p:tgtEl>
                                          <p:spTgt spid="3">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52" dur="500" fill="hold"/>
                                        <p:tgtEl>
                                          <p:spTgt spid="3">
                                            <p:txEl>
                                              <p:pRg st="7" end="7"/>
                                            </p:txEl>
                                          </p:spTgt>
                                        </p:tgtEl>
                                        <p:attrNameLst>
                                          <p:attrName>ppt_y</p:attrName>
                                        </p:attrNameLst>
                                      </p:cBhvr>
                                      <p:tavLst>
                                        <p:tav tm="0">
                                          <p:val>
                                            <p:strVal val="#ppt_y"/>
                                          </p:val>
                                        </p:tav>
                                        <p:tav tm="100000">
                                          <p:val>
                                            <p:strVal val="#ppt_y"/>
                                          </p:val>
                                        </p:tav>
                                      </p:tavLst>
                                    </p:anim>
                                    <p:anim calcmode="lin" valueType="num">
                                      <p:cBhvr>
                                        <p:cTn id="53" dur="500" fill="hold"/>
                                        <p:tgtEl>
                                          <p:spTgt spid="3">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4" dur="500" fill="hold"/>
                                        <p:tgtEl>
                                          <p:spTgt spid="3">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5" dur="500" tmFilter="0,0; .5, 1; 1, 1"/>
                                        <p:tgtEl>
                                          <p:spTgt spid="3">
                                            <p:txEl>
                                              <p:pRg st="7" end="7"/>
                                            </p:txEl>
                                          </p:spTgt>
                                        </p:tgtEl>
                                      </p:cBhvr>
                                    </p:animEffect>
                                  </p:childTnLst>
                                </p:cTn>
                              </p:par>
                              <p:par>
                                <p:cTn id="56" presetID="41" presetClass="entr" presetSubtype="0" fill="hold" grpId="0" nodeType="withEffect">
                                  <p:stCondLst>
                                    <p:cond delay="0"/>
                                  </p:stCondLst>
                                  <p:iterate type="lt">
                                    <p:tmPct val="10000"/>
                                  </p:iterate>
                                  <p:childTnLst>
                                    <p:set>
                                      <p:cBhvr>
                                        <p:cTn id="57" dur="1" fill="hold">
                                          <p:stCondLst>
                                            <p:cond delay="0"/>
                                          </p:stCondLst>
                                        </p:cTn>
                                        <p:tgtEl>
                                          <p:spTgt spid="3">
                                            <p:txEl>
                                              <p:pRg st="8" end="8"/>
                                            </p:txEl>
                                          </p:spTgt>
                                        </p:tgtEl>
                                        <p:attrNameLst>
                                          <p:attrName>style.visibility</p:attrName>
                                        </p:attrNameLst>
                                      </p:cBhvr>
                                      <p:to>
                                        <p:strVal val="visible"/>
                                      </p:to>
                                    </p:set>
                                    <p:anim calcmode="lin" valueType="num">
                                      <p:cBhvr>
                                        <p:cTn id="58" dur="500" fill="hold"/>
                                        <p:tgtEl>
                                          <p:spTgt spid="3">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59" dur="500" fill="hold"/>
                                        <p:tgtEl>
                                          <p:spTgt spid="3">
                                            <p:txEl>
                                              <p:pRg st="8" end="8"/>
                                            </p:txEl>
                                          </p:spTgt>
                                        </p:tgtEl>
                                        <p:attrNameLst>
                                          <p:attrName>ppt_y</p:attrName>
                                        </p:attrNameLst>
                                      </p:cBhvr>
                                      <p:tavLst>
                                        <p:tav tm="0">
                                          <p:val>
                                            <p:strVal val="#ppt_y"/>
                                          </p:val>
                                        </p:tav>
                                        <p:tav tm="100000">
                                          <p:val>
                                            <p:strVal val="#ppt_y"/>
                                          </p:val>
                                        </p:tav>
                                      </p:tavLst>
                                    </p:anim>
                                    <p:anim calcmode="lin" valueType="num">
                                      <p:cBhvr>
                                        <p:cTn id="60" dur="500" fill="hold"/>
                                        <p:tgtEl>
                                          <p:spTgt spid="3">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1" dur="500" fill="hold"/>
                                        <p:tgtEl>
                                          <p:spTgt spid="3">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2" dur="500" tmFilter="0,0; .5, 1; 1, 1"/>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 y="87630"/>
            <a:ext cx="7467600" cy="1143000"/>
          </a:xfrm>
        </p:spPr>
        <p:txBody>
          <a:bodyPr>
            <a:normAutofit/>
          </a:bodyPr>
          <a:lstStyle/>
          <a:p>
            <a:pPr fontAlgn="base"/>
            <a:r>
              <a:rPr lang="en-US" sz="4000" b="1" dirty="0" smtClean="0">
                <a:latin typeface="Calibri" panose="020F0502020204030204" pitchFamily="34" charset="0"/>
              </a:rPr>
              <a:t>CREATING A TABLE</a:t>
            </a:r>
            <a:endParaRPr lang="en-US" sz="4000" b="1" dirty="0">
              <a:latin typeface="Calibri" panose="020F0502020204030204" pitchFamily="34" charset="0"/>
            </a:endParaRPr>
          </a:p>
        </p:txBody>
      </p:sp>
      <p:sp>
        <p:nvSpPr>
          <p:cNvPr id="3" name="Content Placeholder 2"/>
          <p:cNvSpPr>
            <a:spLocks noGrp="1"/>
          </p:cNvSpPr>
          <p:nvPr>
            <p:ph sz="quarter" idx="1"/>
          </p:nvPr>
        </p:nvSpPr>
        <p:spPr>
          <a:xfrm>
            <a:off x="464820" y="1230630"/>
            <a:ext cx="8229600" cy="5209081"/>
          </a:xfrm>
        </p:spPr>
        <p:txBody>
          <a:bodyPr>
            <a:noAutofit/>
          </a:bodyPr>
          <a:lstStyle/>
          <a:p>
            <a:pPr marL="273050" indent="-273050" defTabSz="914400">
              <a:lnSpc>
                <a:spcPct val="90000"/>
              </a:lnSpc>
              <a:spcBef>
                <a:spcPts val="600"/>
              </a:spcBef>
              <a:buClr>
                <a:schemeClr val="accent1"/>
              </a:buClr>
              <a:buSzPct val="76000"/>
              <a:buFont typeface="Wingdings 3" pitchFamily="18" charset="2"/>
              <a:buChar char=""/>
              <a:defRPr/>
            </a:pPr>
            <a:endParaRPr lang="en-US" sz="2800" dirty="0" smtClean="0">
              <a:ea typeface="ＭＳ Ｐゴシック" pitchFamily="-112" charset="-128"/>
              <a:cs typeface="ＭＳ Ｐゴシック" pitchFamily="-112" charset="-128"/>
            </a:endParaRPr>
          </a:p>
          <a:p>
            <a:pPr marL="273050" indent="-273050" defTabSz="914400">
              <a:lnSpc>
                <a:spcPct val="90000"/>
              </a:lnSpc>
              <a:spcBef>
                <a:spcPts val="600"/>
              </a:spcBef>
              <a:buClr>
                <a:schemeClr val="accent1"/>
              </a:buClr>
              <a:buSzPct val="76000"/>
              <a:buFont typeface="Wingdings 3" pitchFamily="18" charset="2"/>
              <a:buChar char=""/>
              <a:defRPr/>
            </a:pPr>
            <a:r>
              <a:rPr lang="en-US" sz="2800" dirty="0" smtClean="0">
                <a:ea typeface="ＭＳ Ｐゴシック" pitchFamily="-112" charset="-128"/>
                <a:cs typeface="ＭＳ Ｐゴシック" pitchFamily="-112" charset="-128"/>
              </a:rPr>
              <a:t>To </a:t>
            </a:r>
            <a:r>
              <a:rPr lang="en-US" sz="2800" dirty="0">
                <a:ea typeface="ＭＳ Ｐゴシック" pitchFamily="-112" charset="-128"/>
                <a:cs typeface="ＭＳ Ｐゴシック" pitchFamily="-112" charset="-128"/>
              </a:rPr>
              <a:t>create a table, use the CREATE TABLE command:</a:t>
            </a:r>
          </a:p>
          <a:p>
            <a:pPr marL="273050" indent="-273050" defTabSz="914400">
              <a:lnSpc>
                <a:spcPct val="90000"/>
              </a:lnSpc>
              <a:spcBef>
                <a:spcPts val="600"/>
              </a:spcBef>
              <a:buClr>
                <a:schemeClr val="accent1"/>
              </a:buClr>
              <a:buSzPct val="76000"/>
              <a:buFont typeface="Wingdings 3" pitchFamily="18" charset="2"/>
              <a:buChar char=""/>
              <a:defRPr/>
            </a:pPr>
            <a:endParaRPr lang="en-US" sz="2800" dirty="0">
              <a:ea typeface="ＭＳ Ｐゴシック" pitchFamily="-112" charset="-128"/>
              <a:cs typeface="ＭＳ Ｐゴシック" pitchFamily="-112" charset="-128"/>
            </a:endParaRPr>
          </a:p>
          <a:p>
            <a:pPr marL="273050" indent="-273050">
              <a:lnSpc>
                <a:spcPct val="90000"/>
              </a:lnSpc>
              <a:buSzPct val="76000"/>
              <a:buNone/>
              <a:defRPr/>
            </a:pPr>
            <a:r>
              <a:rPr lang="en-US" sz="2800" b="1" dirty="0" err="1">
                <a:latin typeface="Courier New" pitchFamily="49" charset="0"/>
                <a:ea typeface="ＭＳ Ｐゴシック" pitchFamily="-112" charset="-128"/>
                <a:cs typeface="ＭＳ Ｐゴシック" pitchFamily="-112" charset="-128"/>
              </a:rPr>
              <a:t>MariaDB</a:t>
            </a:r>
            <a:r>
              <a:rPr lang="en-US" sz="2800" b="1" dirty="0">
                <a:latin typeface="Courier New" pitchFamily="49" charset="0"/>
                <a:ea typeface="ＭＳ Ｐゴシック" pitchFamily="-112" charset="-128"/>
                <a:cs typeface="ＭＳ Ｐゴシック" pitchFamily="-112" charset="-128"/>
              </a:rPr>
              <a:t> [</a:t>
            </a:r>
            <a:r>
              <a:rPr lang="en-US" sz="2800" b="1" dirty="0" err="1">
                <a:latin typeface="Courier New" pitchFamily="49" charset="0"/>
                <a:ea typeface="ＭＳ Ｐゴシック" pitchFamily="-112" charset="-128"/>
                <a:cs typeface="ＭＳ Ｐゴシック" pitchFamily="-112" charset="-128"/>
              </a:rPr>
              <a:t>webdb</a:t>
            </a:r>
            <a:r>
              <a:rPr lang="en-US" sz="2800" b="1" dirty="0">
                <a:latin typeface="Courier New" pitchFamily="49" charset="0"/>
                <a:ea typeface="ＭＳ Ｐゴシック" pitchFamily="-112" charset="-128"/>
                <a:cs typeface="ＭＳ Ｐゴシック" pitchFamily="-112" charset="-128"/>
              </a:rPr>
              <a:t>]&gt; CREATE TABLE pet (</a:t>
            </a:r>
          </a:p>
          <a:p>
            <a:pPr marL="273050" indent="-273050" defTabSz="914400">
              <a:lnSpc>
                <a:spcPct val="90000"/>
              </a:lnSpc>
              <a:spcBef>
                <a:spcPts val="600"/>
              </a:spcBef>
              <a:buClr>
                <a:schemeClr val="accent1"/>
              </a:buClr>
              <a:buSzPct val="76000"/>
              <a:buFont typeface="Wingdings" pitchFamily="2" charset="2"/>
              <a:buNone/>
              <a:defRPr/>
            </a:pPr>
            <a:r>
              <a:rPr lang="en-US" sz="2800" b="1" dirty="0">
                <a:latin typeface="Courier New" pitchFamily="49" charset="0"/>
                <a:ea typeface="ＭＳ Ｐゴシック" pitchFamily="-112" charset="-128"/>
                <a:cs typeface="ＭＳ Ｐゴシック" pitchFamily="-112" charset="-128"/>
              </a:rPr>
              <a:t>    -&gt; name VARCHAR(20),</a:t>
            </a:r>
          </a:p>
          <a:p>
            <a:pPr marL="273050" indent="-273050" defTabSz="914400">
              <a:lnSpc>
                <a:spcPct val="90000"/>
              </a:lnSpc>
              <a:spcBef>
                <a:spcPts val="600"/>
              </a:spcBef>
              <a:buClr>
                <a:schemeClr val="accent1"/>
              </a:buClr>
              <a:buSzPct val="76000"/>
              <a:buFont typeface="Wingdings" pitchFamily="2" charset="2"/>
              <a:buNone/>
              <a:defRPr/>
            </a:pPr>
            <a:r>
              <a:rPr lang="en-US" sz="2800" b="1" dirty="0">
                <a:latin typeface="Courier New" pitchFamily="49" charset="0"/>
                <a:ea typeface="ＭＳ Ｐゴシック" pitchFamily="-112" charset="-128"/>
                <a:cs typeface="ＭＳ Ｐゴシック" pitchFamily="-112" charset="-128"/>
              </a:rPr>
              <a:t>    -&gt; owner VARCHAR(20),</a:t>
            </a:r>
          </a:p>
          <a:p>
            <a:pPr marL="273050" indent="-273050" defTabSz="914400">
              <a:lnSpc>
                <a:spcPct val="90000"/>
              </a:lnSpc>
              <a:spcBef>
                <a:spcPts val="600"/>
              </a:spcBef>
              <a:buClr>
                <a:schemeClr val="accent1"/>
              </a:buClr>
              <a:buSzPct val="76000"/>
              <a:buFont typeface="Wingdings" pitchFamily="2" charset="2"/>
              <a:buNone/>
              <a:defRPr/>
            </a:pPr>
            <a:r>
              <a:rPr lang="en-US" sz="2800" b="1" dirty="0">
                <a:latin typeface="Courier New" pitchFamily="49" charset="0"/>
                <a:ea typeface="ＭＳ Ｐゴシック" pitchFamily="-112" charset="-128"/>
                <a:cs typeface="ＭＳ Ｐゴシック" pitchFamily="-112" charset="-128"/>
              </a:rPr>
              <a:t>    -&gt; species VARCHAR(20),</a:t>
            </a:r>
          </a:p>
          <a:p>
            <a:pPr marL="273050" indent="-273050" defTabSz="914400">
              <a:lnSpc>
                <a:spcPct val="90000"/>
              </a:lnSpc>
              <a:spcBef>
                <a:spcPts val="600"/>
              </a:spcBef>
              <a:buClr>
                <a:schemeClr val="accent1"/>
              </a:buClr>
              <a:buSzPct val="76000"/>
              <a:buFont typeface="Wingdings" pitchFamily="2" charset="2"/>
              <a:buNone/>
              <a:defRPr/>
            </a:pPr>
            <a:r>
              <a:rPr lang="en-US" sz="2800" b="1" dirty="0">
                <a:latin typeface="Courier New" pitchFamily="49" charset="0"/>
                <a:ea typeface="ＭＳ Ｐゴシック" pitchFamily="-112" charset="-128"/>
                <a:cs typeface="ＭＳ Ｐゴシック" pitchFamily="-112" charset="-128"/>
              </a:rPr>
              <a:t>    -&gt; gender CHAR(1),</a:t>
            </a:r>
          </a:p>
          <a:p>
            <a:pPr marL="273050" indent="-273050" defTabSz="914400">
              <a:lnSpc>
                <a:spcPct val="90000"/>
              </a:lnSpc>
              <a:spcBef>
                <a:spcPts val="600"/>
              </a:spcBef>
              <a:buClr>
                <a:schemeClr val="accent1"/>
              </a:buClr>
              <a:buSzPct val="76000"/>
              <a:buFont typeface="Wingdings" pitchFamily="2" charset="2"/>
              <a:buNone/>
              <a:defRPr/>
            </a:pPr>
            <a:r>
              <a:rPr lang="en-US" sz="2800" b="1" dirty="0">
                <a:latin typeface="Courier New" pitchFamily="49" charset="0"/>
                <a:ea typeface="ＭＳ Ｐゴシック" pitchFamily="-112" charset="-128"/>
                <a:cs typeface="ＭＳ Ｐゴシック" pitchFamily="-112" charset="-128"/>
              </a:rPr>
              <a:t>    -&gt; birth DATE, death DATE);</a:t>
            </a:r>
          </a:p>
          <a:p>
            <a:pPr marL="273050" indent="-273050" defTabSz="914400">
              <a:lnSpc>
                <a:spcPct val="90000"/>
              </a:lnSpc>
              <a:spcBef>
                <a:spcPts val="600"/>
              </a:spcBef>
              <a:buClr>
                <a:schemeClr val="accent1"/>
              </a:buClr>
              <a:buSzPct val="76000"/>
              <a:buFont typeface="Wingdings" pitchFamily="2" charset="2"/>
              <a:buNone/>
              <a:defRPr/>
            </a:pPr>
            <a:r>
              <a:rPr lang="en-US" sz="2800" b="1" dirty="0">
                <a:latin typeface="Courier New" pitchFamily="49" charset="0"/>
                <a:ea typeface="ＭＳ Ｐゴシック" pitchFamily="-112" charset="-128"/>
                <a:cs typeface="ＭＳ Ｐゴシック" pitchFamily="-112" charset="-128"/>
              </a:rPr>
              <a:t>Query OK, 0 rows affected (0.04 sec)</a:t>
            </a:r>
          </a:p>
        </p:txBody>
      </p:sp>
      <p:cxnSp>
        <p:nvCxnSpPr>
          <p:cNvPr id="5" name="Straight Connector 4"/>
          <p:cNvCxnSpPr/>
          <p:nvPr/>
        </p:nvCxnSpPr>
        <p:spPr>
          <a:xfrm>
            <a:off x="533400" y="1219200"/>
            <a:ext cx="8001000" cy="1588"/>
          </a:xfrm>
          <a:prstGeom prst="line">
            <a:avLst/>
          </a:prstGeom>
          <a:ln w="28575">
            <a:solidFill>
              <a:srgbClr val="FFCC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1892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3" end="3"/>
                                            </p:txEl>
                                          </p:spTgt>
                                        </p:tgtEl>
                                        <p:attrNameLst>
                                          <p:attrName>style.visibility</p:attrName>
                                        </p:attrNameLst>
                                      </p:cBhvr>
                                      <p:to>
                                        <p:strVal val="visible"/>
                                      </p:to>
                                    </p:set>
                                    <p:anim calcmode="lin" valueType="num">
                                      <p:cBhvr>
                                        <p:cTn id="16" dur="5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p:cTn id="25" dur="5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27" dur="5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iterate type="lt">
                                    <p:tmPct val="10000"/>
                                  </p:iterate>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p:cTn id="34" dur="5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36" dur="5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iterate type="lt">
                                    <p:tmPct val="10000"/>
                                  </p:iterate>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p:cTn id="43" dur="5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45" dur="5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3">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iterate type="lt">
                                    <p:tmPct val="10000"/>
                                  </p:iterate>
                                  <p:childTnLst>
                                    <p:set>
                                      <p:cBhvr>
                                        <p:cTn id="51" dur="1" fill="hold">
                                          <p:stCondLst>
                                            <p:cond delay="0"/>
                                          </p:stCondLst>
                                        </p:cTn>
                                        <p:tgtEl>
                                          <p:spTgt spid="3">
                                            <p:txEl>
                                              <p:pRg st="7" end="7"/>
                                            </p:txEl>
                                          </p:spTgt>
                                        </p:tgtEl>
                                        <p:attrNameLst>
                                          <p:attrName>style.visibility</p:attrName>
                                        </p:attrNameLst>
                                      </p:cBhvr>
                                      <p:to>
                                        <p:strVal val="visible"/>
                                      </p:to>
                                    </p:set>
                                    <p:anim calcmode="lin" valueType="num">
                                      <p:cBhvr>
                                        <p:cTn id="52" dur="500" fill="hold"/>
                                        <p:tgtEl>
                                          <p:spTgt spid="3">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3">
                                            <p:txEl>
                                              <p:pRg st="7" end="7"/>
                                            </p:txEl>
                                          </p:spTgt>
                                        </p:tgtEl>
                                        <p:attrNameLst>
                                          <p:attrName>ppt_y</p:attrName>
                                        </p:attrNameLst>
                                      </p:cBhvr>
                                      <p:tavLst>
                                        <p:tav tm="0">
                                          <p:val>
                                            <p:strVal val="#ppt_y"/>
                                          </p:val>
                                        </p:tav>
                                        <p:tav tm="100000">
                                          <p:val>
                                            <p:strVal val="#ppt_y"/>
                                          </p:val>
                                        </p:tav>
                                      </p:tavLst>
                                    </p:anim>
                                    <p:anim calcmode="lin" valueType="num">
                                      <p:cBhvr>
                                        <p:cTn id="54" dur="500" fill="hold"/>
                                        <p:tgtEl>
                                          <p:spTgt spid="3">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3">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500" tmFilter="0,0; .5, 1; 1, 1"/>
                                        <p:tgtEl>
                                          <p:spTgt spid="3">
                                            <p:txEl>
                                              <p:pRg st="7" end="7"/>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iterate type="lt">
                                    <p:tmPct val="10000"/>
                                  </p:iterate>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p:cTn id="61" dur="500" fill="hold"/>
                                        <p:tgtEl>
                                          <p:spTgt spid="3">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3">
                                            <p:txEl>
                                              <p:pRg st="8" end="8"/>
                                            </p:txEl>
                                          </p:spTgt>
                                        </p:tgtEl>
                                        <p:attrNameLst>
                                          <p:attrName>ppt_y</p:attrName>
                                        </p:attrNameLst>
                                      </p:cBhvr>
                                      <p:tavLst>
                                        <p:tav tm="0">
                                          <p:val>
                                            <p:strVal val="#ppt_y"/>
                                          </p:val>
                                        </p:tav>
                                        <p:tav tm="100000">
                                          <p:val>
                                            <p:strVal val="#ppt_y"/>
                                          </p:val>
                                        </p:tav>
                                      </p:tavLst>
                                    </p:anim>
                                    <p:anim calcmode="lin" valueType="num">
                                      <p:cBhvr>
                                        <p:cTn id="63" dur="500" fill="hold"/>
                                        <p:tgtEl>
                                          <p:spTgt spid="3">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3">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500" tmFilter="0,0; .5, 1; 1, 1"/>
                                        <p:tgtEl>
                                          <p:spTgt spid="3">
                                            <p:txEl>
                                              <p:pRg st="8" end="8"/>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iterate type="lt">
                                    <p:tmPct val="10000"/>
                                  </p:iterate>
                                  <p:childTnLst>
                                    <p:set>
                                      <p:cBhvr>
                                        <p:cTn id="69" dur="1" fill="hold">
                                          <p:stCondLst>
                                            <p:cond delay="0"/>
                                          </p:stCondLst>
                                        </p:cTn>
                                        <p:tgtEl>
                                          <p:spTgt spid="3">
                                            <p:txEl>
                                              <p:pRg st="9" end="9"/>
                                            </p:txEl>
                                          </p:spTgt>
                                        </p:tgtEl>
                                        <p:attrNameLst>
                                          <p:attrName>style.visibility</p:attrName>
                                        </p:attrNameLst>
                                      </p:cBhvr>
                                      <p:to>
                                        <p:strVal val="visible"/>
                                      </p:to>
                                    </p:set>
                                    <p:anim calcmode="lin" valueType="num">
                                      <p:cBhvr>
                                        <p:cTn id="70" dur="500" fill="hold"/>
                                        <p:tgtEl>
                                          <p:spTgt spid="3">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500" fill="hold"/>
                                        <p:tgtEl>
                                          <p:spTgt spid="3">
                                            <p:txEl>
                                              <p:pRg st="9" end="9"/>
                                            </p:txEl>
                                          </p:spTgt>
                                        </p:tgtEl>
                                        <p:attrNameLst>
                                          <p:attrName>ppt_y</p:attrName>
                                        </p:attrNameLst>
                                      </p:cBhvr>
                                      <p:tavLst>
                                        <p:tav tm="0">
                                          <p:val>
                                            <p:strVal val="#ppt_y"/>
                                          </p:val>
                                        </p:tav>
                                        <p:tav tm="100000">
                                          <p:val>
                                            <p:strVal val="#ppt_y"/>
                                          </p:val>
                                        </p:tav>
                                      </p:tavLst>
                                    </p:anim>
                                    <p:anim calcmode="lin" valueType="num">
                                      <p:cBhvr>
                                        <p:cTn id="72" dur="500" fill="hold"/>
                                        <p:tgtEl>
                                          <p:spTgt spid="3">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500" fill="hold"/>
                                        <p:tgtEl>
                                          <p:spTgt spid="3">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500" tmFilter="0,0; .5, 1; 1, 1"/>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 y="87630"/>
            <a:ext cx="7467600" cy="1143000"/>
          </a:xfrm>
        </p:spPr>
        <p:txBody>
          <a:bodyPr>
            <a:normAutofit/>
          </a:bodyPr>
          <a:lstStyle/>
          <a:p>
            <a:pPr fontAlgn="base"/>
            <a:r>
              <a:rPr lang="en-US" sz="4000" b="1" dirty="0" smtClean="0">
                <a:latin typeface="Calibri" panose="020F0502020204030204" pitchFamily="34" charset="0"/>
              </a:rPr>
              <a:t>SHOWING TABLES</a:t>
            </a:r>
            <a:endParaRPr lang="en-US" sz="4000" b="1" dirty="0">
              <a:latin typeface="Calibri" panose="020F0502020204030204" pitchFamily="34" charset="0"/>
            </a:endParaRPr>
          </a:p>
        </p:txBody>
      </p:sp>
      <p:sp>
        <p:nvSpPr>
          <p:cNvPr id="3" name="Content Placeholder 2"/>
          <p:cNvSpPr>
            <a:spLocks noGrp="1"/>
          </p:cNvSpPr>
          <p:nvPr>
            <p:ph sz="quarter" idx="1"/>
          </p:nvPr>
        </p:nvSpPr>
        <p:spPr>
          <a:xfrm>
            <a:off x="464820" y="1230630"/>
            <a:ext cx="8229600" cy="4525963"/>
          </a:xfrm>
        </p:spPr>
        <p:txBody>
          <a:bodyPr>
            <a:noAutofit/>
          </a:bodyPr>
          <a:lstStyle/>
          <a:p>
            <a:pPr marL="273050" indent="-273050" defTabSz="914400">
              <a:spcBef>
                <a:spcPts val="600"/>
              </a:spcBef>
              <a:buClr>
                <a:schemeClr val="accent1"/>
              </a:buClr>
              <a:buSzPct val="76000"/>
              <a:buFont typeface="Wingdings 3" pitchFamily="18" charset="2"/>
              <a:buChar char=""/>
              <a:defRPr/>
            </a:pPr>
            <a:endParaRPr lang="en-US" sz="2800" dirty="0" smtClean="0">
              <a:ea typeface="ＭＳ Ｐゴシック" pitchFamily="-112" charset="-128"/>
              <a:cs typeface="ＭＳ Ｐゴシック" pitchFamily="-112" charset="-128"/>
            </a:endParaRPr>
          </a:p>
          <a:p>
            <a:pPr marL="273050" indent="-273050" defTabSz="914400">
              <a:spcBef>
                <a:spcPts val="600"/>
              </a:spcBef>
              <a:buClr>
                <a:schemeClr val="accent1"/>
              </a:buClr>
              <a:buSzPct val="76000"/>
              <a:buFont typeface="Wingdings 3" pitchFamily="18" charset="2"/>
              <a:buChar char=""/>
              <a:defRPr/>
            </a:pPr>
            <a:r>
              <a:rPr lang="en-US" sz="2800" dirty="0" smtClean="0">
                <a:ea typeface="ＭＳ Ｐゴシック" pitchFamily="-112" charset="-128"/>
                <a:cs typeface="ＭＳ Ｐゴシック" pitchFamily="-112" charset="-128"/>
              </a:rPr>
              <a:t>To </a:t>
            </a:r>
            <a:r>
              <a:rPr lang="en-US" sz="2800" dirty="0">
                <a:ea typeface="ＭＳ Ｐゴシック" pitchFamily="-112" charset="-128"/>
                <a:cs typeface="ＭＳ Ｐゴシック" pitchFamily="-112" charset="-128"/>
              </a:rPr>
              <a:t>verify that the table has been created:</a:t>
            </a:r>
          </a:p>
          <a:p>
            <a:pPr marL="273050" indent="-273050">
              <a:buSzPct val="76000"/>
              <a:buNone/>
              <a:defRPr/>
            </a:pPr>
            <a:r>
              <a:rPr lang="en-US" sz="2800" b="1" dirty="0" err="1">
                <a:latin typeface="Courier New" pitchFamily="49" charset="0"/>
                <a:ea typeface="ＭＳ Ｐゴシック" pitchFamily="-112" charset="-128"/>
                <a:cs typeface="ＭＳ Ｐゴシック" pitchFamily="-112" charset="-128"/>
              </a:rPr>
              <a:t>MariaDB</a:t>
            </a:r>
            <a:r>
              <a:rPr lang="en-US" sz="2800" b="1" dirty="0">
                <a:latin typeface="Courier New" pitchFamily="49" charset="0"/>
                <a:ea typeface="ＭＳ Ｐゴシック" pitchFamily="-112" charset="-128"/>
                <a:cs typeface="ＭＳ Ｐゴシック" pitchFamily="-112" charset="-128"/>
              </a:rPr>
              <a:t> [</a:t>
            </a:r>
            <a:r>
              <a:rPr lang="en-US" sz="2800" b="1" dirty="0" err="1">
                <a:latin typeface="Courier New" pitchFamily="49" charset="0"/>
                <a:ea typeface="ＭＳ Ｐゴシック" pitchFamily="-112" charset="-128"/>
                <a:cs typeface="ＭＳ Ｐゴシック" pitchFamily="-112" charset="-128"/>
              </a:rPr>
              <a:t>webdb</a:t>
            </a:r>
            <a:r>
              <a:rPr lang="en-US" sz="2800" b="1" dirty="0">
                <a:latin typeface="Courier New" pitchFamily="49" charset="0"/>
                <a:ea typeface="ＭＳ Ｐゴシック" pitchFamily="-112" charset="-128"/>
                <a:cs typeface="ＭＳ Ｐゴシック" pitchFamily="-112" charset="-128"/>
              </a:rPr>
              <a:t>]&gt; show tables;</a:t>
            </a:r>
          </a:p>
          <a:p>
            <a:pPr marL="273050" indent="-273050" defTabSz="914400">
              <a:spcBef>
                <a:spcPts val="600"/>
              </a:spcBef>
              <a:buClr>
                <a:schemeClr val="accent1"/>
              </a:buClr>
              <a:buSzPct val="76000"/>
              <a:buFont typeface="Wingdings" pitchFamily="2" charset="2"/>
              <a:buNone/>
              <a:defRPr/>
            </a:pPr>
            <a:r>
              <a:rPr lang="en-US" sz="2800" b="1" dirty="0">
                <a:latin typeface="Courier New" pitchFamily="49" charset="0"/>
                <a:ea typeface="ＭＳ Ｐゴシック" pitchFamily="-112" charset="-128"/>
                <a:cs typeface="ＭＳ Ｐゴシック" pitchFamily="-112" charset="-128"/>
              </a:rPr>
              <a:t>+------------------+</a:t>
            </a:r>
          </a:p>
          <a:p>
            <a:pPr marL="273050" indent="-273050" defTabSz="914400">
              <a:spcBef>
                <a:spcPts val="600"/>
              </a:spcBef>
              <a:buClr>
                <a:schemeClr val="accent1"/>
              </a:buClr>
              <a:buSzPct val="76000"/>
              <a:buFont typeface="Wingdings" pitchFamily="2" charset="2"/>
              <a:buNone/>
              <a:defRPr/>
            </a:pPr>
            <a:r>
              <a:rPr lang="en-US" sz="2800" b="1" dirty="0">
                <a:latin typeface="Courier New" pitchFamily="49" charset="0"/>
                <a:ea typeface="ＭＳ Ｐゴシック" pitchFamily="-112" charset="-128"/>
                <a:cs typeface="ＭＳ Ｐゴシック" pitchFamily="-112" charset="-128"/>
              </a:rPr>
              <a:t>| </a:t>
            </a:r>
            <a:r>
              <a:rPr lang="en-US" sz="2800" b="1" dirty="0" err="1">
                <a:latin typeface="Courier New" pitchFamily="49" charset="0"/>
                <a:ea typeface="ＭＳ Ｐゴシック" pitchFamily="-112" charset="-128"/>
                <a:cs typeface="ＭＳ Ｐゴシック" pitchFamily="-112" charset="-128"/>
              </a:rPr>
              <a:t>Tables_in_test</a:t>
            </a:r>
            <a:r>
              <a:rPr lang="en-US" sz="2800" b="1" dirty="0">
                <a:latin typeface="Courier New" pitchFamily="49" charset="0"/>
                <a:ea typeface="ＭＳ Ｐゴシック" pitchFamily="-112" charset="-128"/>
                <a:cs typeface="ＭＳ Ｐゴシック" pitchFamily="-112" charset="-128"/>
              </a:rPr>
              <a:t>   |</a:t>
            </a:r>
          </a:p>
          <a:p>
            <a:pPr marL="273050" indent="-273050" defTabSz="914400">
              <a:spcBef>
                <a:spcPts val="600"/>
              </a:spcBef>
              <a:buClr>
                <a:schemeClr val="accent1"/>
              </a:buClr>
              <a:buSzPct val="76000"/>
              <a:buFont typeface="Wingdings" pitchFamily="2" charset="2"/>
              <a:buNone/>
              <a:defRPr/>
            </a:pPr>
            <a:r>
              <a:rPr lang="en-US" sz="2800" b="1" dirty="0">
                <a:latin typeface="Courier New" pitchFamily="49" charset="0"/>
                <a:ea typeface="ＭＳ Ｐゴシック" pitchFamily="-112" charset="-128"/>
                <a:cs typeface="ＭＳ Ｐゴシック" pitchFamily="-112" charset="-128"/>
              </a:rPr>
              <a:t>+------------------+</a:t>
            </a:r>
          </a:p>
          <a:p>
            <a:pPr marL="273050" indent="-273050" defTabSz="914400">
              <a:spcBef>
                <a:spcPts val="600"/>
              </a:spcBef>
              <a:buClr>
                <a:schemeClr val="accent1"/>
              </a:buClr>
              <a:buSzPct val="76000"/>
              <a:buFont typeface="Wingdings" pitchFamily="2" charset="2"/>
              <a:buNone/>
              <a:defRPr/>
            </a:pPr>
            <a:r>
              <a:rPr lang="en-US" sz="2800" b="1" dirty="0">
                <a:latin typeface="Courier New" pitchFamily="49" charset="0"/>
                <a:ea typeface="ＭＳ Ｐゴシック" pitchFamily="-112" charset="-128"/>
                <a:cs typeface="ＭＳ Ｐゴシック" pitchFamily="-112" charset="-128"/>
              </a:rPr>
              <a:t>| pet              |</a:t>
            </a:r>
          </a:p>
          <a:p>
            <a:pPr marL="273050" indent="-273050" defTabSz="914400">
              <a:spcBef>
                <a:spcPts val="600"/>
              </a:spcBef>
              <a:buClr>
                <a:schemeClr val="accent1"/>
              </a:buClr>
              <a:buSzPct val="76000"/>
              <a:buFont typeface="Wingdings" pitchFamily="2" charset="2"/>
              <a:buNone/>
              <a:defRPr/>
            </a:pPr>
            <a:r>
              <a:rPr lang="en-US" sz="2800" b="1" dirty="0">
                <a:latin typeface="Courier New" pitchFamily="49" charset="0"/>
                <a:ea typeface="ＭＳ Ｐゴシック" pitchFamily="-112" charset="-128"/>
                <a:cs typeface="ＭＳ Ｐゴシック" pitchFamily="-112" charset="-128"/>
              </a:rPr>
              <a:t>+------------------+</a:t>
            </a:r>
          </a:p>
          <a:p>
            <a:pPr marL="273050" indent="-273050" defTabSz="914400">
              <a:spcBef>
                <a:spcPts val="600"/>
              </a:spcBef>
              <a:buClr>
                <a:schemeClr val="accent1"/>
              </a:buClr>
              <a:buSzPct val="76000"/>
              <a:buFont typeface="Wingdings" pitchFamily="2" charset="2"/>
              <a:buNone/>
              <a:defRPr/>
            </a:pPr>
            <a:r>
              <a:rPr lang="en-US" sz="2800" b="1" dirty="0">
                <a:latin typeface="Courier New" pitchFamily="49" charset="0"/>
                <a:ea typeface="ＭＳ Ｐゴシック" pitchFamily="-112" charset="-128"/>
                <a:cs typeface="ＭＳ Ｐゴシック" pitchFamily="-112" charset="-128"/>
              </a:rPr>
              <a:t>1 row in set (0.01 sec)</a:t>
            </a:r>
          </a:p>
        </p:txBody>
      </p:sp>
      <p:cxnSp>
        <p:nvCxnSpPr>
          <p:cNvPr id="5" name="Straight Connector 4"/>
          <p:cNvCxnSpPr/>
          <p:nvPr/>
        </p:nvCxnSpPr>
        <p:spPr>
          <a:xfrm>
            <a:off x="533400" y="1219200"/>
            <a:ext cx="8001000" cy="1588"/>
          </a:xfrm>
          <a:prstGeom prst="line">
            <a:avLst/>
          </a:prstGeom>
          <a:ln w="28575">
            <a:solidFill>
              <a:srgbClr val="FFCC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9881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p:cTn id="16"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27" dur="5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iterate type="lt">
                                    <p:tmPct val="10000"/>
                                  </p:iterate>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p:cTn id="34" dur="5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36" dur="5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3">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iterate type="lt">
                                    <p:tmPct val="10000"/>
                                  </p:iterate>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p:cTn id="43" dur="5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45" dur="5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3">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iterate type="lt">
                                    <p:tmPct val="10000"/>
                                  </p:iterate>
                                  <p:childTnLst>
                                    <p:set>
                                      <p:cBhvr>
                                        <p:cTn id="51" dur="1" fill="hold">
                                          <p:stCondLst>
                                            <p:cond delay="0"/>
                                          </p:stCondLst>
                                        </p:cTn>
                                        <p:tgtEl>
                                          <p:spTgt spid="3">
                                            <p:txEl>
                                              <p:pRg st="6" end="6"/>
                                            </p:txEl>
                                          </p:spTgt>
                                        </p:tgtEl>
                                        <p:attrNameLst>
                                          <p:attrName>style.visibility</p:attrName>
                                        </p:attrNameLst>
                                      </p:cBhvr>
                                      <p:to>
                                        <p:strVal val="visible"/>
                                      </p:to>
                                    </p:set>
                                    <p:anim calcmode="lin" valueType="num">
                                      <p:cBhvr>
                                        <p:cTn id="52" dur="5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54" dur="5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500" tmFilter="0,0; .5, 1; 1, 1"/>
                                        <p:tgtEl>
                                          <p:spTgt spid="3">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iterate type="lt">
                                    <p:tmPct val="10000"/>
                                  </p:iterate>
                                  <p:childTnLst>
                                    <p:set>
                                      <p:cBhvr>
                                        <p:cTn id="60" dur="1" fill="hold">
                                          <p:stCondLst>
                                            <p:cond delay="0"/>
                                          </p:stCondLst>
                                        </p:cTn>
                                        <p:tgtEl>
                                          <p:spTgt spid="3">
                                            <p:txEl>
                                              <p:pRg st="7" end="7"/>
                                            </p:txEl>
                                          </p:spTgt>
                                        </p:tgtEl>
                                        <p:attrNameLst>
                                          <p:attrName>style.visibility</p:attrName>
                                        </p:attrNameLst>
                                      </p:cBhvr>
                                      <p:to>
                                        <p:strVal val="visible"/>
                                      </p:to>
                                    </p:set>
                                    <p:anim calcmode="lin" valueType="num">
                                      <p:cBhvr>
                                        <p:cTn id="61" dur="500" fill="hold"/>
                                        <p:tgtEl>
                                          <p:spTgt spid="3">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3">
                                            <p:txEl>
                                              <p:pRg st="7" end="7"/>
                                            </p:txEl>
                                          </p:spTgt>
                                        </p:tgtEl>
                                        <p:attrNameLst>
                                          <p:attrName>ppt_y</p:attrName>
                                        </p:attrNameLst>
                                      </p:cBhvr>
                                      <p:tavLst>
                                        <p:tav tm="0">
                                          <p:val>
                                            <p:strVal val="#ppt_y"/>
                                          </p:val>
                                        </p:tav>
                                        <p:tav tm="100000">
                                          <p:val>
                                            <p:strVal val="#ppt_y"/>
                                          </p:val>
                                        </p:tav>
                                      </p:tavLst>
                                    </p:anim>
                                    <p:anim calcmode="lin" valueType="num">
                                      <p:cBhvr>
                                        <p:cTn id="63" dur="500" fill="hold"/>
                                        <p:tgtEl>
                                          <p:spTgt spid="3">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3">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500" tmFilter="0,0; .5, 1; 1, 1"/>
                                        <p:tgtEl>
                                          <p:spTgt spid="3">
                                            <p:txEl>
                                              <p:pRg st="7" end="7"/>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iterate type="lt">
                                    <p:tmPct val="10000"/>
                                  </p:iterate>
                                  <p:childTnLst>
                                    <p:set>
                                      <p:cBhvr>
                                        <p:cTn id="69" dur="1" fill="hold">
                                          <p:stCondLst>
                                            <p:cond delay="0"/>
                                          </p:stCondLst>
                                        </p:cTn>
                                        <p:tgtEl>
                                          <p:spTgt spid="3">
                                            <p:txEl>
                                              <p:pRg st="8" end="8"/>
                                            </p:txEl>
                                          </p:spTgt>
                                        </p:tgtEl>
                                        <p:attrNameLst>
                                          <p:attrName>style.visibility</p:attrName>
                                        </p:attrNameLst>
                                      </p:cBhvr>
                                      <p:to>
                                        <p:strVal val="visible"/>
                                      </p:to>
                                    </p:set>
                                    <p:anim calcmode="lin" valueType="num">
                                      <p:cBhvr>
                                        <p:cTn id="70" dur="500" fill="hold"/>
                                        <p:tgtEl>
                                          <p:spTgt spid="3">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500" fill="hold"/>
                                        <p:tgtEl>
                                          <p:spTgt spid="3">
                                            <p:txEl>
                                              <p:pRg st="8" end="8"/>
                                            </p:txEl>
                                          </p:spTgt>
                                        </p:tgtEl>
                                        <p:attrNameLst>
                                          <p:attrName>ppt_y</p:attrName>
                                        </p:attrNameLst>
                                      </p:cBhvr>
                                      <p:tavLst>
                                        <p:tav tm="0">
                                          <p:val>
                                            <p:strVal val="#ppt_y"/>
                                          </p:val>
                                        </p:tav>
                                        <p:tav tm="100000">
                                          <p:val>
                                            <p:strVal val="#ppt_y"/>
                                          </p:val>
                                        </p:tav>
                                      </p:tavLst>
                                    </p:anim>
                                    <p:anim calcmode="lin" valueType="num">
                                      <p:cBhvr>
                                        <p:cTn id="72" dur="500" fill="hold"/>
                                        <p:tgtEl>
                                          <p:spTgt spid="3">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500" fill="hold"/>
                                        <p:tgtEl>
                                          <p:spTgt spid="3">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500" tmFilter="0,0; .5, 1; 1, 1"/>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 y="152944"/>
            <a:ext cx="7467600" cy="1143000"/>
          </a:xfrm>
        </p:spPr>
        <p:txBody>
          <a:bodyPr>
            <a:normAutofit/>
          </a:bodyPr>
          <a:lstStyle/>
          <a:p>
            <a:pPr fontAlgn="base"/>
            <a:r>
              <a:rPr lang="en-US" sz="4000" b="1" dirty="0" smtClean="0">
                <a:latin typeface="Calibri" panose="020F0502020204030204" pitchFamily="34" charset="0"/>
              </a:rPr>
              <a:t>DESCRIBING TABLES</a:t>
            </a:r>
            <a:endParaRPr lang="en-US" sz="4000" b="1" dirty="0">
              <a:latin typeface="Calibri" panose="020F0502020204030204" pitchFamily="34" charset="0"/>
            </a:endParaRPr>
          </a:p>
        </p:txBody>
      </p:sp>
      <p:sp>
        <p:nvSpPr>
          <p:cNvPr id="3" name="Content Placeholder 2"/>
          <p:cNvSpPr>
            <a:spLocks noGrp="1"/>
          </p:cNvSpPr>
          <p:nvPr>
            <p:ph sz="quarter" idx="1"/>
          </p:nvPr>
        </p:nvSpPr>
        <p:spPr>
          <a:xfrm>
            <a:off x="464820" y="1230630"/>
            <a:ext cx="8229600" cy="5286902"/>
          </a:xfrm>
        </p:spPr>
        <p:txBody>
          <a:bodyPr>
            <a:noAutofit/>
          </a:bodyPr>
          <a:lstStyle/>
          <a:p>
            <a:pPr marL="273050" indent="-273050" defTabSz="914400">
              <a:lnSpc>
                <a:spcPct val="80000"/>
              </a:lnSpc>
              <a:spcBef>
                <a:spcPts val="600"/>
              </a:spcBef>
              <a:buClr>
                <a:schemeClr val="accent1"/>
              </a:buClr>
              <a:buSzPct val="76000"/>
              <a:buFont typeface="Wingdings 3" pitchFamily="18" charset="2"/>
              <a:buChar char=""/>
              <a:defRPr/>
            </a:pPr>
            <a:endParaRPr lang="en-US" sz="2800" dirty="0" smtClean="0">
              <a:ea typeface="ＭＳ Ｐゴシック" pitchFamily="-112" charset="-128"/>
              <a:cs typeface="ＭＳ Ｐゴシック" pitchFamily="-112" charset="-128"/>
            </a:endParaRPr>
          </a:p>
          <a:p>
            <a:pPr marL="273050" indent="-273050" defTabSz="914400">
              <a:lnSpc>
                <a:spcPct val="80000"/>
              </a:lnSpc>
              <a:spcBef>
                <a:spcPts val="600"/>
              </a:spcBef>
              <a:buClr>
                <a:schemeClr val="accent1"/>
              </a:buClr>
              <a:buSzPct val="76000"/>
              <a:buFont typeface="Wingdings 3" pitchFamily="18" charset="2"/>
              <a:buChar char=""/>
              <a:defRPr/>
            </a:pPr>
            <a:r>
              <a:rPr lang="en-US" sz="2800" dirty="0" smtClean="0">
                <a:ea typeface="ＭＳ Ｐゴシック" pitchFamily="-112" charset="-128"/>
                <a:cs typeface="ＭＳ Ｐゴシック" pitchFamily="-112" charset="-128"/>
              </a:rPr>
              <a:t>To </a:t>
            </a:r>
            <a:r>
              <a:rPr lang="en-US" sz="2800" dirty="0">
                <a:ea typeface="ＭＳ Ｐゴシック" pitchFamily="-112" charset="-128"/>
                <a:cs typeface="ＭＳ Ｐゴシック" pitchFamily="-112" charset="-128"/>
              </a:rPr>
              <a:t>view a table structure, use the DESCRIBE command:</a:t>
            </a:r>
          </a:p>
          <a:p>
            <a:pPr marL="273050" indent="-273050" defTabSz="914400">
              <a:lnSpc>
                <a:spcPct val="80000"/>
              </a:lnSpc>
              <a:spcBef>
                <a:spcPts val="600"/>
              </a:spcBef>
              <a:buClr>
                <a:schemeClr val="accent1"/>
              </a:buClr>
              <a:buSzPct val="76000"/>
              <a:buFont typeface="Wingdings" pitchFamily="2" charset="2"/>
              <a:buNone/>
              <a:defRPr/>
            </a:pPr>
            <a:endParaRPr lang="en-US" sz="2800" dirty="0">
              <a:ea typeface="ＭＳ Ｐゴシック" pitchFamily="-112" charset="-128"/>
              <a:cs typeface="ＭＳ Ｐゴシック" pitchFamily="-112" charset="-128"/>
            </a:endParaRPr>
          </a:p>
          <a:p>
            <a:pPr marL="273050" indent="-273050">
              <a:lnSpc>
                <a:spcPct val="80000"/>
              </a:lnSpc>
              <a:buSzPct val="76000"/>
              <a:buNone/>
              <a:defRPr/>
            </a:pPr>
            <a:r>
              <a:rPr lang="en-US" sz="1800" b="1" dirty="0" err="1">
                <a:latin typeface="Courier New" pitchFamily="49" charset="0"/>
                <a:ea typeface="ＭＳ Ｐゴシック" pitchFamily="-112" charset="-128"/>
                <a:cs typeface="ＭＳ Ｐゴシック" pitchFamily="-112" charset="-128"/>
              </a:rPr>
              <a:t>MariaDB</a:t>
            </a:r>
            <a:r>
              <a:rPr lang="en-US" sz="1800" b="1" dirty="0">
                <a:latin typeface="Courier New" pitchFamily="49" charset="0"/>
                <a:ea typeface="ＭＳ Ｐゴシック" pitchFamily="-112" charset="-128"/>
                <a:cs typeface="ＭＳ Ｐゴシック" pitchFamily="-112" charset="-128"/>
              </a:rPr>
              <a:t> [</a:t>
            </a:r>
            <a:r>
              <a:rPr lang="en-US" sz="1800" b="1" dirty="0" err="1">
                <a:latin typeface="Courier New" pitchFamily="49" charset="0"/>
                <a:ea typeface="ＭＳ Ｐゴシック" pitchFamily="-112" charset="-128"/>
                <a:cs typeface="ＭＳ Ｐゴシック" pitchFamily="-112" charset="-128"/>
              </a:rPr>
              <a:t>webdb</a:t>
            </a:r>
            <a:r>
              <a:rPr lang="en-US" sz="1800" b="1" dirty="0">
                <a:latin typeface="Courier New" pitchFamily="49" charset="0"/>
                <a:ea typeface="ＭＳ Ｐゴシック" pitchFamily="-112" charset="-128"/>
                <a:cs typeface="ＭＳ Ｐゴシック" pitchFamily="-112" charset="-128"/>
              </a:rPr>
              <a:t>]&gt; describe pet;</a:t>
            </a:r>
          </a:p>
          <a:p>
            <a:pPr marL="273050" indent="-273050" defTabSz="914400">
              <a:lnSpc>
                <a:spcPct val="80000"/>
              </a:lnSpc>
              <a:spcBef>
                <a:spcPts val="600"/>
              </a:spcBef>
              <a:buClr>
                <a:schemeClr val="accent1"/>
              </a:buClr>
              <a:buSzPct val="76000"/>
              <a:buFont typeface="Wingdings" pitchFamily="2" charset="2"/>
              <a:buNone/>
              <a:defRPr/>
            </a:pPr>
            <a:r>
              <a:rPr lang="en-US" sz="1800" b="1" dirty="0">
                <a:latin typeface="Courier New" pitchFamily="49" charset="0"/>
                <a:ea typeface="ＭＳ Ｐゴシック" pitchFamily="-112" charset="-128"/>
                <a:cs typeface="ＭＳ Ｐゴシック" pitchFamily="-112" charset="-128"/>
              </a:rPr>
              <a:t>+---------+-------------+------+-----+---------+-------+</a:t>
            </a:r>
          </a:p>
          <a:p>
            <a:pPr marL="273050" indent="-273050" defTabSz="914400">
              <a:lnSpc>
                <a:spcPct val="80000"/>
              </a:lnSpc>
              <a:spcBef>
                <a:spcPts val="600"/>
              </a:spcBef>
              <a:buClr>
                <a:schemeClr val="accent1"/>
              </a:buClr>
              <a:buSzPct val="76000"/>
              <a:buFont typeface="Wingdings" pitchFamily="2" charset="2"/>
              <a:buNone/>
              <a:defRPr/>
            </a:pPr>
            <a:r>
              <a:rPr lang="en-US" sz="1800" b="1" dirty="0">
                <a:latin typeface="Courier New" pitchFamily="49" charset="0"/>
                <a:ea typeface="ＭＳ Ｐゴシック" pitchFamily="-112" charset="-128"/>
                <a:cs typeface="ＭＳ Ｐゴシック" pitchFamily="-112" charset="-128"/>
              </a:rPr>
              <a:t>| Field   | Type        | Null | Key | Default | Extra |</a:t>
            </a:r>
          </a:p>
          <a:p>
            <a:pPr marL="273050" indent="-273050" defTabSz="914400">
              <a:lnSpc>
                <a:spcPct val="80000"/>
              </a:lnSpc>
              <a:spcBef>
                <a:spcPts val="600"/>
              </a:spcBef>
              <a:buClr>
                <a:schemeClr val="accent1"/>
              </a:buClr>
              <a:buSzPct val="76000"/>
              <a:buFont typeface="Wingdings" pitchFamily="2" charset="2"/>
              <a:buNone/>
              <a:defRPr/>
            </a:pPr>
            <a:r>
              <a:rPr lang="en-US" sz="1800" b="1" dirty="0">
                <a:latin typeface="Courier New" pitchFamily="49" charset="0"/>
                <a:ea typeface="ＭＳ Ｐゴシック" pitchFamily="-112" charset="-128"/>
                <a:cs typeface="ＭＳ Ｐゴシック" pitchFamily="-112" charset="-128"/>
              </a:rPr>
              <a:t>+---------+-------------+------+-----+---------+-------+</a:t>
            </a:r>
          </a:p>
          <a:p>
            <a:pPr marL="273050" indent="-273050" defTabSz="914400">
              <a:lnSpc>
                <a:spcPct val="80000"/>
              </a:lnSpc>
              <a:spcBef>
                <a:spcPts val="600"/>
              </a:spcBef>
              <a:buClr>
                <a:schemeClr val="accent1"/>
              </a:buClr>
              <a:buSzPct val="76000"/>
              <a:buFont typeface="Wingdings" pitchFamily="2" charset="2"/>
              <a:buNone/>
              <a:defRPr/>
            </a:pPr>
            <a:r>
              <a:rPr lang="en-US" sz="1800" b="1" dirty="0">
                <a:latin typeface="Courier New" pitchFamily="49" charset="0"/>
                <a:ea typeface="ＭＳ Ｐゴシック" pitchFamily="-112" charset="-128"/>
                <a:cs typeface="ＭＳ Ｐゴシック" pitchFamily="-112" charset="-128"/>
              </a:rPr>
              <a:t>| name    | </a:t>
            </a:r>
            <a:r>
              <a:rPr lang="en-US" sz="1800" b="1" dirty="0" err="1">
                <a:latin typeface="Courier New" pitchFamily="49" charset="0"/>
                <a:ea typeface="ＭＳ Ｐゴシック" pitchFamily="-112" charset="-128"/>
                <a:cs typeface="ＭＳ Ｐゴシック" pitchFamily="-112" charset="-128"/>
              </a:rPr>
              <a:t>varchar</a:t>
            </a:r>
            <a:r>
              <a:rPr lang="en-US" sz="1800" b="1" dirty="0">
                <a:latin typeface="Courier New" pitchFamily="49" charset="0"/>
                <a:ea typeface="ＭＳ Ｐゴシック" pitchFamily="-112" charset="-128"/>
                <a:cs typeface="ＭＳ Ｐゴシック" pitchFamily="-112" charset="-128"/>
              </a:rPr>
              <a:t>(20) | YES  |     | NULL    |       |</a:t>
            </a:r>
          </a:p>
          <a:p>
            <a:pPr marL="273050" indent="-273050" defTabSz="914400">
              <a:lnSpc>
                <a:spcPct val="80000"/>
              </a:lnSpc>
              <a:spcBef>
                <a:spcPts val="600"/>
              </a:spcBef>
              <a:buClr>
                <a:schemeClr val="accent1"/>
              </a:buClr>
              <a:buSzPct val="76000"/>
              <a:buFont typeface="Wingdings" pitchFamily="2" charset="2"/>
              <a:buNone/>
              <a:defRPr/>
            </a:pPr>
            <a:r>
              <a:rPr lang="en-US" sz="1800" b="1" dirty="0">
                <a:latin typeface="Courier New" pitchFamily="49" charset="0"/>
                <a:ea typeface="ＭＳ Ｐゴシック" pitchFamily="-112" charset="-128"/>
                <a:cs typeface="ＭＳ Ｐゴシック" pitchFamily="-112" charset="-128"/>
              </a:rPr>
              <a:t>| owner   | </a:t>
            </a:r>
            <a:r>
              <a:rPr lang="en-US" sz="1800" b="1" dirty="0" err="1">
                <a:latin typeface="Courier New" pitchFamily="49" charset="0"/>
                <a:ea typeface="ＭＳ Ｐゴシック" pitchFamily="-112" charset="-128"/>
                <a:cs typeface="ＭＳ Ｐゴシック" pitchFamily="-112" charset="-128"/>
              </a:rPr>
              <a:t>varchar</a:t>
            </a:r>
            <a:r>
              <a:rPr lang="en-US" sz="1800" b="1" dirty="0">
                <a:latin typeface="Courier New" pitchFamily="49" charset="0"/>
                <a:ea typeface="ＭＳ Ｐゴシック" pitchFamily="-112" charset="-128"/>
                <a:cs typeface="ＭＳ Ｐゴシック" pitchFamily="-112" charset="-128"/>
              </a:rPr>
              <a:t>(20) | YES  |     | NULL    |       |</a:t>
            </a:r>
          </a:p>
          <a:p>
            <a:pPr marL="273050" indent="-273050" defTabSz="914400">
              <a:lnSpc>
                <a:spcPct val="80000"/>
              </a:lnSpc>
              <a:spcBef>
                <a:spcPts val="600"/>
              </a:spcBef>
              <a:buClr>
                <a:schemeClr val="accent1"/>
              </a:buClr>
              <a:buSzPct val="76000"/>
              <a:buFont typeface="Wingdings" pitchFamily="2" charset="2"/>
              <a:buNone/>
              <a:defRPr/>
            </a:pPr>
            <a:r>
              <a:rPr lang="en-US" sz="1800" b="1" dirty="0">
                <a:latin typeface="Courier New" pitchFamily="49" charset="0"/>
                <a:ea typeface="ＭＳ Ｐゴシック" pitchFamily="-112" charset="-128"/>
                <a:cs typeface="ＭＳ Ｐゴシック" pitchFamily="-112" charset="-128"/>
              </a:rPr>
              <a:t>| species | </a:t>
            </a:r>
            <a:r>
              <a:rPr lang="en-US" sz="1800" b="1" dirty="0" err="1">
                <a:latin typeface="Courier New" pitchFamily="49" charset="0"/>
                <a:ea typeface="ＭＳ Ｐゴシック" pitchFamily="-112" charset="-128"/>
                <a:cs typeface="ＭＳ Ｐゴシック" pitchFamily="-112" charset="-128"/>
              </a:rPr>
              <a:t>varchar</a:t>
            </a:r>
            <a:r>
              <a:rPr lang="en-US" sz="1800" b="1" dirty="0">
                <a:latin typeface="Courier New" pitchFamily="49" charset="0"/>
                <a:ea typeface="ＭＳ Ｐゴシック" pitchFamily="-112" charset="-128"/>
                <a:cs typeface="ＭＳ Ｐゴシック" pitchFamily="-112" charset="-128"/>
              </a:rPr>
              <a:t>(20) | YES  |     | NULL    |       |</a:t>
            </a:r>
          </a:p>
          <a:p>
            <a:pPr marL="273050" indent="-273050" defTabSz="914400">
              <a:lnSpc>
                <a:spcPct val="80000"/>
              </a:lnSpc>
              <a:spcBef>
                <a:spcPts val="600"/>
              </a:spcBef>
              <a:buClr>
                <a:schemeClr val="accent1"/>
              </a:buClr>
              <a:buSzPct val="76000"/>
              <a:buFont typeface="Wingdings" pitchFamily="2" charset="2"/>
              <a:buNone/>
              <a:defRPr/>
            </a:pPr>
            <a:r>
              <a:rPr lang="en-US" sz="1800" b="1" dirty="0">
                <a:latin typeface="Courier New" pitchFamily="49" charset="0"/>
                <a:ea typeface="ＭＳ Ｐゴシック" pitchFamily="-112" charset="-128"/>
                <a:cs typeface="ＭＳ Ｐゴシック" pitchFamily="-112" charset="-128"/>
              </a:rPr>
              <a:t>| sex     | char(1)     | YES  |     | NULL    |       |</a:t>
            </a:r>
          </a:p>
          <a:p>
            <a:pPr marL="273050" indent="-273050" defTabSz="914400">
              <a:lnSpc>
                <a:spcPct val="80000"/>
              </a:lnSpc>
              <a:spcBef>
                <a:spcPts val="600"/>
              </a:spcBef>
              <a:buClr>
                <a:schemeClr val="accent1"/>
              </a:buClr>
              <a:buSzPct val="76000"/>
              <a:buFont typeface="Wingdings" pitchFamily="2" charset="2"/>
              <a:buNone/>
              <a:defRPr/>
            </a:pPr>
            <a:r>
              <a:rPr lang="en-US" sz="1800" b="1" dirty="0">
                <a:latin typeface="Courier New" pitchFamily="49" charset="0"/>
                <a:ea typeface="ＭＳ Ｐゴシック" pitchFamily="-112" charset="-128"/>
                <a:cs typeface="ＭＳ Ｐゴシック" pitchFamily="-112" charset="-128"/>
              </a:rPr>
              <a:t>| birth   | date        | YES  |     | NULL    |       |</a:t>
            </a:r>
          </a:p>
          <a:p>
            <a:pPr marL="273050" indent="-273050" defTabSz="914400">
              <a:lnSpc>
                <a:spcPct val="80000"/>
              </a:lnSpc>
              <a:spcBef>
                <a:spcPts val="600"/>
              </a:spcBef>
              <a:buClr>
                <a:schemeClr val="accent1"/>
              </a:buClr>
              <a:buSzPct val="76000"/>
              <a:buFont typeface="Wingdings" pitchFamily="2" charset="2"/>
              <a:buNone/>
              <a:defRPr/>
            </a:pPr>
            <a:r>
              <a:rPr lang="en-US" sz="1800" b="1" dirty="0">
                <a:latin typeface="Courier New" pitchFamily="49" charset="0"/>
                <a:ea typeface="ＭＳ Ｐゴシック" pitchFamily="-112" charset="-128"/>
                <a:cs typeface="ＭＳ Ｐゴシック" pitchFamily="-112" charset="-128"/>
              </a:rPr>
              <a:t>| death   | date        | YES  |     | NULL    |       |</a:t>
            </a:r>
          </a:p>
          <a:p>
            <a:pPr marL="273050" indent="-273050" defTabSz="914400">
              <a:lnSpc>
                <a:spcPct val="80000"/>
              </a:lnSpc>
              <a:spcBef>
                <a:spcPts val="600"/>
              </a:spcBef>
              <a:buClr>
                <a:schemeClr val="accent1"/>
              </a:buClr>
              <a:buSzPct val="76000"/>
              <a:buFont typeface="Wingdings" pitchFamily="2" charset="2"/>
              <a:buNone/>
              <a:defRPr/>
            </a:pPr>
            <a:r>
              <a:rPr lang="en-US" sz="1800" b="1" dirty="0">
                <a:latin typeface="Courier New" pitchFamily="49" charset="0"/>
                <a:ea typeface="ＭＳ Ｐゴシック" pitchFamily="-112" charset="-128"/>
                <a:cs typeface="ＭＳ Ｐゴシック" pitchFamily="-112" charset="-128"/>
              </a:rPr>
              <a:t>+---------+-------------+------+-----+---------+-------+</a:t>
            </a:r>
          </a:p>
          <a:p>
            <a:pPr marL="273050" indent="-273050" defTabSz="914400">
              <a:lnSpc>
                <a:spcPct val="80000"/>
              </a:lnSpc>
              <a:spcBef>
                <a:spcPts val="600"/>
              </a:spcBef>
              <a:buClr>
                <a:schemeClr val="accent1"/>
              </a:buClr>
              <a:buSzPct val="76000"/>
              <a:buFont typeface="Wingdings" pitchFamily="2" charset="2"/>
              <a:buNone/>
              <a:defRPr/>
            </a:pPr>
            <a:r>
              <a:rPr lang="en-US" sz="1800" b="1" dirty="0">
                <a:latin typeface="Courier New" pitchFamily="49" charset="0"/>
                <a:ea typeface="ＭＳ Ｐゴシック" pitchFamily="-112" charset="-128"/>
                <a:cs typeface="ＭＳ Ｐゴシック" pitchFamily="-112" charset="-128"/>
              </a:rPr>
              <a:t>6 rows in set (0.02 sec)</a:t>
            </a:r>
          </a:p>
        </p:txBody>
      </p:sp>
      <p:cxnSp>
        <p:nvCxnSpPr>
          <p:cNvPr id="5" name="Straight Connector 4"/>
          <p:cNvCxnSpPr/>
          <p:nvPr/>
        </p:nvCxnSpPr>
        <p:spPr>
          <a:xfrm>
            <a:off x="533400" y="1219200"/>
            <a:ext cx="8001000" cy="1588"/>
          </a:xfrm>
          <a:prstGeom prst="line">
            <a:avLst/>
          </a:prstGeom>
          <a:ln w="28575">
            <a:solidFill>
              <a:srgbClr val="FFCC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6955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3" end="3"/>
                                            </p:txEl>
                                          </p:spTgt>
                                        </p:tgtEl>
                                        <p:attrNameLst>
                                          <p:attrName>style.visibility</p:attrName>
                                        </p:attrNameLst>
                                      </p:cBhvr>
                                      <p:to>
                                        <p:strVal val="visible"/>
                                      </p:to>
                                    </p:set>
                                    <p:anim calcmode="lin" valueType="num">
                                      <p:cBhvr>
                                        <p:cTn id="16" dur="5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p:cTn id="25" dur="5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27" dur="5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iterate type="lt">
                                    <p:tmPct val="10000"/>
                                  </p:iterate>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p:cTn id="34" dur="5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36" dur="5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iterate type="lt">
                                    <p:tmPct val="10000"/>
                                  </p:iterate>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p:cTn id="43" dur="5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45" dur="5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3">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iterate type="lt">
                                    <p:tmPct val="10000"/>
                                  </p:iterate>
                                  <p:childTnLst>
                                    <p:set>
                                      <p:cBhvr>
                                        <p:cTn id="51" dur="1" fill="hold">
                                          <p:stCondLst>
                                            <p:cond delay="0"/>
                                          </p:stCondLst>
                                        </p:cTn>
                                        <p:tgtEl>
                                          <p:spTgt spid="3">
                                            <p:txEl>
                                              <p:pRg st="7" end="7"/>
                                            </p:txEl>
                                          </p:spTgt>
                                        </p:tgtEl>
                                        <p:attrNameLst>
                                          <p:attrName>style.visibility</p:attrName>
                                        </p:attrNameLst>
                                      </p:cBhvr>
                                      <p:to>
                                        <p:strVal val="visible"/>
                                      </p:to>
                                    </p:set>
                                    <p:anim calcmode="lin" valueType="num">
                                      <p:cBhvr>
                                        <p:cTn id="52" dur="500" fill="hold"/>
                                        <p:tgtEl>
                                          <p:spTgt spid="3">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3">
                                            <p:txEl>
                                              <p:pRg st="7" end="7"/>
                                            </p:txEl>
                                          </p:spTgt>
                                        </p:tgtEl>
                                        <p:attrNameLst>
                                          <p:attrName>ppt_y</p:attrName>
                                        </p:attrNameLst>
                                      </p:cBhvr>
                                      <p:tavLst>
                                        <p:tav tm="0">
                                          <p:val>
                                            <p:strVal val="#ppt_y"/>
                                          </p:val>
                                        </p:tav>
                                        <p:tav tm="100000">
                                          <p:val>
                                            <p:strVal val="#ppt_y"/>
                                          </p:val>
                                        </p:tav>
                                      </p:tavLst>
                                    </p:anim>
                                    <p:anim calcmode="lin" valueType="num">
                                      <p:cBhvr>
                                        <p:cTn id="54" dur="500" fill="hold"/>
                                        <p:tgtEl>
                                          <p:spTgt spid="3">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3">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500" tmFilter="0,0; .5, 1; 1, 1"/>
                                        <p:tgtEl>
                                          <p:spTgt spid="3">
                                            <p:txEl>
                                              <p:pRg st="7" end="7"/>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iterate type="lt">
                                    <p:tmPct val="10000"/>
                                  </p:iterate>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p:cTn id="61" dur="500" fill="hold"/>
                                        <p:tgtEl>
                                          <p:spTgt spid="3">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3">
                                            <p:txEl>
                                              <p:pRg st="8" end="8"/>
                                            </p:txEl>
                                          </p:spTgt>
                                        </p:tgtEl>
                                        <p:attrNameLst>
                                          <p:attrName>ppt_y</p:attrName>
                                        </p:attrNameLst>
                                      </p:cBhvr>
                                      <p:tavLst>
                                        <p:tav tm="0">
                                          <p:val>
                                            <p:strVal val="#ppt_y"/>
                                          </p:val>
                                        </p:tav>
                                        <p:tav tm="100000">
                                          <p:val>
                                            <p:strVal val="#ppt_y"/>
                                          </p:val>
                                        </p:tav>
                                      </p:tavLst>
                                    </p:anim>
                                    <p:anim calcmode="lin" valueType="num">
                                      <p:cBhvr>
                                        <p:cTn id="63" dur="500" fill="hold"/>
                                        <p:tgtEl>
                                          <p:spTgt spid="3">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3">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500" tmFilter="0,0; .5, 1; 1, 1"/>
                                        <p:tgtEl>
                                          <p:spTgt spid="3">
                                            <p:txEl>
                                              <p:pRg st="8" end="8"/>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iterate type="lt">
                                    <p:tmPct val="10000"/>
                                  </p:iterate>
                                  <p:childTnLst>
                                    <p:set>
                                      <p:cBhvr>
                                        <p:cTn id="69" dur="1" fill="hold">
                                          <p:stCondLst>
                                            <p:cond delay="0"/>
                                          </p:stCondLst>
                                        </p:cTn>
                                        <p:tgtEl>
                                          <p:spTgt spid="3">
                                            <p:txEl>
                                              <p:pRg st="9" end="9"/>
                                            </p:txEl>
                                          </p:spTgt>
                                        </p:tgtEl>
                                        <p:attrNameLst>
                                          <p:attrName>style.visibility</p:attrName>
                                        </p:attrNameLst>
                                      </p:cBhvr>
                                      <p:to>
                                        <p:strVal val="visible"/>
                                      </p:to>
                                    </p:set>
                                    <p:anim calcmode="lin" valueType="num">
                                      <p:cBhvr>
                                        <p:cTn id="70" dur="500" fill="hold"/>
                                        <p:tgtEl>
                                          <p:spTgt spid="3">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500" fill="hold"/>
                                        <p:tgtEl>
                                          <p:spTgt spid="3">
                                            <p:txEl>
                                              <p:pRg st="9" end="9"/>
                                            </p:txEl>
                                          </p:spTgt>
                                        </p:tgtEl>
                                        <p:attrNameLst>
                                          <p:attrName>ppt_y</p:attrName>
                                        </p:attrNameLst>
                                      </p:cBhvr>
                                      <p:tavLst>
                                        <p:tav tm="0">
                                          <p:val>
                                            <p:strVal val="#ppt_y"/>
                                          </p:val>
                                        </p:tav>
                                        <p:tav tm="100000">
                                          <p:val>
                                            <p:strVal val="#ppt_y"/>
                                          </p:val>
                                        </p:tav>
                                      </p:tavLst>
                                    </p:anim>
                                    <p:anim calcmode="lin" valueType="num">
                                      <p:cBhvr>
                                        <p:cTn id="72" dur="500" fill="hold"/>
                                        <p:tgtEl>
                                          <p:spTgt spid="3">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500" fill="hold"/>
                                        <p:tgtEl>
                                          <p:spTgt spid="3">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500" tmFilter="0,0; .5, 1; 1, 1"/>
                                        <p:tgtEl>
                                          <p:spTgt spid="3">
                                            <p:txEl>
                                              <p:pRg st="9" end="9"/>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iterate type="lt">
                                    <p:tmPct val="10000"/>
                                  </p:iterate>
                                  <p:childTnLst>
                                    <p:set>
                                      <p:cBhvr>
                                        <p:cTn id="78" dur="1" fill="hold">
                                          <p:stCondLst>
                                            <p:cond delay="0"/>
                                          </p:stCondLst>
                                        </p:cTn>
                                        <p:tgtEl>
                                          <p:spTgt spid="3">
                                            <p:txEl>
                                              <p:pRg st="10" end="10"/>
                                            </p:txEl>
                                          </p:spTgt>
                                        </p:tgtEl>
                                        <p:attrNameLst>
                                          <p:attrName>style.visibility</p:attrName>
                                        </p:attrNameLst>
                                      </p:cBhvr>
                                      <p:to>
                                        <p:strVal val="visible"/>
                                      </p:to>
                                    </p:set>
                                    <p:anim calcmode="lin" valueType="num">
                                      <p:cBhvr>
                                        <p:cTn id="79" dur="500" fill="hold"/>
                                        <p:tgtEl>
                                          <p:spTgt spid="3">
                                            <p:txEl>
                                              <p:pRg st="10" end="1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500" fill="hold"/>
                                        <p:tgtEl>
                                          <p:spTgt spid="3">
                                            <p:txEl>
                                              <p:pRg st="10" end="10"/>
                                            </p:txEl>
                                          </p:spTgt>
                                        </p:tgtEl>
                                        <p:attrNameLst>
                                          <p:attrName>ppt_y</p:attrName>
                                        </p:attrNameLst>
                                      </p:cBhvr>
                                      <p:tavLst>
                                        <p:tav tm="0">
                                          <p:val>
                                            <p:strVal val="#ppt_y"/>
                                          </p:val>
                                        </p:tav>
                                        <p:tav tm="100000">
                                          <p:val>
                                            <p:strVal val="#ppt_y"/>
                                          </p:val>
                                        </p:tav>
                                      </p:tavLst>
                                    </p:anim>
                                    <p:anim calcmode="lin" valueType="num">
                                      <p:cBhvr>
                                        <p:cTn id="81" dur="500" fill="hold"/>
                                        <p:tgtEl>
                                          <p:spTgt spid="3">
                                            <p:txEl>
                                              <p:pRg st="10" end="1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500" fill="hold"/>
                                        <p:tgtEl>
                                          <p:spTgt spid="3">
                                            <p:txEl>
                                              <p:pRg st="10" end="1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500" tmFilter="0,0; .5, 1; 1, 1"/>
                                        <p:tgtEl>
                                          <p:spTgt spid="3">
                                            <p:txEl>
                                              <p:pRg st="10" end="10"/>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1" presetClass="entr" presetSubtype="0" fill="hold" grpId="0" nodeType="clickEffect">
                                  <p:stCondLst>
                                    <p:cond delay="0"/>
                                  </p:stCondLst>
                                  <p:iterate type="lt">
                                    <p:tmPct val="10000"/>
                                  </p:iterate>
                                  <p:childTnLst>
                                    <p:set>
                                      <p:cBhvr>
                                        <p:cTn id="87" dur="1" fill="hold">
                                          <p:stCondLst>
                                            <p:cond delay="0"/>
                                          </p:stCondLst>
                                        </p:cTn>
                                        <p:tgtEl>
                                          <p:spTgt spid="3">
                                            <p:txEl>
                                              <p:pRg st="11" end="11"/>
                                            </p:txEl>
                                          </p:spTgt>
                                        </p:tgtEl>
                                        <p:attrNameLst>
                                          <p:attrName>style.visibility</p:attrName>
                                        </p:attrNameLst>
                                      </p:cBhvr>
                                      <p:to>
                                        <p:strVal val="visible"/>
                                      </p:to>
                                    </p:set>
                                    <p:anim calcmode="lin" valueType="num">
                                      <p:cBhvr>
                                        <p:cTn id="88" dur="500" fill="hold"/>
                                        <p:tgtEl>
                                          <p:spTgt spid="3">
                                            <p:txEl>
                                              <p:pRg st="11" end="11"/>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500" fill="hold"/>
                                        <p:tgtEl>
                                          <p:spTgt spid="3">
                                            <p:txEl>
                                              <p:pRg st="11" end="11"/>
                                            </p:txEl>
                                          </p:spTgt>
                                        </p:tgtEl>
                                        <p:attrNameLst>
                                          <p:attrName>ppt_y</p:attrName>
                                        </p:attrNameLst>
                                      </p:cBhvr>
                                      <p:tavLst>
                                        <p:tav tm="0">
                                          <p:val>
                                            <p:strVal val="#ppt_y"/>
                                          </p:val>
                                        </p:tav>
                                        <p:tav tm="100000">
                                          <p:val>
                                            <p:strVal val="#ppt_y"/>
                                          </p:val>
                                        </p:tav>
                                      </p:tavLst>
                                    </p:anim>
                                    <p:anim calcmode="lin" valueType="num">
                                      <p:cBhvr>
                                        <p:cTn id="90" dur="500" fill="hold"/>
                                        <p:tgtEl>
                                          <p:spTgt spid="3">
                                            <p:txEl>
                                              <p:pRg st="11" end="1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500" fill="hold"/>
                                        <p:tgtEl>
                                          <p:spTgt spid="3">
                                            <p:txEl>
                                              <p:pRg st="11" end="1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500" tmFilter="0,0; .5, 1; 1, 1"/>
                                        <p:tgtEl>
                                          <p:spTgt spid="3">
                                            <p:txEl>
                                              <p:pRg st="11" end="11"/>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1" presetClass="entr" presetSubtype="0" fill="hold" grpId="0" nodeType="clickEffect">
                                  <p:stCondLst>
                                    <p:cond delay="0"/>
                                  </p:stCondLst>
                                  <p:iterate type="lt">
                                    <p:tmPct val="10000"/>
                                  </p:iterate>
                                  <p:childTnLst>
                                    <p:set>
                                      <p:cBhvr>
                                        <p:cTn id="96" dur="1" fill="hold">
                                          <p:stCondLst>
                                            <p:cond delay="0"/>
                                          </p:stCondLst>
                                        </p:cTn>
                                        <p:tgtEl>
                                          <p:spTgt spid="3">
                                            <p:txEl>
                                              <p:pRg st="12" end="12"/>
                                            </p:txEl>
                                          </p:spTgt>
                                        </p:tgtEl>
                                        <p:attrNameLst>
                                          <p:attrName>style.visibility</p:attrName>
                                        </p:attrNameLst>
                                      </p:cBhvr>
                                      <p:to>
                                        <p:strVal val="visible"/>
                                      </p:to>
                                    </p:set>
                                    <p:anim calcmode="lin" valueType="num">
                                      <p:cBhvr>
                                        <p:cTn id="97" dur="500" fill="hold"/>
                                        <p:tgtEl>
                                          <p:spTgt spid="3">
                                            <p:txEl>
                                              <p:pRg st="12" end="12"/>
                                            </p:txEl>
                                          </p:spTgt>
                                        </p:tgtEl>
                                        <p:attrNameLst>
                                          <p:attrName>ppt_x</p:attrName>
                                        </p:attrNameLst>
                                      </p:cBhvr>
                                      <p:tavLst>
                                        <p:tav tm="0">
                                          <p:val>
                                            <p:strVal val="#ppt_x"/>
                                          </p:val>
                                        </p:tav>
                                        <p:tav tm="50000">
                                          <p:val>
                                            <p:strVal val="#ppt_x+.1"/>
                                          </p:val>
                                        </p:tav>
                                        <p:tav tm="100000">
                                          <p:val>
                                            <p:strVal val="#ppt_x"/>
                                          </p:val>
                                        </p:tav>
                                      </p:tavLst>
                                    </p:anim>
                                    <p:anim calcmode="lin" valueType="num">
                                      <p:cBhvr>
                                        <p:cTn id="98" dur="500" fill="hold"/>
                                        <p:tgtEl>
                                          <p:spTgt spid="3">
                                            <p:txEl>
                                              <p:pRg st="12" end="12"/>
                                            </p:txEl>
                                          </p:spTgt>
                                        </p:tgtEl>
                                        <p:attrNameLst>
                                          <p:attrName>ppt_y</p:attrName>
                                        </p:attrNameLst>
                                      </p:cBhvr>
                                      <p:tavLst>
                                        <p:tav tm="0">
                                          <p:val>
                                            <p:strVal val="#ppt_y"/>
                                          </p:val>
                                        </p:tav>
                                        <p:tav tm="100000">
                                          <p:val>
                                            <p:strVal val="#ppt_y"/>
                                          </p:val>
                                        </p:tav>
                                      </p:tavLst>
                                    </p:anim>
                                    <p:anim calcmode="lin" valueType="num">
                                      <p:cBhvr>
                                        <p:cTn id="99" dur="500" fill="hold"/>
                                        <p:tgtEl>
                                          <p:spTgt spid="3">
                                            <p:txEl>
                                              <p:pRg st="12" end="1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0" dur="500" fill="hold"/>
                                        <p:tgtEl>
                                          <p:spTgt spid="3">
                                            <p:txEl>
                                              <p:pRg st="12" end="1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01" dur="500" tmFilter="0,0; .5, 1; 1, 1"/>
                                        <p:tgtEl>
                                          <p:spTgt spid="3">
                                            <p:txEl>
                                              <p:pRg st="12" end="12"/>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41" presetClass="entr" presetSubtype="0" fill="hold" grpId="0" nodeType="clickEffect">
                                  <p:stCondLst>
                                    <p:cond delay="0"/>
                                  </p:stCondLst>
                                  <p:iterate type="lt">
                                    <p:tmPct val="10000"/>
                                  </p:iterate>
                                  <p:childTnLst>
                                    <p:set>
                                      <p:cBhvr>
                                        <p:cTn id="105" dur="1" fill="hold">
                                          <p:stCondLst>
                                            <p:cond delay="0"/>
                                          </p:stCondLst>
                                        </p:cTn>
                                        <p:tgtEl>
                                          <p:spTgt spid="3">
                                            <p:txEl>
                                              <p:pRg st="13" end="13"/>
                                            </p:txEl>
                                          </p:spTgt>
                                        </p:tgtEl>
                                        <p:attrNameLst>
                                          <p:attrName>style.visibility</p:attrName>
                                        </p:attrNameLst>
                                      </p:cBhvr>
                                      <p:to>
                                        <p:strVal val="visible"/>
                                      </p:to>
                                    </p:set>
                                    <p:anim calcmode="lin" valueType="num">
                                      <p:cBhvr>
                                        <p:cTn id="106" dur="500" fill="hold"/>
                                        <p:tgtEl>
                                          <p:spTgt spid="3">
                                            <p:txEl>
                                              <p:pRg st="13" end="13"/>
                                            </p:txEl>
                                          </p:spTgt>
                                        </p:tgtEl>
                                        <p:attrNameLst>
                                          <p:attrName>ppt_x</p:attrName>
                                        </p:attrNameLst>
                                      </p:cBhvr>
                                      <p:tavLst>
                                        <p:tav tm="0">
                                          <p:val>
                                            <p:strVal val="#ppt_x"/>
                                          </p:val>
                                        </p:tav>
                                        <p:tav tm="50000">
                                          <p:val>
                                            <p:strVal val="#ppt_x+.1"/>
                                          </p:val>
                                        </p:tav>
                                        <p:tav tm="100000">
                                          <p:val>
                                            <p:strVal val="#ppt_x"/>
                                          </p:val>
                                        </p:tav>
                                      </p:tavLst>
                                    </p:anim>
                                    <p:anim calcmode="lin" valueType="num">
                                      <p:cBhvr>
                                        <p:cTn id="107" dur="500" fill="hold"/>
                                        <p:tgtEl>
                                          <p:spTgt spid="3">
                                            <p:txEl>
                                              <p:pRg st="13" end="13"/>
                                            </p:txEl>
                                          </p:spTgt>
                                        </p:tgtEl>
                                        <p:attrNameLst>
                                          <p:attrName>ppt_y</p:attrName>
                                        </p:attrNameLst>
                                      </p:cBhvr>
                                      <p:tavLst>
                                        <p:tav tm="0">
                                          <p:val>
                                            <p:strVal val="#ppt_y"/>
                                          </p:val>
                                        </p:tav>
                                        <p:tav tm="100000">
                                          <p:val>
                                            <p:strVal val="#ppt_y"/>
                                          </p:val>
                                        </p:tav>
                                      </p:tavLst>
                                    </p:anim>
                                    <p:anim calcmode="lin" valueType="num">
                                      <p:cBhvr>
                                        <p:cTn id="108" dur="500" fill="hold"/>
                                        <p:tgtEl>
                                          <p:spTgt spid="3">
                                            <p:txEl>
                                              <p:pRg st="13" end="1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9" dur="500" fill="hold"/>
                                        <p:tgtEl>
                                          <p:spTgt spid="3">
                                            <p:txEl>
                                              <p:pRg st="13" end="1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0" dur="500" tmFilter="0,0; .5, 1; 1, 1"/>
                                        <p:tgtEl>
                                          <p:spTgt spid="3">
                                            <p:txEl>
                                              <p:pRg st="13" end="13"/>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41" presetClass="entr" presetSubtype="0" fill="hold" grpId="0" nodeType="clickEffect">
                                  <p:stCondLst>
                                    <p:cond delay="0"/>
                                  </p:stCondLst>
                                  <p:iterate type="lt">
                                    <p:tmPct val="10000"/>
                                  </p:iterate>
                                  <p:childTnLst>
                                    <p:set>
                                      <p:cBhvr>
                                        <p:cTn id="114" dur="1" fill="hold">
                                          <p:stCondLst>
                                            <p:cond delay="0"/>
                                          </p:stCondLst>
                                        </p:cTn>
                                        <p:tgtEl>
                                          <p:spTgt spid="3">
                                            <p:txEl>
                                              <p:pRg st="14" end="14"/>
                                            </p:txEl>
                                          </p:spTgt>
                                        </p:tgtEl>
                                        <p:attrNameLst>
                                          <p:attrName>style.visibility</p:attrName>
                                        </p:attrNameLst>
                                      </p:cBhvr>
                                      <p:to>
                                        <p:strVal val="visible"/>
                                      </p:to>
                                    </p:set>
                                    <p:anim calcmode="lin" valueType="num">
                                      <p:cBhvr>
                                        <p:cTn id="115" dur="500" fill="hold"/>
                                        <p:tgtEl>
                                          <p:spTgt spid="3">
                                            <p:txEl>
                                              <p:pRg st="14" end="14"/>
                                            </p:txEl>
                                          </p:spTgt>
                                        </p:tgtEl>
                                        <p:attrNameLst>
                                          <p:attrName>ppt_x</p:attrName>
                                        </p:attrNameLst>
                                      </p:cBhvr>
                                      <p:tavLst>
                                        <p:tav tm="0">
                                          <p:val>
                                            <p:strVal val="#ppt_x"/>
                                          </p:val>
                                        </p:tav>
                                        <p:tav tm="50000">
                                          <p:val>
                                            <p:strVal val="#ppt_x+.1"/>
                                          </p:val>
                                        </p:tav>
                                        <p:tav tm="100000">
                                          <p:val>
                                            <p:strVal val="#ppt_x"/>
                                          </p:val>
                                        </p:tav>
                                      </p:tavLst>
                                    </p:anim>
                                    <p:anim calcmode="lin" valueType="num">
                                      <p:cBhvr>
                                        <p:cTn id="116" dur="500" fill="hold"/>
                                        <p:tgtEl>
                                          <p:spTgt spid="3">
                                            <p:txEl>
                                              <p:pRg st="14" end="14"/>
                                            </p:txEl>
                                          </p:spTgt>
                                        </p:tgtEl>
                                        <p:attrNameLst>
                                          <p:attrName>ppt_y</p:attrName>
                                        </p:attrNameLst>
                                      </p:cBhvr>
                                      <p:tavLst>
                                        <p:tav tm="0">
                                          <p:val>
                                            <p:strVal val="#ppt_y"/>
                                          </p:val>
                                        </p:tav>
                                        <p:tav tm="100000">
                                          <p:val>
                                            <p:strVal val="#ppt_y"/>
                                          </p:val>
                                        </p:tav>
                                      </p:tavLst>
                                    </p:anim>
                                    <p:anim calcmode="lin" valueType="num">
                                      <p:cBhvr>
                                        <p:cTn id="117" dur="500" fill="hold"/>
                                        <p:tgtEl>
                                          <p:spTgt spid="3">
                                            <p:txEl>
                                              <p:pRg st="14" end="1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18" dur="500" fill="hold"/>
                                        <p:tgtEl>
                                          <p:spTgt spid="3">
                                            <p:txEl>
                                              <p:pRg st="14" end="1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9" dur="500" tmFilter="0,0; .5, 1; 1, 1"/>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 y="152946"/>
            <a:ext cx="7467600" cy="1143000"/>
          </a:xfrm>
        </p:spPr>
        <p:txBody>
          <a:bodyPr>
            <a:normAutofit/>
          </a:bodyPr>
          <a:lstStyle/>
          <a:p>
            <a:pPr fontAlgn="base"/>
            <a:r>
              <a:rPr lang="en-US" sz="4000" b="1" dirty="0" smtClean="0">
                <a:latin typeface="Calibri" panose="020F0502020204030204" pitchFamily="34" charset="0"/>
              </a:rPr>
              <a:t>DELETING A TABLE/Database</a:t>
            </a:r>
            <a:endParaRPr lang="en-US" sz="4000" b="1" dirty="0">
              <a:latin typeface="Calibri" panose="020F0502020204030204" pitchFamily="34" charset="0"/>
            </a:endParaRPr>
          </a:p>
        </p:txBody>
      </p:sp>
      <p:sp>
        <p:nvSpPr>
          <p:cNvPr id="3" name="Content Placeholder 2"/>
          <p:cNvSpPr>
            <a:spLocks noGrp="1"/>
          </p:cNvSpPr>
          <p:nvPr>
            <p:ph sz="quarter" idx="1"/>
          </p:nvPr>
        </p:nvSpPr>
        <p:spPr>
          <a:xfrm>
            <a:off x="464820" y="1230630"/>
            <a:ext cx="8229600" cy="5496741"/>
          </a:xfrm>
        </p:spPr>
        <p:txBody>
          <a:bodyPr>
            <a:noAutofit/>
          </a:bodyPr>
          <a:lstStyle/>
          <a:p>
            <a:pPr marL="0" indent="0" defTabSz="914400">
              <a:spcBef>
                <a:spcPts val="600"/>
              </a:spcBef>
              <a:buClr>
                <a:schemeClr val="accent1"/>
              </a:buClr>
              <a:buSzPct val="76000"/>
              <a:buNone/>
              <a:defRPr/>
            </a:pPr>
            <a:r>
              <a:rPr lang="en-US" sz="3200" dirty="0" smtClean="0">
                <a:ea typeface="ＭＳ Ｐゴシック" pitchFamily="-112" charset="-128"/>
                <a:cs typeface="ＭＳ Ｐゴシック" pitchFamily="-112" charset="-128"/>
              </a:rPr>
              <a:t>To </a:t>
            </a:r>
            <a:r>
              <a:rPr lang="en-US" sz="3200" dirty="0">
                <a:ea typeface="ＭＳ Ｐゴシック" pitchFamily="-112" charset="-128"/>
                <a:cs typeface="ＭＳ Ｐゴシック" pitchFamily="-112" charset="-128"/>
              </a:rPr>
              <a:t>delete an entire table, use the DROP TABLE command:</a:t>
            </a:r>
          </a:p>
          <a:p>
            <a:pPr marL="273050" indent="-273050" defTabSz="914400">
              <a:spcBef>
                <a:spcPts val="600"/>
              </a:spcBef>
              <a:buClr>
                <a:schemeClr val="accent1"/>
              </a:buClr>
              <a:buSzPct val="76000"/>
              <a:buFont typeface="Wingdings 3" pitchFamily="18" charset="2"/>
              <a:buChar char=""/>
              <a:defRPr/>
            </a:pPr>
            <a:endParaRPr lang="en-US" sz="3200" dirty="0">
              <a:ea typeface="ＭＳ Ｐゴシック" pitchFamily="-112" charset="-128"/>
              <a:cs typeface="ＭＳ Ｐゴシック" pitchFamily="-112" charset="-128"/>
            </a:endParaRPr>
          </a:p>
          <a:p>
            <a:pPr marL="273050" indent="-273050">
              <a:buSzPct val="76000"/>
              <a:buNone/>
              <a:defRPr/>
            </a:pPr>
            <a:r>
              <a:rPr lang="en-US" sz="2800" b="1" dirty="0" err="1">
                <a:latin typeface="Courier New" pitchFamily="49" charset="0"/>
                <a:ea typeface="ＭＳ Ｐゴシック" pitchFamily="-112" charset="-128"/>
                <a:cs typeface="ＭＳ Ｐゴシック" pitchFamily="-112" charset="-128"/>
              </a:rPr>
              <a:t>MariaDB</a:t>
            </a:r>
            <a:r>
              <a:rPr lang="en-US" sz="2800" b="1" dirty="0">
                <a:latin typeface="Courier New" pitchFamily="49" charset="0"/>
                <a:ea typeface="ＭＳ Ｐゴシック" pitchFamily="-112" charset="-128"/>
                <a:cs typeface="ＭＳ Ｐゴシック" pitchFamily="-112" charset="-128"/>
              </a:rPr>
              <a:t> [</a:t>
            </a:r>
            <a:r>
              <a:rPr lang="en-US" sz="2800" b="1" dirty="0" err="1">
                <a:latin typeface="Courier New" pitchFamily="49" charset="0"/>
                <a:ea typeface="ＭＳ Ｐゴシック" pitchFamily="-112" charset="-128"/>
                <a:cs typeface="ＭＳ Ｐゴシック" pitchFamily="-112" charset="-128"/>
              </a:rPr>
              <a:t>webdb</a:t>
            </a:r>
            <a:r>
              <a:rPr lang="en-US" sz="2800" b="1" dirty="0">
                <a:latin typeface="Courier New" pitchFamily="49" charset="0"/>
                <a:ea typeface="ＭＳ Ｐゴシック" pitchFamily="-112" charset="-128"/>
                <a:cs typeface="ＭＳ Ｐゴシック" pitchFamily="-112" charset="-128"/>
              </a:rPr>
              <a:t>]&gt; drop table pet;</a:t>
            </a:r>
          </a:p>
          <a:p>
            <a:pPr marL="273050" indent="-273050" defTabSz="914400">
              <a:spcBef>
                <a:spcPts val="600"/>
              </a:spcBef>
              <a:buClr>
                <a:schemeClr val="accent1"/>
              </a:buClr>
              <a:buSzPct val="76000"/>
              <a:buFont typeface="Wingdings" pitchFamily="2" charset="2"/>
              <a:buNone/>
              <a:defRPr/>
            </a:pPr>
            <a:r>
              <a:rPr lang="en-US" sz="2800" b="1" dirty="0">
                <a:latin typeface="Courier New" pitchFamily="49" charset="0"/>
                <a:ea typeface="ＭＳ Ｐゴシック" pitchFamily="-112" charset="-128"/>
                <a:cs typeface="ＭＳ Ｐゴシック" pitchFamily="-112" charset="-128"/>
              </a:rPr>
              <a:t>Query OK, 0 rows affected (0.02 sec)</a:t>
            </a:r>
          </a:p>
          <a:p>
            <a:pPr marL="273050" indent="-273050" defTabSz="914400">
              <a:spcBef>
                <a:spcPts val="600"/>
              </a:spcBef>
              <a:buClr>
                <a:schemeClr val="accent1"/>
              </a:buClr>
              <a:buSzPct val="76000"/>
              <a:buFont typeface="Wingdings 3" pitchFamily="18" charset="2"/>
              <a:buChar char=""/>
              <a:defRPr/>
            </a:pPr>
            <a:endParaRPr lang="en-US" sz="2800" b="1" dirty="0" smtClean="0">
              <a:latin typeface="Courier New" pitchFamily="49" charset="0"/>
              <a:ea typeface="ＭＳ Ｐゴシック" pitchFamily="-112" charset="-128"/>
              <a:cs typeface="ＭＳ Ｐゴシック" pitchFamily="-112" charset="-128"/>
            </a:endParaRPr>
          </a:p>
          <a:p>
            <a:pPr marL="0" indent="0">
              <a:buSzPct val="76000"/>
              <a:buNone/>
              <a:defRPr/>
            </a:pPr>
            <a:r>
              <a:rPr lang="en-US" sz="2800" dirty="0">
                <a:ea typeface="ＭＳ Ｐゴシック" pitchFamily="-112" charset="-128"/>
                <a:cs typeface="ＭＳ Ｐゴシック" pitchFamily="-112" charset="-128"/>
              </a:rPr>
              <a:t>To delete an entire </a:t>
            </a:r>
            <a:r>
              <a:rPr lang="en-US" sz="2800" dirty="0" smtClean="0">
                <a:ea typeface="ＭＳ Ｐゴシック" pitchFamily="-112" charset="-128"/>
                <a:cs typeface="ＭＳ Ｐゴシック" pitchFamily="-112" charset="-128"/>
              </a:rPr>
              <a:t>database, </a:t>
            </a:r>
            <a:r>
              <a:rPr lang="en-US" sz="2800" dirty="0">
                <a:ea typeface="ＭＳ Ｐゴシック" pitchFamily="-112" charset="-128"/>
                <a:cs typeface="ＭＳ Ｐゴシック" pitchFamily="-112" charset="-128"/>
              </a:rPr>
              <a:t>use the DROP </a:t>
            </a:r>
            <a:r>
              <a:rPr lang="en-US" sz="2800" dirty="0" smtClean="0">
                <a:ea typeface="ＭＳ Ｐゴシック" pitchFamily="-112" charset="-128"/>
                <a:cs typeface="ＭＳ Ｐゴシック" pitchFamily="-112" charset="-128"/>
              </a:rPr>
              <a:t>DATABASE </a:t>
            </a:r>
            <a:r>
              <a:rPr lang="en-US" sz="2800" dirty="0">
                <a:ea typeface="ＭＳ Ｐゴシック" pitchFamily="-112" charset="-128"/>
                <a:cs typeface="ＭＳ Ｐゴシック" pitchFamily="-112" charset="-128"/>
              </a:rPr>
              <a:t>command</a:t>
            </a:r>
            <a:r>
              <a:rPr lang="en-US" sz="2800" dirty="0" smtClean="0">
                <a:ea typeface="ＭＳ Ｐゴシック" pitchFamily="-112" charset="-128"/>
                <a:cs typeface="ＭＳ Ｐゴシック" pitchFamily="-112" charset="-128"/>
              </a:rPr>
              <a:t>:</a:t>
            </a:r>
          </a:p>
          <a:p>
            <a:pPr marL="273050" indent="-273050">
              <a:buSzPct val="76000"/>
              <a:buFont typeface="Wingdings 3" pitchFamily="18" charset="2"/>
              <a:buChar char=""/>
              <a:defRPr/>
            </a:pPr>
            <a:endParaRPr lang="en-US" sz="2800" dirty="0">
              <a:ea typeface="ＭＳ Ｐゴシック" pitchFamily="-112" charset="-128"/>
              <a:cs typeface="ＭＳ Ｐゴシック" pitchFamily="-112" charset="-128"/>
            </a:endParaRPr>
          </a:p>
          <a:p>
            <a:pPr marL="273050" indent="-273050">
              <a:buSzPct val="76000"/>
              <a:buNone/>
              <a:defRPr/>
            </a:pPr>
            <a:r>
              <a:rPr lang="en-US" sz="2800" b="1" dirty="0" err="1">
                <a:latin typeface="Courier New" pitchFamily="49" charset="0"/>
                <a:ea typeface="ＭＳ Ｐゴシック" pitchFamily="-112" charset="-128"/>
                <a:cs typeface="ＭＳ Ｐゴシック" pitchFamily="-112" charset="-128"/>
              </a:rPr>
              <a:t>MariaDB</a:t>
            </a:r>
            <a:r>
              <a:rPr lang="en-US" sz="2800" b="1" dirty="0">
                <a:latin typeface="Courier New" pitchFamily="49" charset="0"/>
                <a:ea typeface="ＭＳ Ｐゴシック" pitchFamily="-112" charset="-128"/>
                <a:cs typeface="ＭＳ Ｐゴシック" pitchFamily="-112" charset="-128"/>
              </a:rPr>
              <a:t> [</a:t>
            </a:r>
            <a:r>
              <a:rPr lang="en-US" sz="2800" b="1" dirty="0" err="1">
                <a:latin typeface="Courier New" pitchFamily="49" charset="0"/>
                <a:ea typeface="ＭＳ Ｐゴシック" pitchFamily="-112" charset="-128"/>
                <a:cs typeface="ＭＳ Ｐゴシック" pitchFamily="-112" charset="-128"/>
              </a:rPr>
              <a:t>webdb</a:t>
            </a:r>
            <a:r>
              <a:rPr lang="en-US" sz="2800" b="1" dirty="0">
                <a:latin typeface="Courier New" pitchFamily="49" charset="0"/>
                <a:ea typeface="ＭＳ Ｐゴシック" pitchFamily="-112" charset="-128"/>
                <a:cs typeface="ＭＳ Ｐゴシック" pitchFamily="-112" charset="-128"/>
              </a:rPr>
              <a:t>]&gt; drop </a:t>
            </a:r>
            <a:r>
              <a:rPr lang="en-US" sz="2800" b="1" dirty="0" smtClean="0">
                <a:latin typeface="Courier New" pitchFamily="49" charset="0"/>
                <a:ea typeface="ＭＳ Ｐゴシック" pitchFamily="-112" charset="-128"/>
                <a:cs typeface="ＭＳ Ｐゴシック" pitchFamily="-112" charset="-128"/>
              </a:rPr>
              <a:t>database </a:t>
            </a:r>
            <a:r>
              <a:rPr lang="en-US" sz="2800" b="1" dirty="0" err="1" smtClean="0">
                <a:latin typeface="Courier New" pitchFamily="49" charset="0"/>
                <a:ea typeface="ＭＳ Ｐゴシック" pitchFamily="-112" charset="-128"/>
                <a:cs typeface="ＭＳ Ｐゴシック" pitchFamily="-112" charset="-128"/>
              </a:rPr>
              <a:t>webdb</a:t>
            </a:r>
            <a:r>
              <a:rPr lang="en-US" sz="2800" b="1" dirty="0" smtClean="0">
                <a:latin typeface="Courier New" pitchFamily="49" charset="0"/>
                <a:ea typeface="ＭＳ Ｐゴシック" pitchFamily="-112" charset="-128"/>
                <a:cs typeface="ＭＳ Ｐゴシック" pitchFamily="-112" charset="-128"/>
              </a:rPr>
              <a:t>;</a:t>
            </a:r>
            <a:endParaRPr lang="en-US" sz="2800" b="1" dirty="0">
              <a:latin typeface="Courier New" pitchFamily="49" charset="0"/>
              <a:ea typeface="ＭＳ Ｐゴシック" pitchFamily="-112" charset="-128"/>
              <a:cs typeface="ＭＳ Ｐゴシック" pitchFamily="-112" charset="-128"/>
            </a:endParaRPr>
          </a:p>
          <a:p>
            <a:pPr marL="273050" indent="-273050">
              <a:buSzPct val="76000"/>
              <a:buNone/>
              <a:defRPr/>
            </a:pPr>
            <a:r>
              <a:rPr lang="en-US" sz="2800" b="1" dirty="0">
                <a:latin typeface="Courier New" pitchFamily="49" charset="0"/>
                <a:ea typeface="ＭＳ Ｐゴシック" pitchFamily="-112" charset="-128"/>
                <a:cs typeface="ＭＳ Ｐゴシック" pitchFamily="-112" charset="-128"/>
              </a:rPr>
              <a:t>Query OK, 0 rows affected (0.02 sec)</a:t>
            </a:r>
          </a:p>
          <a:p>
            <a:pPr marL="273050" indent="-273050">
              <a:buSzPct val="76000"/>
              <a:buFont typeface="Wingdings 3" pitchFamily="18" charset="2"/>
              <a:buChar char=""/>
              <a:defRPr/>
            </a:pPr>
            <a:endParaRPr lang="en-US" sz="2800" dirty="0">
              <a:ea typeface="ＭＳ Ｐゴシック" pitchFamily="-112" charset="-128"/>
              <a:cs typeface="ＭＳ Ｐゴシック" pitchFamily="-112" charset="-128"/>
            </a:endParaRPr>
          </a:p>
          <a:p>
            <a:pPr marL="273050" indent="-273050" defTabSz="914400">
              <a:spcBef>
                <a:spcPts val="600"/>
              </a:spcBef>
              <a:buClr>
                <a:schemeClr val="accent1"/>
              </a:buClr>
              <a:buSzPct val="76000"/>
              <a:buFont typeface="Wingdings 3" pitchFamily="18" charset="2"/>
              <a:buChar char=""/>
              <a:defRPr/>
            </a:pPr>
            <a:endParaRPr lang="en-US" sz="2800" b="1" dirty="0">
              <a:latin typeface="Courier New" pitchFamily="49" charset="0"/>
              <a:ea typeface="ＭＳ Ｐゴシック" pitchFamily="-112" charset="-128"/>
              <a:cs typeface="ＭＳ Ｐゴシック" pitchFamily="-112" charset="-128"/>
            </a:endParaRPr>
          </a:p>
        </p:txBody>
      </p:sp>
      <p:cxnSp>
        <p:nvCxnSpPr>
          <p:cNvPr id="5" name="Straight Connector 4"/>
          <p:cNvCxnSpPr/>
          <p:nvPr/>
        </p:nvCxnSpPr>
        <p:spPr>
          <a:xfrm>
            <a:off x="533400" y="1219200"/>
            <a:ext cx="8001000" cy="1588"/>
          </a:xfrm>
          <a:prstGeom prst="line">
            <a:avLst/>
          </a:prstGeom>
          <a:ln w="28575">
            <a:solidFill>
              <a:srgbClr val="FFCC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0891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p:cTn id="16"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27" dur="5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iterate type="lt">
                                    <p:tmPct val="10000"/>
                                  </p:iterate>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p:cTn id="34" dur="5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36" dur="5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iterate type="lt">
                                    <p:tmPct val="10000"/>
                                  </p:iterate>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p:cTn id="43" dur="500" fill="hold"/>
                                        <p:tgtEl>
                                          <p:spTgt spid="3">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3">
                                            <p:txEl>
                                              <p:pRg st="7" end="7"/>
                                            </p:txEl>
                                          </p:spTgt>
                                        </p:tgtEl>
                                        <p:attrNameLst>
                                          <p:attrName>ppt_y</p:attrName>
                                        </p:attrNameLst>
                                      </p:cBhvr>
                                      <p:tavLst>
                                        <p:tav tm="0">
                                          <p:val>
                                            <p:strVal val="#ppt_y"/>
                                          </p:val>
                                        </p:tav>
                                        <p:tav tm="100000">
                                          <p:val>
                                            <p:strVal val="#ppt_y"/>
                                          </p:val>
                                        </p:tav>
                                      </p:tavLst>
                                    </p:anim>
                                    <p:anim calcmode="lin" valueType="num">
                                      <p:cBhvr>
                                        <p:cTn id="45" dur="500" fill="hold"/>
                                        <p:tgtEl>
                                          <p:spTgt spid="3">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3">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iterate type="lt">
                                    <p:tmPct val="10000"/>
                                  </p:iterate>
                                  <p:childTnLst>
                                    <p:set>
                                      <p:cBhvr>
                                        <p:cTn id="51" dur="1" fill="hold">
                                          <p:stCondLst>
                                            <p:cond delay="0"/>
                                          </p:stCondLst>
                                        </p:cTn>
                                        <p:tgtEl>
                                          <p:spTgt spid="3">
                                            <p:txEl>
                                              <p:pRg st="8" end="8"/>
                                            </p:txEl>
                                          </p:spTgt>
                                        </p:tgtEl>
                                        <p:attrNameLst>
                                          <p:attrName>style.visibility</p:attrName>
                                        </p:attrNameLst>
                                      </p:cBhvr>
                                      <p:to>
                                        <p:strVal val="visible"/>
                                      </p:to>
                                    </p:set>
                                    <p:anim calcmode="lin" valueType="num">
                                      <p:cBhvr>
                                        <p:cTn id="52" dur="500" fill="hold"/>
                                        <p:tgtEl>
                                          <p:spTgt spid="3">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3">
                                            <p:txEl>
                                              <p:pRg st="8" end="8"/>
                                            </p:txEl>
                                          </p:spTgt>
                                        </p:tgtEl>
                                        <p:attrNameLst>
                                          <p:attrName>ppt_y</p:attrName>
                                        </p:attrNameLst>
                                      </p:cBhvr>
                                      <p:tavLst>
                                        <p:tav tm="0">
                                          <p:val>
                                            <p:strVal val="#ppt_y"/>
                                          </p:val>
                                        </p:tav>
                                        <p:tav tm="100000">
                                          <p:val>
                                            <p:strVal val="#ppt_y"/>
                                          </p:val>
                                        </p:tav>
                                      </p:tavLst>
                                    </p:anim>
                                    <p:anim calcmode="lin" valueType="num">
                                      <p:cBhvr>
                                        <p:cTn id="54" dur="500" fill="hold"/>
                                        <p:tgtEl>
                                          <p:spTgt spid="3">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3">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500" tmFilter="0,0; .5, 1; 1, 1"/>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 y="87630"/>
            <a:ext cx="7467600" cy="1143000"/>
          </a:xfrm>
        </p:spPr>
        <p:txBody>
          <a:bodyPr>
            <a:normAutofit/>
          </a:bodyPr>
          <a:lstStyle/>
          <a:p>
            <a:pPr fontAlgn="base"/>
            <a:r>
              <a:rPr lang="en-US" sz="4000" b="1" dirty="0" smtClean="0">
                <a:latin typeface="Calibri" panose="020F0502020204030204" pitchFamily="34" charset="0"/>
              </a:rPr>
              <a:t>WHAT IS A DATABASE?</a:t>
            </a:r>
            <a:endParaRPr lang="en-US" sz="4000" b="1" dirty="0">
              <a:latin typeface="Calibri" panose="020F0502020204030204" pitchFamily="34" charset="0"/>
            </a:endParaRPr>
          </a:p>
        </p:txBody>
      </p:sp>
      <p:sp>
        <p:nvSpPr>
          <p:cNvPr id="3" name="Content Placeholder 2"/>
          <p:cNvSpPr>
            <a:spLocks noGrp="1"/>
          </p:cNvSpPr>
          <p:nvPr>
            <p:ph sz="quarter" idx="1"/>
          </p:nvPr>
        </p:nvSpPr>
        <p:spPr>
          <a:xfrm>
            <a:off x="464820" y="1230630"/>
            <a:ext cx="8229600" cy="4525963"/>
          </a:xfrm>
        </p:spPr>
        <p:txBody>
          <a:bodyPr>
            <a:noAutofit/>
          </a:bodyPr>
          <a:lstStyle/>
          <a:p>
            <a:endParaRPr lang="en-US" sz="2000" dirty="0" smtClean="0"/>
          </a:p>
          <a:p>
            <a:r>
              <a:rPr lang="en-US" sz="2000" dirty="0" smtClean="0"/>
              <a:t>A</a:t>
            </a:r>
            <a:r>
              <a:rPr lang="en-US" sz="2000" dirty="0"/>
              <a:t> </a:t>
            </a:r>
            <a:r>
              <a:rPr lang="en-US" sz="2000" b="1" dirty="0"/>
              <a:t>database</a:t>
            </a:r>
            <a:r>
              <a:rPr lang="en-US" sz="2000" dirty="0"/>
              <a:t> is </a:t>
            </a:r>
            <a:r>
              <a:rPr lang="en-US" sz="2000" i="1" dirty="0"/>
              <a:t>an organized collection of data</a:t>
            </a:r>
            <a:r>
              <a:rPr lang="en-US" sz="2000" dirty="0"/>
              <a:t>.</a:t>
            </a:r>
          </a:p>
          <a:p>
            <a:r>
              <a:rPr lang="en-US" sz="2000" b="1" dirty="0"/>
              <a:t>Database handlers</a:t>
            </a:r>
            <a:r>
              <a:rPr lang="en-US" sz="2000" dirty="0"/>
              <a:t> create database in such a way that only one set of software program provide access of data to all the users.</a:t>
            </a:r>
          </a:p>
          <a:p>
            <a:r>
              <a:rPr lang="en-US" sz="2000" dirty="0"/>
              <a:t>The </a:t>
            </a:r>
            <a:r>
              <a:rPr lang="en-US" sz="2000" b="1" dirty="0"/>
              <a:t>main purpose</a:t>
            </a:r>
            <a:r>
              <a:rPr lang="en-US" sz="2000" dirty="0"/>
              <a:t> of database is to operate large amount of information by storing, retrieving and managing.</a:t>
            </a:r>
          </a:p>
          <a:p>
            <a:r>
              <a:rPr lang="en-US" sz="2000" dirty="0"/>
              <a:t>There are many </a:t>
            </a:r>
            <a:r>
              <a:rPr lang="en-US" sz="2000" b="1" dirty="0"/>
              <a:t>dynamic websites</a:t>
            </a:r>
            <a:r>
              <a:rPr lang="en-US" sz="2000" dirty="0"/>
              <a:t> on the world wide web now a days which are handled through databases. For example, a model to checks the availability of rooms in a hotel. It is an example of dynamic website that uses database.</a:t>
            </a:r>
          </a:p>
          <a:p>
            <a:r>
              <a:rPr lang="en-US" sz="2000" dirty="0"/>
              <a:t>There are many </a:t>
            </a:r>
            <a:r>
              <a:rPr lang="en-US" sz="2000" b="1" dirty="0"/>
              <a:t>database available</a:t>
            </a:r>
            <a:r>
              <a:rPr lang="en-US" sz="2000" dirty="0"/>
              <a:t> like MySQL, Sybase, Oracle, Mango DB, Informix, </a:t>
            </a:r>
            <a:r>
              <a:rPr lang="en-US" sz="2000" dirty="0" err="1"/>
              <a:t>Postgre</a:t>
            </a:r>
            <a:r>
              <a:rPr lang="en-US" sz="2000" dirty="0"/>
              <a:t>, SQL Server etc.</a:t>
            </a:r>
          </a:p>
          <a:p>
            <a:r>
              <a:rPr lang="en-US" sz="2000" b="1" dirty="0"/>
              <a:t>SQL</a:t>
            </a:r>
            <a:r>
              <a:rPr lang="en-US" sz="2000" dirty="0"/>
              <a:t> or Structured Query Language is used to perform operation on the data stored in a database.</a:t>
            </a:r>
          </a:p>
          <a:p>
            <a:endParaRPr lang="en-US" sz="2200" dirty="0"/>
          </a:p>
        </p:txBody>
      </p:sp>
      <p:cxnSp>
        <p:nvCxnSpPr>
          <p:cNvPr id="5" name="Straight Connector 4"/>
          <p:cNvCxnSpPr/>
          <p:nvPr/>
        </p:nvCxnSpPr>
        <p:spPr>
          <a:xfrm>
            <a:off x="533400" y="1219200"/>
            <a:ext cx="8001000" cy="1588"/>
          </a:xfrm>
          <a:prstGeom prst="line">
            <a:avLst/>
          </a:prstGeom>
          <a:ln w="28575">
            <a:solidFill>
              <a:srgbClr val="FFCC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241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p:cTn id="16"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27" dur="5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iterate type="lt">
                                    <p:tmPct val="10000"/>
                                  </p:iterate>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p:cTn id="34" dur="5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36" dur="5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3">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iterate type="lt">
                                    <p:tmPct val="10000"/>
                                  </p:iterate>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p:cTn id="43" dur="5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45" dur="5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3">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iterate type="lt">
                                    <p:tmPct val="10000"/>
                                  </p:iterate>
                                  <p:childTnLst>
                                    <p:set>
                                      <p:cBhvr>
                                        <p:cTn id="51" dur="1" fill="hold">
                                          <p:stCondLst>
                                            <p:cond delay="0"/>
                                          </p:stCondLst>
                                        </p:cTn>
                                        <p:tgtEl>
                                          <p:spTgt spid="3">
                                            <p:txEl>
                                              <p:pRg st="6" end="6"/>
                                            </p:txEl>
                                          </p:spTgt>
                                        </p:tgtEl>
                                        <p:attrNameLst>
                                          <p:attrName>style.visibility</p:attrName>
                                        </p:attrNameLst>
                                      </p:cBhvr>
                                      <p:to>
                                        <p:strVal val="visible"/>
                                      </p:to>
                                    </p:set>
                                    <p:anim calcmode="lin" valueType="num">
                                      <p:cBhvr>
                                        <p:cTn id="52" dur="5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54" dur="5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500" tmFilter="0,0; .5, 1; 1, 1"/>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 y="87630"/>
            <a:ext cx="7467600" cy="1143000"/>
          </a:xfrm>
        </p:spPr>
        <p:txBody>
          <a:bodyPr>
            <a:normAutofit/>
          </a:bodyPr>
          <a:lstStyle/>
          <a:p>
            <a:pPr fontAlgn="base"/>
            <a:r>
              <a:rPr lang="en-US" sz="4000" b="1" dirty="0" smtClean="0">
                <a:latin typeface="Calibri" panose="020F0502020204030204" pitchFamily="34" charset="0"/>
              </a:rPr>
              <a:t>WHAT IS A DATABASE?</a:t>
            </a:r>
            <a:endParaRPr lang="en-US" sz="4000" b="1" dirty="0">
              <a:latin typeface="Calibri" panose="020F0502020204030204" pitchFamily="34" charset="0"/>
            </a:endParaRPr>
          </a:p>
        </p:txBody>
      </p:sp>
      <p:sp>
        <p:nvSpPr>
          <p:cNvPr id="3" name="Content Placeholder 2"/>
          <p:cNvSpPr>
            <a:spLocks noGrp="1"/>
          </p:cNvSpPr>
          <p:nvPr>
            <p:ph sz="quarter" idx="1"/>
          </p:nvPr>
        </p:nvSpPr>
        <p:spPr>
          <a:xfrm>
            <a:off x="464820" y="1230630"/>
            <a:ext cx="8229600" cy="4525963"/>
          </a:xfrm>
        </p:spPr>
        <p:txBody>
          <a:bodyPr>
            <a:noAutofit/>
          </a:bodyPr>
          <a:lstStyle/>
          <a:p>
            <a:endParaRPr lang="en-US" sz="2200" dirty="0" smtClean="0"/>
          </a:p>
          <a:p>
            <a:r>
              <a:rPr lang="en-US" sz="2200" dirty="0" smtClean="0"/>
              <a:t>A </a:t>
            </a:r>
            <a:r>
              <a:rPr lang="en-US" sz="2200" dirty="0"/>
              <a:t>database is a bunch of information</a:t>
            </a:r>
          </a:p>
          <a:p>
            <a:pPr lvl="1"/>
            <a:r>
              <a:rPr lang="en-US" sz="2200" dirty="0"/>
              <a:t>It is a structured collection of information</a:t>
            </a:r>
          </a:p>
          <a:p>
            <a:pPr lvl="1"/>
            <a:r>
              <a:rPr lang="en-US" sz="2200" dirty="0"/>
              <a:t>It contains basic objects, called records or entries</a:t>
            </a:r>
          </a:p>
          <a:p>
            <a:pPr lvl="1"/>
            <a:r>
              <a:rPr lang="en-US" sz="2200" dirty="0"/>
              <a:t>The records contain fields, which contain defined types of data, somehow related to that </a:t>
            </a:r>
            <a:r>
              <a:rPr lang="en-US" sz="2200" dirty="0" smtClean="0"/>
              <a:t>record.</a:t>
            </a:r>
            <a:endParaRPr lang="en-US" sz="2200" dirty="0"/>
          </a:p>
          <a:p>
            <a:pPr lvl="1"/>
            <a:endParaRPr lang="en-US" sz="2200" dirty="0"/>
          </a:p>
          <a:p>
            <a:pPr lvl="1"/>
            <a:r>
              <a:rPr lang="en-US" sz="2200" dirty="0"/>
              <a:t>A university database would contain for example all kinds of students as records, and students properties (</a:t>
            </a:r>
            <a:r>
              <a:rPr lang="en-US" sz="2200" dirty="0" err="1"/>
              <a:t>ID,name</a:t>
            </a:r>
            <a:r>
              <a:rPr lang="en-US" sz="2200" dirty="0"/>
              <a:t>, </a:t>
            </a:r>
            <a:r>
              <a:rPr lang="en-US" sz="2200" dirty="0" err="1"/>
              <a:t>etc</a:t>
            </a:r>
            <a:r>
              <a:rPr lang="en-US" sz="2200" dirty="0"/>
              <a:t>) as fields.</a:t>
            </a:r>
          </a:p>
        </p:txBody>
      </p:sp>
      <p:cxnSp>
        <p:nvCxnSpPr>
          <p:cNvPr id="5" name="Straight Connector 4"/>
          <p:cNvCxnSpPr/>
          <p:nvPr/>
        </p:nvCxnSpPr>
        <p:spPr>
          <a:xfrm>
            <a:off x="533400" y="1219200"/>
            <a:ext cx="8001000" cy="1588"/>
          </a:xfrm>
          <a:prstGeom prst="line">
            <a:avLst/>
          </a:prstGeom>
          <a:ln w="28575">
            <a:solidFill>
              <a:srgbClr val="FFCC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6547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1" end="1"/>
                                            </p:txEl>
                                          </p:spTgt>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16"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
                                            <p:txEl>
                                              <p:pRg st="2" end="2"/>
                                            </p:txEl>
                                          </p:spTgt>
                                        </p:tgtEl>
                                      </p:cBhvr>
                                    </p:animEffect>
                                  </p:childTnLst>
                                </p:cTn>
                              </p:par>
                              <p:par>
                                <p:cTn id="19" presetID="41" presetClass="entr" presetSubtype="0" fill="hold" grpId="0" nodeType="withEffect">
                                  <p:stCondLst>
                                    <p:cond delay="0"/>
                                  </p:stCondLst>
                                  <p:iterate type="lt">
                                    <p:tmPct val="10000"/>
                                  </p:iterate>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p:cTn id="21" dur="5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23" dur="5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3">
                                            <p:txEl>
                                              <p:pRg st="3" end="3"/>
                                            </p:txEl>
                                          </p:spTgt>
                                        </p:tgtEl>
                                      </p:cBhvr>
                                    </p:animEffect>
                                  </p:childTnLst>
                                </p:cTn>
                              </p:par>
                              <p:par>
                                <p:cTn id="26" presetID="41" presetClass="entr" presetSubtype="0" fill="hold" grpId="0" nodeType="withEffect">
                                  <p:stCondLst>
                                    <p:cond delay="0"/>
                                  </p:stCondLst>
                                  <p:iterate type="lt">
                                    <p:tmPct val="10000"/>
                                  </p:iterate>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p:cTn id="28" dur="5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30" dur="5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3">
                                            <p:txEl>
                                              <p:pRg st="4" end="4"/>
                                            </p:txEl>
                                          </p:spTgt>
                                        </p:tgtEl>
                                      </p:cBhvr>
                                    </p:animEffect>
                                  </p:childTnLst>
                                </p:cTn>
                              </p:par>
                              <p:par>
                                <p:cTn id="33" presetID="41" presetClass="entr" presetSubtype="0" fill="hold" grpId="0" nodeType="withEffect">
                                  <p:stCondLst>
                                    <p:cond delay="0"/>
                                  </p:stCondLst>
                                  <p:iterate type="lt">
                                    <p:tmPct val="10000"/>
                                  </p:iterate>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p:cTn id="35" dur="5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37" dur="5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 y="87630"/>
            <a:ext cx="7467600" cy="1143000"/>
          </a:xfrm>
        </p:spPr>
        <p:txBody>
          <a:bodyPr>
            <a:normAutofit/>
          </a:bodyPr>
          <a:lstStyle/>
          <a:p>
            <a:pPr fontAlgn="base"/>
            <a:r>
              <a:rPr lang="en-US" sz="4000" b="1" dirty="0" smtClean="0">
                <a:latin typeface="Calibri" panose="020F0502020204030204" pitchFamily="34" charset="0"/>
              </a:rPr>
              <a:t>WHAT IS A DATABASE?</a:t>
            </a:r>
            <a:endParaRPr lang="en-US" sz="4000" b="1" dirty="0">
              <a:latin typeface="Calibri" panose="020F0502020204030204" pitchFamily="34" charset="0"/>
            </a:endParaRPr>
          </a:p>
        </p:txBody>
      </p:sp>
      <p:sp>
        <p:nvSpPr>
          <p:cNvPr id="3" name="Content Placeholder 2"/>
          <p:cNvSpPr>
            <a:spLocks noGrp="1"/>
          </p:cNvSpPr>
          <p:nvPr>
            <p:ph sz="quarter" idx="1"/>
          </p:nvPr>
        </p:nvSpPr>
        <p:spPr>
          <a:xfrm>
            <a:off x="464820" y="1230630"/>
            <a:ext cx="8229600" cy="4525963"/>
          </a:xfrm>
        </p:spPr>
        <p:txBody>
          <a:bodyPr>
            <a:noAutofit/>
          </a:bodyPr>
          <a:lstStyle/>
          <a:p>
            <a:endParaRPr lang="en-US" sz="2200" dirty="0" smtClean="0"/>
          </a:p>
          <a:p>
            <a:r>
              <a:rPr lang="en-US" sz="2200" dirty="0" smtClean="0"/>
              <a:t>A </a:t>
            </a:r>
            <a:r>
              <a:rPr lang="en-US" sz="2200" dirty="0"/>
              <a:t>database is searchable</a:t>
            </a:r>
          </a:p>
          <a:p>
            <a:pPr lvl="1"/>
            <a:r>
              <a:rPr lang="en-US" sz="2200" dirty="0"/>
              <a:t>It contains an index (table of content, catalog)</a:t>
            </a:r>
          </a:p>
          <a:p>
            <a:r>
              <a:rPr lang="en-US" sz="2200" dirty="0"/>
              <a:t>It is updated regularly</a:t>
            </a:r>
          </a:p>
          <a:p>
            <a:pPr lvl="1"/>
            <a:r>
              <a:rPr lang="en-US" sz="2200" dirty="0"/>
              <a:t>New data goes in</a:t>
            </a:r>
          </a:p>
          <a:p>
            <a:r>
              <a:rPr lang="en-US" sz="2200" dirty="0"/>
              <a:t>Obsolete, old data goes out</a:t>
            </a:r>
          </a:p>
          <a:p>
            <a:pPr lvl="1"/>
            <a:r>
              <a:rPr lang="en-US" sz="2200" dirty="0"/>
              <a:t>It is cross </a:t>
            </a:r>
            <a:r>
              <a:rPr lang="en-US" sz="2200" dirty="0" smtClean="0"/>
              <a:t>referenced To </a:t>
            </a:r>
            <a:r>
              <a:rPr lang="en-US" sz="2200" dirty="0"/>
              <a:t>other databases </a:t>
            </a:r>
          </a:p>
          <a:p>
            <a:endParaRPr lang="en-US" sz="2200" dirty="0"/>
          </a:p>
        </p:txBody>
      </p:sp>
      <p:cxnSp>
        <p:nvCxnSpPr>
          <p:cNvPr id="5" name="Straight Connector 4"/>
          <p:cNvCxnSpPr/>
          <p:nvPr/>
        </p:nvCxnSpPr>
        <p:spPr>
          <a:xfrm>
            <a:off x="533400" y="1219200"/>
            <a:ext cx="8001000" cy="1588"/>
          </a:xfrm>
          <a:prstGeom prst="line">
            <a:avLst/>
          </a:prstGeom>
          <a:ln w="28575">
            <a:solidFill>
              <a:srgbClr val="FFCC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6436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1" end="1"/>
                                            </p:txEl>
                                          </p:spTgt>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16"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1" presetClass="entr" presetSubtype="0" fill="hold" grpId="0" nodeType="clickEffect">
                                  <p:stCondLst>
                                    <p:cond delay="0"/>
                                  </p:stCondLst>
                                  <p:iterate type="lt">
                                    <p:tmPct val="10000"/>
                                  </p:iterate>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p:cTn id="23" dur="5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25" dur="5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3">
                                            <p:txEl>
                                              <p:pRg st="3" end="3"/>
                                            </p:txEl>
                                          </p:spTgt>
                                        </p:tgtEl>
                                      </p:cBhvr>
                                    </p:animEffect>
                                  </p:childTnLst>
                                </p:cTn>
                              </p:par>
                              <p:par>
                                <p:cTn id="28" presetID="41" presetClass="entr" presetSubtype="0" fill="hold" grpId="0" nodeType="withEffect">
                                  <p:stCondLst>
                                    <p:cond delay="0"/>
                                  </p:stCondLst>
                                  <p:iterate type="lt">
                                    <p:tmPct val="10000"/>
                                  </p:iterate>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p:cTn id="30" dur="5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32" dur="5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1" presetClass="entr" presetSubtype="0" fill="hold" grpId="0" nodeType="clickEffect">
                                  <p:stCondLst>
                                    <p:cond delay="0"/>
                                  </p:stCondLst>
                                  <p:iterate type="lt">
                                    <p:tmPct val="10000"/>
                                  </p:iterate>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p:cTn id="39" dur="5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40" dur="5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41" dur="5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2" dur="5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3" dur="500" tmFilter="0,0; .5, 1; 1, 1"/>
                                        <p:tgtEl>
                                          <p:spTgt spid="3">
                                            <p:txEl>
                                              <p:pRg st="5" end="5"/>
                                            </p:txEl>
                                          </p:spTgt>
                                        </p:tgtEl>
                                      </p:cBhvr>
                                    </p:animEffect>
                                  </p:childTnLst>
                                </p:cTn>
                              </p:par>
                              <p:par>
                                <p:cTn id="44" presetID="41" presetClass="entr" presetSubtype="0" fill="hold" grpId="0" nodeType="withEffect">
                                  <p:stCondLst>
                                    <p:cond delay="0"/>
                                  </p:stCondLst>
                                  <p:iterate type="lt">
                                    <p:tmPct val="10000"/>
                                  </p:iterate>
                                  <p:childTnLst>
                                    <p:set>
                                      <p:cBhvr>
                                        <p:cTn id="45" dur="1" fill="hold">
                                          <p:stCondLst>
                                            <p:cond delay="0"/>
                                          </p:stCondLst>
                                        </p:cTn>
                                        <p:tgtEl>
                                          <p:spTgt spid="3">
                                            <p:txEl>
                                              <p:pRg st="6" end="6"/>
                                            </p:txEl>
                                          </p:spTgt>
                                        </p:tgtEl>
                                        <p:attrNameLst>
                                          <p:attrName>style.visibility</p:attrName>
                                        </p:attrNameLst>
                                      </p:cBhvr>
                                      <p:to>
                                        <p:strVal val="visible"/>
                                      </p:to>
                                    </p:set>
                                    <p:anim calcmode="lin" valueType="num">
                                      <p:cBhvr>
                                        <p:cTn id="46" dur="5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47" dur="5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48" dur="5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9" dur="5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0" dur="500" tmFilter="0,0; .5, 1; 1, 1"/>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65781"/>
            <a:ext cx="7467600" cy="1143000"/>
          </a:xfrm>
        </p:spPr>
        <p:txBody>
          <a:bodyPr>
            <a:normAutofit/>
          </a:bodyPr>
          <a:lstStyle/>
          <a:p>
            <a:pPr fontAlgn="base"/>
            <a:r>
              <a:rPr lang="en-US" sz="4000" b="1" dirty="0" smtClean="0">
                <a:latin typeface="Calibri" panose="020F0502020204030204" pitchFamily="34" charset="0"/>
              </a:rPr>
              <a:t>WHY DATABASES?</a:t>
            </a:r>
            <a:endParaRPr lang="en-US" sz="4000" b="1" dirty="0">
              <a:latin typeface="Calibri" panose="020F0502020204030204" pitchFamily="34" charset="0"/>
            </a:endParaRPr>
          </a:p>
        </p:txBody>
      </p:sp>
      <p:sp>
        <p:nvSpPr>
          <p:cNvPr id="3" name="Content Placeholder 2"/>
          <p:cNvSpPr>
            <a:spLocks noGrp="1"/>
          </p:cNvSpPr>
          <p:nvPr>
            <p:ph sz="quarter" idx="1"/>
          </p:nvPr>
        </p:nvSpPr>
        <p:spPr>
          <a:xfrm>
            <a:off x="464820" y="1230630"/>
            <a:ext cx="8229600" cy="4525963"/>
          </a:xfrm>
        </p:spPr>
        <p:txBody>
          <a:bodyPr>
            <a:noAutofit/>
          </a:bodyPr>
          <a:lstStyle/>
          <a:p>
            <a:endParaRPr lang="en-US" sz="2200" dirty="0" smtClean="0"/>
          </a:p>
          <a:p>
            <a:r>
              <a:rPr lang="en-US" sz="2200" dirty="0" smtClean="0"/>
              <a:t>The </a:t>
            </a:r>
            <a:r>
              <a:rPr lang="en-US" sz="2200" dirty="0"/>
              <a:t>main purpose of databases is not only to collect and organize data, but to allow advanced data retrieval and analysis</a:t>
            </a:r>
          </a:p>
          <a:p>
            <a:pPr marL="0" indent="0">
              <a:buNone/>
            </a:pPr>
            <a:endParaRPr lang="en-US" sz="2200" dirty="0"/>
          </a:p>
          <a:p>
            <a:r>
              <a:rPr lang="en-US" sz="2200" dirty="0"/>
              <a:t>A database query is a method to retrieve information from the database</a:t>
            </a:r>
          </a:p>
          <a:p>
            <a:endParaRPr lang="en-US" sz="2200" dirty="0"/>
          </a:p>
          <a:p>
            <a:r>
              <a:rPr lang="en-US" sz="2200" dirty="0"/>
              <a:t>The organization of records into fields allows us to use queries on </a:t>
            </a:r>
            <a:r>
              <a:rPr lang="en-US" sz="2200" dirty="0" smtClean="0"/>
              <a:t>fields.</a:t>
            </a:r>
            <a:endParaRPr lang="en-US" sz="2200" dirty="0"/>
          </a:p>
        </p:txBody>
      </p:sp>
      <p:cxnSp>
        <p:nvCxnSpPr>
          <p:cNvPr id="5" name="Straight Connector 4"/>
          <p:cNvCxnSpPr/>
          <p:nvPr/>
        </p:nvCxnSpPr>
        <p:spPr>
          <a:xfrm>
            <a:off x="533400" y="1219200"/>
            <a:ext cx="8001000" cy="1588"/>
          </a:xfrm>
          <a:prstGeom prst="line">
            <a:avLst/>
          </a:prstGeom>
          <a:ln w="28575">
            <a:solidFill>
              <a:srgbClr val="FFCC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1484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3" end="3"/>
                                            </p:txEl>
                                          </p:spTgt>
                                        </p:tgtEl>
                                        <p:attrNameLst>
                                          <p:attrName>style.visibility</p:attrName>
                                        </p:attrNameLst>
                                      </p:cBhvr>
                                      <p:to>
                                        <p:strVal val="visible"/>
                                      </p:to>
                                    </p:set>
                                    <p:anim calcmode="lin" valueType="num">
                                      <p:cBhvr>
                                        <p:cTn id="16" dur="5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p:cTn id="25" dur="5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27" dur="5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1201</TotalTime>
  <Words>2374</Words>
  <Application>Microsoft Office PowerPoint</Application>
  <PresentationFormat>On-screen Show (4:3)</PresentationFormat>
  <Paragraphs>466</Paragraphs>
  <Slides>55</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55</vt:i4>
      </vt:variant>
    </vt:vector>
  </HeadingPairs>
  <TitlesOfParts>
    <vt:vector size="66" baseType="lpstr">
      <vt:lpstr>ＭＳ Ｐゴシック</vt:lpstr>
      <vt:lpstr>Arial</vt:lpstr>
      <vt:lpstr>Calibri</vt:lpstr>
      <vt:lpstr>Century Schoolbook</vt:lpstr>
      <vt:lpstr>Courier New</vt:lpstr>
      <vt:lpstr>times new roman</vt:lpstr>
      <vt:lpstr>verdana</vt:lpstr>
      <vt:lpstr>Wingdings</vt:lpstr>
      <vt:lpstr>Wingdings 2</vt:lpstr>
      <vt:lpstr>Wingdings 3</vt:lpstr>
      <vt:lpstr>Oriel</vt:lpstr>
      <vt:lpstr>Introduction To Databases</vt:lpstr>
      <vt:lpstr>Basic Programming Experience</vt:lpstr>
      <vt:lpstr>WHAT ARE Databases?</vt:lpstr>
      <vt:lpstr>PowerPoint Presentation</vt:lpstr>
      <vt:lpstr>PowerPoint Presentation</vt:lpstr>
      <vt:lpstr>WHAT IS A DATABASE?</vt:lpstr>
      <vt:lpstr>WHAT IS A DATABASE?</vt:lpstr>
      <vt:lpstr>WHAT IS A DATABASE?</vt:lpstr>
      <vt:lpstr>WHY DATABASES?</vt:lpstr>
      <vt:lpstr>PowerPoint Presentation</vt:lpstr>
      <vt:lpstr>Database Management Systems (DBMS)</vt:lpstr>
      <vt:lpstr>Relational DBMS</vt:lpstr>
      <vt:lpstr>What is RDBMS?</vt:lpstr>
      <vt:lpstr>Difference between DBMS and RDBMS</vt:lpstr>
      <vt:lpstr>Relational Database Features</vt:lpstr>
      <vt:lpstr>RDBMS?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DATABASES ON THE INTERNET</vt:lpstr>
      <vt:lpstr>Introduction to MySQL</vt:lpstr>
      <vt:lpstr>ROAD MAP</vt:lpstr>
      <vt:lpstr>MySQL</vt:lpstr>
      <vt:lpstr>MySQL</vt:lpstr>
      <vt:lpstr>MySQL</vt:lpstr>
      <vt:lpstr>CONNECTING TO MYSQL</vt:lpstr>
      <vt:lpstr>SAMPLE SESSION</vt:lpstr>
      <vt:lpstr>SQL</vt:lpstr>
      <vt:lpstr>SQL is a non-procedural language</vt:lpstr>
      <vt:lpstr>Procedural vs non Procedural Language</vt:lpstr>
      <vt:lpstr>Procedure vs Function</vt:lpstr>
      <vt:lpstr>SQL</vt:lpstr>
      <vt:lpstr>SQL</vt:lpstr>
      <vt:lpstr>types of SQL commands</vt:lpstr>
      <vt:lpstr>types of SQL commands</vt:lpstr>
      <vt:lpstr>types of SQL commands</vt:lpstr>
      <vt:lpstr>SQL</vt:lpstr>
      <vt:lpstr>SQL</vt:lpstr>
      <vt:lpstr>BASIC QUERIES</vt:lpstr>
      <vt:lpstr>BASIC QUERIES</vt:lpstr>
      <vt:lpstr>BASIC QUERIES</vt:lpstr>
      <vt:lpstr>BASIC QUERIES</vt:lpstr>
      <vt:lpstr>MULTI-LINE COMMANDS</vt:lpstr>
      <vt:lpstr>CANCELING A COMMAND</vt:lpstr>
      <vt:lpstr>USING A DATABASE</vt:lpstr>
      <vt:lpstr>USING A DATABASE</vt:lpstr>
      <vt:lpstr>CREATING A TABLE</vt:lpstr>
      <vt:lpstr>CREATING A TABLE</vt:lpstr>
      <vt:lpstr>SHOWING TABLES</vt:lpstr>
      <vt:lpstr>DESCRIBING TABLES</vt:lpstr>
      <vt:lpstr>DELETING A TABLE/Database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Databases</dc:title>
  <dc:creator>Faiza Shaikh</dc:creator>
  <cp:lastModifiedBy>Laraib Atta</cp:lastModifiedBy>
  <cp:revision>174</cp:revision>
  <dcterms:modified xsi:type="dcterms:W3CDTF">2021-03-17T10:30:44Z</dcterms:modified>
</cp:coreProperties>
</file>