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242D0C-D581-4978-9B99-422EE5C5FC12}">
  <a:tblStyle styleId="{E7242D0C-D581-4978-9B99-422EE5C5FC12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AFD"/>
          </a:solidFill>
        </a:fill>
      </a:tcStyle>
    </a:wholeTbl>
    <a:band1H>
      <a:tcStyle>
        <a:tcBdr/>
        <a:fill>
          <a:solidFill>
            <a:srgbClr val="DEF4FB"/>
          </a:solidFill>
        </a:fill>
      </a:tcStyle>
    </a:band1H>
    <a:band1V>
      <a:tcStyle>
        <a:tcBdr/>
        <a:fill>
          <a:solidFill>
            <a:srgbClr val="DEF4F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1136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83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381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213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94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65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791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66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25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89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7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03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2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715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83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021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89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68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11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18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0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 baseline="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Requirement </a:t>
            </a:r>
            <a:r>
              <a:rPr lang="en-US" sz="5400" b="0" i="0" u="none" strike="noStrike" cap="none" baseline="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Specifications (</a:t>
            </a:r>
            <a:r>
              <a:rPr lang="en-US" sz="5400" b="0" i="0" u="none" strike="noStrike" cap="none" baseline="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SRS)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800" b="0" i="0" u="none" strike="noStrike" cap="none" baseline="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4152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</a:t>
            </a:r>
            <a:r>
              <a:rPr lang="en-US" sz="2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2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Courses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Enrollment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enroll teachers into courses.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change teacher’s enrollment from one course to another.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One teacher can be enrolled more than one course.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enroll students into courses.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One student only be enrolled into one course.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change user’s enrollment from one course to another.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un-enroll user/teacher from any course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285750">
              <a:buSzPct val="80000"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download </a:t>
            </a:r>
            <a:r>
              <a:rPr lang="en-US" sz="16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student’s/Teacher list’s (enrolled in specific course) in pdf or excel format</a:t>
            </a:r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Teacher(Section</a:t>
            </a:r>
            <a:r>
              <a:rPr lang="en-US" sz="2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2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can login using email and password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indent="-342900">
              <a:buSzPct val="79999"/>
            </a:pPr>
            <a:r>
              <a:rPr lang="en-US" sz="18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</a:t>
            </a:r>
            <a:r>
              <a:rPr lang="en-US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can edit their personal information, change their profile picture and they can change their account password. 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Section has these Features: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View Courses.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View Users.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Add/Edit/Delete Course Material to particular course.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2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Teacher(Section</a:t>
            </a:r>
            <a:r>
              <a:rPr lang="en-US" sz="22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22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teacher click on any course it should take to the detailed page of that course, and that shows all the topics in that course.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can also view the course related materials added in course topics</a:t>
            </a:r>
            <a:r>
              <a:rPr lang="en-US" sz="165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can active/Inactive course topics.</a:t>
            </a:r>
            <a:r>
              <a:rPr lang="en-US" sz="165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sz="165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can download any of course material resource  from any topic of his course.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Teacher can upload files as course material for student in any particular topic.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material files can be doc, </a:t>
            </a:r>
            <a:r>
              <a:rPr lang="en-US" sz="1650" b="0" i="0" u="none" strike="noStrike" cap="none" baseline="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ppt</a:t>
            </a: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pdf and image file.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teacher upload any file as a course material resource, it should attached to that topic and file should be moved to the server.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</a:p>
          <a:p>
            <a:endParaRPr lang="en-US" sz="165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42693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2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(Section</a:t>
            </a:r>
            <a:r>
              <a:rPr lang="en-US" sz="22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lvl="0" indent="-342900">
              <a:lnSpc>
                <a:spcPct val="80000"/>
              </a:lnSpc>
              <a:buSzPct val="77647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should insert their personal information to create an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(he/she will get email if admin approved/reject request).</a:t>
            </a:r>
            <a:endParaRPr lang="en-US" sz="1650" b="0" i="0" u="none" strike="noStrike" cap="none" baseline="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</a:t>
            </a: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can use their account to view their course related information and course related material.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can login into system using their email and password.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can edit their personal information, change their profile picture and they can change their account password.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can view their particular course.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can view detailed page of their course which includes list of all topics in course.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Topics list should be viewed in particular order(added by admin).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can view the course Materiel Resource files inside topics(added by Teacher)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647"/>
              <a:buFont typeface="Trebuchet MS"/>
              <a:buChar char=""/>
            </a:pPr>
            <a:r>
              <a:rPr lang="en-US" sz="165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have option to download course related resource files from topics.  </a:t>
            </a: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Standards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SQL </a:t>
            </a:r>
            <a:r>
              <a:rPr lang="en-US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Coding Standards and Naming </a:t>
            </a: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Conventions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name must have the same name as project name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name is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“Learning Management System"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should be created as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 “</a:t>
            </a:r>
            <a:r>
              <a:rPr lang="en-US" sz="165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learning_management_system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”.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Tables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names are always lowercase with "_" to separate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words.</a:t>
            </a:r>
          </a:p>
          <a:p>
            <a:pPr lvl="2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users, students, </a:t>
            </a:r>
            <a:r>
              <a:rPr lang="en-US" sz="165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student_course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SzPct val="80000"/>
              <a:buNone/>
            </a:pPr>
            <a:endParaRPr lang="en-US" sz="165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Field names are always lowercase with "_" to separate words. 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Key column must be a first column in the table.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table contain any foreign key column, it should be in starting place after primary key column.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8759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Standards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PHP Coding Standards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uses these standards to 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maintain a consistent style so the code can become clean and easy to read at a glance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single and double quotes when appropriate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Your indentation should always reflect logical structure. Use real tabs and not spaces, as this allows the most flexibility across clients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Rule of thumb: Tabs should be used at the beginning of the line for indentation, while spaces can be used mid-line for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alignment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Braces shall be used for all blocks in the style shown here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 condition ) {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action1();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elseif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 condition2 &amp;&amp; condition3 ) {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action3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();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else {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defaultaction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();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4600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Standards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PHP Coding Standards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Always put spaces after commas, and on both sides of logical, comparison, string and assignment operators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Put spaces on both sides of the opening and closing parenthesis of if, 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elseif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for, and switch blocks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Always capitalize the SQL parts of the statement like UPDATE or WHERE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lowercase letters in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and function names (never </a:t>
            </a:r>
            <a:r>
              <a:rPr lang="en-US" sz="165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camelCase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). Separate words via underscores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Don’t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abbreviate variable names un-necessarily; let the code be unambiguous and self-documenting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Class names should use capitalized words separated by underscores. Any acronyms should be all upper case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Files should be named descriptively using lowercase letters. Hyphens should separate words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my-file-</a:t>
            </a:r>
            <a:r>
              <a:rPr lang="en-US" sz="1650" dirty="0" err="1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name.php</a:t>
            </a: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342900">
              <a:lnSpc>
                <a:spcPct val="80000"/>
              </a:lnSpc>
              <a:spcBef>
                <a:spcPts val="0"/>
              </a:spcBef>
              <a:buSzPct val="80000"/>
            </a:pP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31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Standards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2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 Coding </a:t>
            </a:r>
            <a:r>
              <a:rPr lang="en-US" sz="22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Standards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tags must be properly closed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tags that can wrap nodes such as text or other elements, termination is a trivial enough task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tags that are self-closing, the forward slash should have exactly one space preceding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All tags and attributes must be written in lowercase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Additionally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attribute values should be lowercase when the purpose of the text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is only to be interpreted by machines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65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ll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attributes must have a value, and must use double- or 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single-quotes.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 with PHP, HTML indentation should always reflect logical structure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tabs and not spaces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When mixing PHP and HTML together, indent PHP blocks to match the surrounding HTML code</a:t>
            </a: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indent="-342900">
              <a:lnSpc>
                <a:spcPct val="80000"/>
              </a:lnSpc>
              <a:spcBef>
                <a:spcPts val="0"/>
              </a:spcBef>
              <a:buSzPct val="80000"/>
            </a:pPr>
            <a:r>
              <a:rPr lang="en-US" sz="165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Closing </a:t>
            </a:r>
            <a:r>
              <a:rPr lang="en-US" sz="165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PHP blocks should match the same indentation level as the opening block.</a:t>
            </a:r>
            <a:endParaRPr lang="en-US" sz="165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6489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 Deadlines</a:t>
            </a:r>
            <a:endParaRPr lang="en-US" sz="3600" b="0" i="0" u="none" strike="noStrike" cap="none" baseline="0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276998"/>
            <a:ext cx="65" cy="553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90868"/>
              </p:ext>
            </p:extLst>
          </p:nvPr>
        </p:nvGraphicFramePr>
        <p:xfrm>
          <a:off x="398071" y="1484030"/>
          <a:ext cx="11400993" cy="4042636"/>
        </p:xfrm>
        <a:graphic>
          <a:graphicData uri="http://schemas.openxmlformats.org/drawingml/2006/table">
            <a:tbl>
              <a:tblPr firstRow="1" bandRow="1">
                <a:tableStyleId>{E7242D0C-D581-4978-9B99-422EE5C5FC12}</a:tableStyleId>
              </a:tblPr>
              <a:tblGrid>
                <a:gridCol w="1011030"/>
                <a:gridCol w="5729829"/>
                <a:gridCol w="4660134"/>
              </a:tblGrid>
              <a:tr h="4947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S.NO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Project Deadlines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Last Date</a:t>
                      </a:r>
                      <a:endParaRPr lang="en-US" sz="2000" dirty="0"/>
                    </a:p>
                  </a:txBody>
                  <a:tcPr/>
                </a:tc>
              </a:tr>
              <a:tr h="494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Design Phase (Business</a:t>
                      </a:r>
                      <a:r>
                        <a:rPr lang="en-US" sz="1600" baseline="0" dirty="0" smtClean="0"/>
                        <a:t> Rules + ERD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Wednesday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smtClean="0"/>
                        <a:t>September </a:t>
                      </a:r>
                      <a:r>
                        <a:rPr lang="en-US" sz="1600" baseline="0" dirty="0" smtClean="0"/>
                        <a:t>29, 2021</a:t>
                      </a:r>
                    </a:p>
                  </a:txBody>
                  <a:tcPr/>
                </a:tc>
              </a:tr>
              <a:tr h="494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 Phase Presentation/Checking (Business</a:t>
                      </a:r>
                      <a:r>
                        <a:rPr lang="en-US" sz="1600" baseline="0" dirty="0" smtClean="0"/>
                        <a:t> Rules + ERD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Thursday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smtClean="0"/>
                        <a:t>September </a:t>
                      </a:r>
                      <a:r>
                        <a:rPr lang="en-US" sz="1600" baseline="0" dirty="0" smtClean="0"/>
                        <a:t>30, 2021</a:t>
                      </a:r>
                    </a:p>
                  </a:txBody>
                  <a:tcPr/>
                </a:tc>
              </a:tr>
              <a:tr h="494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Frontend Design (All Panels)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Monday, </a:t>
                      </a:r>
                      <a:r>
                        <a:rPr lang="en-US" sz="1600" baseline="0" dirty="0" smtClean="0"/>
                        <a:t>October 04, </a:t>
                      </a:r>
                      <a:r>
                        <a:rPr lang="en-US" sz="1600" baseline="0" dirty="0" smtClean="0"/>
                        <a:t>2021</a:t>
                      </a:r>
                    </a:p>
                  </a:txBody>
                  <a:tcPr/>
                </a:tc>
              </a:tr>
              <a:tr h="494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Project Checking Phase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Monday, </a:t>
                      </a:r>
                      <a:r>
                        <a:rPr lang="en-US" sz="1600" baseline="0" dirty="0" smtClean="0"/>
                        <a:t>October 11, </a:t>
                      </a:r>
                      <a:r>
                        <a:rPr lang="en-US" sz="1600" baseline="0" dirty="0" smtClean="0"/>
                        <a:t>2021</a:t>
                      </a:r>
                    </a:p>
                  </a:txBody>
                  <a:tcPr/>
                </a:tc>
              </a:tr>
              <a:tr h="494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Project Checking Final Phase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Wednesday, October 27, </a:t>
                      </a:r>
                      <a:r>
                        <a:rPr lang="en-US" sz="1600" dirty="0" smtClean="0"/>
                        <a:t>2021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Thursday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October 28, </a:t>
                      </a:r>
                      <a:r>
                        <a:rPr lang="en-US" sz="1600" dirty="0" smtClean="0"/>
                        <a:t>2021</a:t>
                      </a:r>
                    </a:p>
                  </a:txBody>
                  <a:tcPr/>
                </a:tc>
              </a:tr>
              <a:tr h="494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Project Presentation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Friday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smtClean="0"/>
                        <a:t>October 29, </a:t>
                      </a:r>
                      <a:r>
                        <a:rPr lang="en-US" sz="1600" baseline="0" dirty="0" smtClean="0"/>
                        <a:t>2021</a:t>
                      </a:r>
                      <a:endParaRPr lang="en-US" sz="1600" dirty="0" smtClean="0"/>
                    </a:p>
                  </a:txBody>
                  <a:tcPr/>
                </a:tc>
              </a:tr>
              <a:tr h="494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Farewell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Saturday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/>
                        <a:t>October 30, </a:t>
                      </a:r>
                      <a:r>
                        <a:rPr lang="en-US" sz="1600" dirty="0" smtClean="0"/>
                        <a:t>2021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8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xfrm>
            <a:off x="677333" y="163178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</a:t>
            </a:r>
            <a:r>
              <a:rPr lang="en-US" sz="2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lang="en-US" sz="2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learning management system (LMS) is a software application for the administration, documentation, tracking, reporting and delivery of e-learning education courses or training programs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LMSs range from systems for managing training and educational records to software for distributing online or blended/hybrid college courses over the Internet with features for online collaboration.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Colleges and universities use LMSs to deliver online courses and augment on-campus courses. Corporate training departments use LMSs to deliver online training, as well as automate record-keeping and employee registration. 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LMS is only for registered user, so all the information should be accessible after authentications of users.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LMS website display course names, description and teacher’s names on front page.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 should have login form to login as a user.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Without logged in user cannot view the detailed information of courses.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7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Content Delivery.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Registration and Administration.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Reporting.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Record Management.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Management.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Trebuchet MS"/>
              <a:buChar char=""/>
            </a:pPr>
            <a:r>
              <a:rPr lang="en-US" sz="125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Management.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graphicFrame>
        <p:nvGraphicFramePr>
          <p:cNvPr id="158" name="Shape 158"/>
          <p:cNvGraphicFramePr/>
          <p:nvPr>
            <p:extLst>
              <p:ext uri="{D42A27DB-BD31-4B8C-83A1-F6EECF244321}">
                <p14:modId xmlns:p14="http://schemas.microsoft.com/office/powerpoint/2010/main" val="4000206244"/>
              </p:ext>
            </p:extLst>
          </p:nvPr>
        </p:nvGraphicFramePr>
        <p:xfrm>
          <a:off x="677862" y="2160588"/>
          <a:ext cx="8596300" cy="3337650"/>
        </p:xfrm>
        <a:graphic>
          <a:graphicData uri="http://schemas.openxmlformats.org/drawingml/2006/table">
            <a:tbl>
              <a:tblPr firstRow="1" bandRow="1">
                <a:noFill/>
                <a:tableStyleId>{E7242D0C-D581-4978-9B99-422EE5C5FC12}</a:tableStyleId>
              </a:tblPr>
              <a:tblGrid>
                <a:gridCol w="2901917"/>
                <a:gridCol w="5694383"/>
              </a:tblGrid>
              <a:tr h="37085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Web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Client</a:t>
                      </a:r>
                      <a:r>
                        <a:rPr lang="en-US" baseline="0" dirty="0"/>
                        <a:t> Side Technology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HTML, JavaScript, CSS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Server Side Technology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UI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Cross</a:t>
                      </a:r>
                      <a:r>
                        <a:rPr lang="en-US" baseline="0" dirty="0"/>
                        <a:t> Browser Modern Design.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Reference</a:t>
                      </a:r>
                      <a:r>
                        <a:rPr lang="en-US" baseline="0" dirty="0"/>
                        <a:t> Site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/>
                        <a:t>l</a:t>
                      </a:r>
                      <a:r>
                        <a:rPr lang="en-US" dirty="0" smtClean="0"/>
                        <a:t>ms.histpk.org</a:t>
                      </a:r>
                      <a:endParaRPr lang="en-US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aseline="0" dirty="0" smtClean="0"/>
                        <a:t>Front-End Framework</a:t>
                      </a:r>
                      <a:endParaRPr lang="en-US" baseline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mtClean="0"/>
                        <a:t>Bootstrap</a:t>
                      </a:r>
                      <a:endParaRPr lang="en-US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contain three Sections for different user types.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1.	Administrator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2.	Teacher/Instructor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3.	Student</a:t>
            </a:r>
          </a:p>
          <a:p>
            <a:endParaRPr lang="en-US" sz="2400" b="0" i="0" u="none" strike="noStrike" cap="none" baseline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</a:t>
            </a:r>
            <a:r>
              <a:rPr lang="en-US" sz="2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2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login into system using email and password.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section has these features: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Users</a:t>
            </a:r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User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Roles</a:t>
            </a:r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Courses</a:t>
            </a:r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Course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Enrolment</a:t>
            </a:r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>
          <a:xfrm>
            <a:off x="677333" y="1422463"/>
            <a:ext cx="8596668" cy="4919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</a:t>
            </a:r>
            <a:r>
              <a:rPr lang="en-US" sz="2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2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</a:t>
            </a:r>
            <a:r>
              <a:rPr lang="en-US" sz="18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Users</a:t>
            </a:r>
            <a:endParaRPr lang="en-US" sz="18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add/edit/delete users( Students / Teachers ) into system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1" indent="-285750">
              <a:buSzPct val="80000"/>
            </a:pPr>
            <a:r>
              <a:rPr lang="en-US" sz="16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approve or reject </a:t>
            </a:r>
            <a:r>
              <a:rPr lang="en-US" sz="16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student’s request (An automatic email will be sent to the user, either approved by admin or rejected).</a:t>
            </a:r>
            <a:endParaRPr lang="en-US" sz="1600" b="0" i="0" u="none" strike="noStrike" cap="none" baseline="0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Users </a:t>
            </a: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should be added using unique email address.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User’s basic information should be added to the system including.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First Name, Last Name, Email, Password, Gender, Date of Birth, Image(Max size allowed 1Mb) and Home Town.</a:t>
            </a:r>
          </a:p>
          <a:p>
            <a:pPr lvl="1" indent="-285750">
              <a:buSzPct val="80000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active/inactive user’s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(An automatic email will be sent to the user, either </a:t>
            </a:r>
            <a:r>
              <a:rPr lang="en-US" sz="16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active 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by admin or </a:t>
            </a:r>
            <a:r>
              <a:rPr lang="en-US" sz="16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inactive)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indent="-285750">
              <a:buSzPct val="80000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view all user’s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and</a:t>
            </a:r>
            <a:r>
              <a:rPr lang="en-US" sz="16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download user’s data in pdf or excel format</a:t>
            </a:r>
            <a:r>
              <a:rPr lang="en-US" sz="160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search</a:t>
            </a:r>
            <a:r>
              <a:rPr lang="en-US" sz="16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 with his email or name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</a:t>
            </a:r>
            <a:r>
              <a:rPr lang="en-US" sz="2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2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User’s Roles.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add/edit/delete users role.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change user’s role from student to teacher.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change user’s role from teacher to student.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make any user’s </a:t>
            </a:r>
            <a:r>
              <a:rPr lang="en-US" sz="16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role </a:t>
            </a: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 Administrator.</a:t>
            </a:r>
          </a:p>
          <a:p>
            <a:endParaRPr lang="en-US" sz="16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baseline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Learning Management System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2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 (Section</a:t>
            </a:r>
            <a:r>
              <a:rPr lang="en-US" sz="2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en-US" sz="2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Trebuchet MS"/>
              <a:buChar char=""/>
            </a:pPr>
            <a:r>
              <a:rPr lang="en-US" sz="18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Manage Courses.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add/edit/delete course.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course it should take information including: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</a:t>
            </a:r>
            <a:r>
              <a:rPr lang="en-US" sz="1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  <a:endParaRPr lang="en-US" sz="1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</a:t>
            </a:r>
            <a:r>
              <a:rPr lang="en-US" sz="1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</a:t>
            </a:r>
            <a:endParaRPr lang="en-US" sz="1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</a:t>
            </a:r>
            <a:r>
              <a:rPr lang="en-US" sz="1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Start </a:t>
            </a:r>
            <a:r>
              <a:rPr 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-US" sz="1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ate</a:t>
            </a:r>
            <a:endParaRPr lang="en-US" sz="1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</a:t>
            </a:r>
            <a:r>
              <a:rPr lang="en-US" sz="1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Topics</a:t>
            </a:r>
            <a:endParaRPr lang="en-US" sz="1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4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Name of </a:t>
            </a:r>
            <a:r>
              <a:rPr lang="en-US" sz="1400" b="0" i="0" u="none" strike="noStrike" cap="none" baseline="0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Topics</a:t>
            </a:r>
            <a:endParaRPr lang="en-US" sz="1400" b="0" i="0" u="none" strike="noStrike" cap="none" baseline="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view course information such as Teachers, enrolled Students.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Char char=""/>
            </a:pPr>
            <a:r>
              <a:rPr lang="en-US" sz="1600" b="0" i="0" u="none" strike="noStrike" cap="none" baseline="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active/inactive course to show or hide from frontend.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1488</Words>
  <Application>Microsoft Office PowerPoint</Application>
  <PresentationFormat>Widescreen</PresentationFormat>
  <Paragraphs>191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Software Requirement Specifications (SRS)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Online Learning Management System</vt:lpstr>
      <vt:lpstr>Programming Standards</vt:lpstr>
      <vt:lpstr>Programming Standards</vt:lpstr>
      <vt:lpstr>Programming Standards</vt:lpstr>
      <vt:lpstr>Programming Standards</vt:lpstr>
      <vt:lpstr>Final Project Deadlines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Specifications(SRS)</dc:title>
  <dc:creator>HIST</dc:creator>
  <cp:lastModifiedBy>IT-SUPPORT-2K21</cp:lastModifiedBy>
  <cp:revision>67</cp:revision>
  <dcterms:modified xsi:type="dcterms:W3CDTF">2021-09-16T10:40:45Z</dcterms:modified>
</cp:coreProperties>
</file>