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</p:sldIdLst>
  <p:sldSz cx="18288000" cy="10287000"/>
  <p:notesSz cx="6858000" cy="9144000"/>
  <p:embeddedFontLst>
    <p:embeddedFont>
      <p:font typeface="Lato" charset="1" panose="020F0502020204030203"/>
      <p:regular r:id="rId6"/>
    </p:embeddedFont>
    <p:embeddedFont>
      <p:font typeface="Lato Bold" charset="1" panose="020F0802020204030203"/>
      <p:regular r:id="rId7"/>
    </p:embeddedFont>
    <p:embeddedFont>
      <p:font typeface="Lato Italics" charset="1" panose="020F0502020204030203"/>
      <p:regular r:id="rId8"/>
    </p:embeddedFont>
    <p:embeddedFont>
      <p:font typeface="Lato Bold Italics" charset="1" panose="020F0802020204030203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Assistant Regular" charset="1" panose="00000500000000000000"/>
      <p:regular r:id="rId14"/>
    </p:embeddedFont>
    <p:embeddedFont>
      <p:font typeface="Assistant Regular Bold" charset="1" panose="00000700000000000000"/>
      <p:regular r:id="rId15"/>
    </p:embeddedFont>
    <p:embeddedFont>
      <p:font typeface="Hatton" charset="1" panose="00000500000000000000"/>
      <p:regular r:id="rId16"/>
    </p:embeddedFont>
    <p:embeddedFont>
      <p:font typeface="Hatton Bold" charset="1" panose="00000800000000000000"/>
      <p:regular r:id="rId17"/>
    </p:embeddedFont>
    <p:embeddedFont>
      <p:font typeface="Belleza" charset="1" panose="020005030500000200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23" Target="slides/slide5.xml" Type="http://schemas.openxmlformats.org/officeDocument/2006/relationships/slide"/><Relationship Id="rId24" Target="slides/slide6.xml" Type="http://schemas.openxmlformats.org/officeDocument/2006/relationships/slide"/><Relationship Id="rId25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2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391761">
            <a:off x="-4989245" y="1967871"/>
            <a:ext cx="9267406" cy="1249282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02989" y="-3790954"/>
            <a:ext cx="8968224" cy="8634892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2688255" y="3819443"/>
            <a:ext cx="13357940" cy="3124363"/>
            <a:chOff x="0" y="0"/>
            <a:chExt cx="17810586" cy="416581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57150"/>
              <a:ext cx="17810586" cy="30385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800"/>
                </a:lnSpc>
              </a:pPr>
              <a:r>
                <a:rPr lang="en-US" sz="8000">
                  <a:solidFill>
                    <a:srgbClr val="191919"/>
                  </a:solidFill>
                  <a:latin typeface="Belleza Bold"/>
                </a:rPr>
                <a:t>Implement address map using A* search algorithm 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575268"/>
              <a:ext cx="17810586" cy="5905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00"/>
                </a:lnSpc>
              </a:pPr>
              <a:r>
                <a:rPr lang="en-US" sz="3000">
                  <a:solidFill>
                    <a:srgbClr val="191919"/>
                  </a:solidFill>
                  <a:latin typeface="Assistant Regular Bold"/>
                </a:rPr>
                <a:t>Shawan Das - 19101020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446245" y="2946594"/>
            <a:ext cx="2281713" cy="2196906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13981" y="7414184"/>
            <a:ext cx="4634548" cy="396043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14681129" y="8915400"/>
            <a:ext cx="6213950" cy="342900"/>
            <a:chOff x="0" y="0"/>
            <a:chExt cx="8285267" cy="45720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47625"/>
              <a:ext cx="2266957" cy="504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49"/>
                </a:lnSpc>
              </a:pPr>
              <a:r>
                <a:rPr lang="en-US" sz="2250" spc="22">
                  <a:solidFill>
                    <a:srgbClr val="000000"/>
                  </a:solidFill>
                  <a:latin typeface="Lato Bold"/>
                </a:rPr>
                <a:t>PAGE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2752530" y="-47625"/>
              <a:ext cx="5532737" cy="504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49"/>
                </a:lnSpc>
              </a:pPr>
              <a:r>
                <a:rPr lang="en-US" sz="2250" spc="22">
                  <a:solidFill>
                    <a:srgbClr val="000000"/>
                  </a:solidFill>
                  <a:latin typeface="Lato"/>
                </a:rPr>
                <a:t>1/7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2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02805" y="1706817"/>
            <a:ext cx="8682390" cy="336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0"/>
              </a:lnSpc>
            </a:pPr>
            <a:r>
              <a:rPr lang="en-US" sz="2400" spc="48">
                <a:solidFill>
                  <a:srgbClr val="191919"/>
                </a:solidFill>
                <a:latin typeface="Assistant Regular"/>
              </a:rPr>
              <a:t>A* IMPLEMENTATION ON ROAD MAP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057400" y="2285505"/>
            <a:ext cx="10053990" cy="5715990"/>
            <a:chOff x="0" y="0"/>
            <a:chExt cx="13405321" cy="762132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3405321" cy="1419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399"/>
                </a:lnSpc>
              </a:pPr>
              <a:r>
                <a:rPr lang="en-US" sz="6999">
                  <a:solidFill>
                    <a:srgbClr val="191919"/>
                  </a:solidFill>
                  <a:latin typeface="Belleza Bold"/>
                </a:rPr>
                <a:t>"Content</a:t>
              </a:r>
              <a:r>
                <a:rPr lang="en-US" sz="6999">
                  <a:solidFill>
                    <a:srgbClr val="191919"/>
                  </a:solidFill>
                  <a:latin typeface="Belleza Bold"/>
                </a:rPr>
                <a:t>"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914400" y="2012153"/>
              <a:ext cx="11576521" cy="56091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1079501" indent="-539750" lvl="1">
                <a:lnSpc>
                  <a:spcPts val="5500"/>
                </a:lnSpc>
                <a:buFont typeface="Arial"/>
                <a:buChar char="•"/>
              </a:pPr>
              <a:r>
                <a:rPr lang="en-US" sz="5000">
                  <a:solidFill>
                    <a:srgbClr val="191919"/>
                  </a:solidFill>
                  <a:latin typeface="Belleza Bold"/>
                </a:rPr>
                <a:t>Problem Statement</a:t>
              </a:r>
            </a:p>
            <a:p>
              <a:pPr marL="1079501" indent="-539750" lvl="1">
                <a:lnSpc>
                  <a:spcPts val="5500"/>
                </a:lnSpc>
                <a:buFont typeface="Arial"/>
                <a:buChar char="•"/>
              </a:pPr>
              <a:r>
                <a:rPr lang="en-US" sz="5000">
                  <a:solidFill>
                    <a:srgbClr val="191919"/>
                  </a:solidFill>
                  <a:latin typeface="Belleza"/>
                </a:rPr>
                <a:t>Graph</a:t>
              </a:r>
            </a:p>
            <a:p>
              <a:pPr marL="1079501" indent="-539750" lvl="1">
                <a:lnSpc>
                  <a:spcPts val="5500"/>
                </a:lnSpc>
                <a:buFont typeface="Arial"/>
                <a:buChar char="•"/>
              </a:pPr>
              <a:r>
                <a:rPr lang="en-US" sz="5000">
                  <a:solidFill>
                    <a:srgbClr val="191919"/>
                  </a:solidFill>
                  <a:latin typeface="Belleza"/>
                </a:rPr>
                <a:t>Tree Diagram</a:t>
              </a:r>
            </a:p>
            <a:p>
              <a:pPr marL="1079501" indent="-539750" lvl="1">
                <a:lnSpc>
                  <a:spcPts val="5500"/>
                </a:lnSpc>
                <a:buFont typeface="Arial"/>
                <a:buChar char="•"/>
              </a:pPr>
              <a:r>
                <a:rPr lang="en-US" sz="5000">
                  <a:solidFill>
                    <a:srgbClr val="191919"/>
                  </a:solidFill>
                  <a:latin typeface="Belleza"/>
                </a:rPr>
                <a:t>Technical Report</a:t>
              </a:r>
            </a:p>
            <a:p>
              <a:pPr marL="1079501" indent="-539750" lvl="1">
                <a:lnSpc>
                  <a:spcPts val="5500"/>
                </a:lnSpc>
                <a:buFont typeface="Arial"/>
                <a:buChar char="•"/>
              </a:pPr>
              <a:r>
                <a:rPr lang="en-US" sz="5000">
                  <a:solidFill>
                    <a:srgbClr val="191919"/>
                  </a:solidFill>
                  <a:latin typeface="Belleza"/>
                </a:rPr>
                <a:t>Source Code</a:t>
              </a:r>
            </a:p>
            <a:p>
              <a:pPr marL="1079501" indent="-539750" lvl="1">
                <a:lnSpc>
                  <a:spcPts val="5500"/>
                </a:lnSpc>
                <a:buFont typeface="Arial"/>
                <a:buChar char="•"/>
              </a:pPr>
              <a:r>
                <a:rPr lang="en-US" sz="5000">
                  <a:solidFill>
                    <a:srgbClr val="191919"/>
                  </a:solidFill>
                  <a:latin typeface="Belleza"/>
                </a:rPr>
                <a:t>Conclusion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718224" y="7025268"/>
            <a:ext cx="2739001" cy="263719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639895" y="7482194"/>
            <a:ext cx="1817331" cy="2789871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12742022" y="9319565"/>
            <a:ext cx="6213950" cy="342900"/>
            <a:chOff x="0" y="0"/>
            <a:chExt cx="8285267" cy="45720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47625"/>
              <a:ext cx="2266957" cy="504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49"/>
                </a:lnSpc>
              </a:pPr>
              <a:r>
                <a:rPr lang="en-US" sz="2250" spc="22">
                  <a:solidFill>
                    <a:srgbClr val="000000"/>
                  </a:solidFill>
                  <a:latin typeface="Lato Bold"/>
                </a:rPr>
                <a:t>PAGE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2752530" y="-47625"/>
              <a:ext cx="5532737" cy="504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49"/>
                </a:lnSpc>
              </a:pPr>
              <a:r>
                <a:rPr lang="en-US" sz="2250" spc="22">
                  <a:solidFill>
                    <a:srgbClr val="000000"/>
                  </a:solidFill>
                  <a:latin typeface="Lato"/>
                </a:rPr>
                <a:t>2/7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2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920269">
            <a:off x="13066203" y="-4196498"/>
            <a:ext cx="6226076" cy="839299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443331" y="5960372"/>
            <a:ext cx="6781906" cy="652983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176813" y="7703286"/>
            <a:ext cx="2991384" cy="1473936"/>
          </a:xfrm>
          <a:prstGeom prst="rect">
            <a:avLst/>
          </a:prstGeom>
        </p:spPr>
      </p:pic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8104944" y="2350939"/>
          <a:ext cx="7791387" cy="7218865"/>
        </p:xfrm>
        <a:graphic>
          <a:graphicData uri="http://schemas.openxmlformats.org/drawingml/2006/table">
            <a:tbl>
              <a:tblPr/>
              <a:tblGrid>
                <a:gridCol w="7791387"/>
              </a:tblGrid>
              <a:tr h="1205317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3500" u="sng">
                          <a:solidFill>
                            <a:srgbClr val="000000"/>
                          </a:solidFill>
                          <a:latin typeface="Belleza Bold"/>
                        </a:rPr>
                        <a:t>Admissible of a Node</a:t>
                      </a:r>
                      <a:endParaRPr lang="en-US" sz="1100"/>
                    </a:p>
                  </a:txBody>
                  <a:tcPr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5101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0 &lt; = h(B) &lt; = h*(B)</a:t>
                      </a:r>
                    </a:p>
                    <a:p>
                      <a:r>
                        <a:rPr lang="en-US"/>
                        <a:t>where h(B) - Heuristic value if Node-B</a:t>
                      </a:r>
                    </a:p>
                    <a:p>
                      <a:r>
                        <a:rPr lang="en-US" sz="2499">
                          <a:solidFill>
                            <a:srgbClr val="000000"/>
                          </a:solidFill>
                          <a:latin typeface="Hatton"/>
                        </a:rPr>
                        <a:t>h*(B) - optimal path cost from Node-B to goal node-Goal</a:t>
                      </a:r>
                    </a:p>
                  </a:txBody>
                  <a:tcPr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5317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3500" u="sng">
                          <a:solidFill>
                            <a:srgbClr val="000000"/>
                          </a:solidFill>
                          <a:latin typeface="Belleza Bold"/>
                        </a:rPr>
                        <a:t>Consistency </a:t>
                      </a:r>
                      <a:endParaRPr lang="en-US" sz="1100"/>
                    </a:p>
                  </a:txBody>
                  <a:tcPr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3131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V(S,G): 0 &lt;= h(S) - h(G) &lt;= cost (S,G)</a:t>
                      </a:r>
                    </a:p>
                    <a:p>
                      <a:r>
                        <a:rPr lang="en-US" sz="2499">
                          <a:solidFill>
                            <a:srgbClr val="000000"/>
                          </a:solidFill>
                          <a:latin typeface="Hatton"/>
                        </a:rPr>
                        <a:t>where, h(S/G) - heuristic value of Node S/G</a:t>
                      </a:r>
                    </a:p>
                  </a:txBody>
                  <a:tcPr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1512410" y="2102203"/>
            <a:ext cx="6320190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199"/>
              </a:lnSpc>
            </a:pPr>
            <a:r>
              <a:rPr lang="en-US" sz="8499">
                <a:solidFill>
                  <a:srgbClr val="191919"/>
                </a:solidFill>
                <a:latin typeface="Belleza Bold"/>
              </a:rPr>
              <a:t>Introduction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4451066" y="8834322"/>
            <a:ext cx="6213950" cy="342900"/>
            <a:chOff x="0" y="0"/>
            <a:chExt cx="8285267" cy="45720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47625"/>
              <a:ext cx="2266957" cy="504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49"/>
                </a:lnSpc>
              </a:pPr>
              <a:r>
                <a:rPr lang="en-US" sz="2250" spc="22">
                  <a:solidFill>
                    <a:srgbClr val="000000"/>
                  </a:solidFill>
                  <a:latin typeface="Lato Bold"/>
                </a:rPr>
                <a:t>PAGE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2752530" y="-47625"/>
              <a:ext cx="5532737" cy="504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49"/>
                </a:lnSpc>
              </a:pPr>
              <a:r>
                <a:rPr lang="en-US" sz="2250" spc="22">
                  <a:solidFill>
                    <a:srgbClr val="000000"/>
                  </a:solidFill>
                  <a:latin typeface="Lato"/>
                </a:rPr>
                <a:t>3/7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2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00025" y="3582523"/>
            <a:ext cx="17887950" cy="3121954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019175"/>
            <a:ext cx="5012998" cy="1106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191919"/>
                </a:solidFill>
                <a:latin typeface="Belleza Bold"/>
              </a:rPr>
              <a:t>Graph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4483932" y="8915400"/>
            <a:ext cx="6213950" cy="342900"/>
            <a:chOff x="0" y="0"/>
            <a:chExt cx="8285267" cy="45720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47625"/>
              <a:ext cx="2266957" cy="504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49"/>
                </a:lnSpc>
              </a:pPr>
              <a:r>
                <a:rPr lang="en-US" sz="2250" spc="22">
                  <a:solidFill>
                    <a:srgbClr val="000000"/>
                  </a:solidFill>
                  <a:latin typeface="Lato Bold"/>
                </a:rPr>
                <a:t>PAGE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2752530" y="-47625"/>
              <a:ext cx="5532737" cy="504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49"/>
                </a:lnSpc>
              </a:pPr>
              <a:r>
                <a:rPr lang="en-US" sz="2250" spc="22">
                  <a:solidFill>
                    <a:srgbClr val="000000"/>
                  </a:solidFill>
                  <a:latin typeface="Lato"/>
                </a:rPr>
                <a:t>4/7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2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609358" y="149990"/>
            <a:ext cx="6696928" cy="998702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4219575"/>
            <a:ext cx="6967890" cy="1106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191919"/>
                </a:solidFill>
                <a:latin typeface="Belleza"/>
              </a:rPr>
              <a:t>Search Tree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4582531" y="8915400"/>
            <a:ext cx="6213950" cy="342900"/>
            <a:chOff x="0" y="0"/>
            <a:chExt cx="8285267" cy="45720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47625"/>
              <a:ext cx="2266957" cy="504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49"/>
                </a:lnSpc>
              </a:pPr>
              <a:r>
                <a:rPr lang="en-US" sz="2250" spc="22">
                  <a:solidFill>
                    <a:srgbClr val="000000"/>
                  </a:solidFill>
                  <a:latin typeface="Lato Bold"/>
                </a:rPr>
                <a:t>PAGE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2752530" y="-47625"/>
              <a:ext cx="5532737" cy="504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49"/>
                </a:lnSpc>
              </a:pPr>
              <a:r>
                <a:rPr lang="en-US" sz="2250" spc="22">
                  <a:solidFill>
                    <a:srgbClr val="000000"/>
                  </a:solidFill>
                  <a:latin typeface="Lato"/>
                </a:rPr>
                <a:t>5/7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2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095593" y="114124"/>
            <a:ext cx="6745030" cy="1005875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4037414"/>
            <a:ext cx="5213023" cy="1106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191919"/>
                </a:solidFill>
                <a:latin typeface="Belleza Bold"/>
              </a:rPr>
              <a:t>Shortest Path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4713996" y="8915400"/>
            <a:ext cx="6213950" cy="342900"/>
            <a:chOff x="0" y="0"/>
            <a:chExt cx="8285267" cy="45720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47625"/>
              <a:ext cx="2266957" cy="504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49"/>
                </a:lnSpc>
              </a:pPr>
              <a:r>
                <a:rPr lang="en-US" sz="2250" spc="22">
                  <a:solidFill>
                    <a:srgbClr val="000000"/>
                  </a:solidFill>
                  <a:latin typeface="Lato Bold"/>
                </a:rPr>
                <a:t>PAGE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2752530" y="-47625"/>
              <a:ext cx="5532737" cy="504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49"/>
                </a:lnSpc>
              </a:pPr>
              <a:r>
                <a:rPr lang="en-US" sz="2250" spc="22">
                  <a:solidFill>
                    <a:srgbClr val="000000"/>
                  </a:solidFill>
                  <a:latin typeface="Lato"/>
                </a:rPr>
                <a:t>6/7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2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40200" y="3321679"/>
            <a:ext cx="7657581" cy="2500594"/>
            <a:chOff x="0" y="0"/>
            <a:chExt cx="10210108" cy="333412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0210108" cy="18058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615"/>
                </a:lnSpc>
              </a:pPr>
              <a:r>
                <a:rPr lang="en-US" sz="8846">
                  <a:solidFill>
                    <a:srgbClr val="191919"/>
                  </a:solidFill>
                  <a:latin typeface="Belleza Bold"/>
                </a:rPr>
                <a:t>The End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617845"/>
              <a:ext cx="9365401" cy="7162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72"/>
                </a:lnSpc>
              </a:pPr>
              <a:r>
                <a:rPr lang="en-US" sz="3440">
                  <a:solidFill>
                    <a:srgbClr val="191919"/>
                  </a:solidFill>
                  <a:latin typeface="Assistant Regular"/>
                </a:rPr>
                <a:t>We're</a:t>
              </a:r>
              <a:r>
                <a:rPr lang="en-US" sz="3440">
                  <a:solidFill>
                    <a:srgbClr val="191919"/>
                  </a:solidFill>
                  <a:latin typeface="Assistant Regular"/>
                </a:rPr>
                <a:t> ready to answer your questions.</a:t>
              </a: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391761">
            <a:off x="-2002508" y="4857788"/>
            <a:ext cx="6062415" cy="817237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311306" y="-1230218"/>
            <a:ext cx="7324738" cy="7052491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142619" y="7845522"/>
            <a:ext cx="2281713" cy="2196906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716089" y="1699960"/>
            <a:ext cx="3767654" cy="321963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14376768" y="8601075"/>
            <a:ext cx="6213950" cy="342900"/>
            <a:chOff x="0" y="0"/>
            <a:chExt cx="8285267" cy="45720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47625"/>
              <a:ext cx="2266957" cy="504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49"/>
                </a:lnSpc>
              </a:pPr>
              <a:r>
                <a:rPr lang="en-US" sz="2250" spc="22">
                  <a:solidFill>
                    <a:srgbClr val="000000"/>
                  </a:solidFill>
                  <a:latin typeface="Lato Bold"/>
                </a:rPr>
                <a:t>PAGE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2752530" y="-47625"/>
              <a:ext cx="5532737" cy="504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49"/>
                </a:lnSpc>
              </a:pPr>
              <a:r>
                <a:rPr lang="en-US" sz="2250" spc="22">
                  <a:solidFill>
                    <a:srgbClr val="000000"/>
                  </a:solidFill>
                  <a:latin typeface="Lato"/>
                </a:rPr>
                <a:t>7/7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DAFNKxCDWuo</dc:identifier>
  <dcterms:modified xsi:type="dcterms:W3CDTF">2011-08-01T06:04:30Z</dcterms:modified>
  <cp:revision>1</cp:revision>
  <dc:title>Implement address map using A* search algorithm</dc:title>
</cp:coreProperties>
</file>