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Libre Franklin"/>
      <p:regular r:id="rId21"/>
      <p:bold r:id="rId22"/>
      <p:italic r:id="rId23"/>
      <p:boldItalic r:id="rId24"/>
    </p:embeddedFont>
    <p:embeddedFont>
      <p:font typeface="Libre Franklin Thin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8">
          <p15:clr>
            <a:srgbClr val="000000"/>
          </p15:clr>
        </p15:guide>
        <p15:guide id="2" pos="7080">
          <p15:clr>
            <a:srgbClr val="000000"/>
          </p15:clr>
        </p15:guide>
        <p15:guide id="3" pos="5112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hqtul9qQ7r1FYglUGYM+696ZFN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F48AA3-AA28-4B4A-89F0-CB375BF92F13}">
  <a:tblStyle styleId="{5CF48AA3-AA28-4B4A-89F0-CB375BF92F13}" styleName="Table_0">
    <a:wholeTbl>
      <a:tcTxStyle b="off" i="off">
        <a:font>
          <a:latin typeface="Franklin Gothic Medium"/>
          <a:ea typeface="Franklin Gothic Medium"/>
          <a:cs typeface="Franklin Gothic Medium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EEFE6"/>
          </a:solidFill>
        </a:fill>
      </a:tcStyle>
    </a:wholeTbl>
    <a:band1H>
      <a:tcTxStyle b="off" i="off"/>
      <a:tcStyle>
        <a:fill>
          <a:solidFill>
            <a:srgbClr val="FDDD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FDDDCA"/>
          </a:solidFill>
        </a:fill>
      </a:tcStyle>
    </a:band1V>
    <a:band2V>
      <a:tcTxStyle b="off" i="off"/>
    </a:band2V>
    <a:la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8" orient="horz"/>
        <p:guide pos="7080"/>
        <p:guide pos="51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ibreFranklin-bold.fntdata"/><Relationship Id="rId21" Type="http://schemas.openxmlformats.org/officeDocument/2006/relationships/font" Target="fonts/LibreFranklin-regular.fntdata"/><Relationship Id="rId24" Type="http://schemas.openxmlformats.org/officeDocument/2006/relationships/font" Target="fonts/LibreFranklin-boldItalic.fntdata"/><Relationship Id="rId23" Type="http://schemas.openxmlformats.org/officeDocument/2006/relationships/font" Target="fonts/LibreFranklin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FranklinThin-bold.fntdata"/><Relationship Id="rId25" Type="http://schemas.openxmlformats.org/officeDocument/2006/relationships/font" Target="fonts/LibreFranklinThin-regular.fntdata"/><Relationship Id="rId28" Type="http://schemas.openxmlformats.org/officeDocument/2006/relationships/font" Target="fonts/LibreFranklinThin-boldItalic.fntdata"/><Relationship Id="rId27" Type="http://schemas.openxmlformats.org/officeDocument/2006/relationships/font" Target="fonts/LibreFranklinThin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B56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8" name="Google Shape;18;p15"/>
          <p:cNvSpPr txBox="1"/>
          <p:nvPr>
            <p:ph type="title"/>
          </p:nvPr>
        </p:nvSpPr>
        <p:spPr>
          <a:xfrm>
            <a:off x="640078" y="627016"/>
            <a:ext cx="6389027" cy="5601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ibre Franklin"/>
              <a:buNone/>
              <a:defRPr sz="8000"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029797" y="627016"/>
            <a:ext cx="3199034" cy="5590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/>
          <p:nvPr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02" name="Google Shape;102;p24"/>
          <p:cNvSpPr txBox="1"/>
          <p:nvPr>
            <p:ph type="title"/>
          </p:nvPr>
        </p:nvSpPr>
        <p:spPr>
          <a:xfrm>
            <a:off x="771830" y="635000"/>
            <a:ext cx="5171770" cy="2039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 sz="6600"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761998" y="2911475"/>
            <a:ext cx="4500563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/>
          <p:nvPr>
            <p:ph idx="2" type="pic"/>
          </p:nvPr>
        </p:nvSpPr>
        <p:spPr>
          <a:xfrm>
            <a:off x="6742113" y="639763"/>
            <a:ext cx="2198687" cy="254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06" name="Google Shape;106;p24"/>
          <p:cNvSpPr/>
          <p:nvPr>
            <p:ph idx="3" type="pic"/>
          </p:nvPr>
        </p:nvSpPr>
        <p:spPr>
          <a:xfrm>
            <a:off x="9337675" y="638175"/>
            <a:ext cx="2198688" cy="254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07" name="Google Shape;107;p24"/>
          <p:cNvSpPr/>
          <p:nvPr>
            <p:ph idx="4" type="pic"/>
          </p:nvPr>
        </p:nvSpPr>
        <p:spPr>
          <a:xfrm>
            <a:off x="6742113" y="3668713"/>
            <a:ext cx="2198687" cy="2554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08" name="Google Shape;108;p24"/>
          <p:cNvSpPr/>
          <p:nvPr>
            <p:ph idx="5" type="pic"/>
          </p:nvPr>
        </p:nvSpPr>
        <p:spPr>
          <a:xfrm>
            <a:off x="9337675" y="3668713"/>
            <a:ext cx="2198688" cy="2546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09" name="Google Shape;109;p24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 showMasterSp="0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960120" y="768096"/>
            <a:ext cx="10268712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/>
          <p:nvPr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22" name="Google Shape;22;p16"/>
          <p:cNvSpPr txBox="1"/>
          <p:nvPr>
            <p:ph type="title"/>
          </p:nvPr>
        </p:nvSpPr>
        <p:spPr>
          <a:xfrm>
            <a:off x="966213" y="336958"/>
            <a:ext cx="10616187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960120" y="2587752"/>
            <a:ext cx="3694176" cy="3258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/>
          <p:nvPr>
            <p:ph idx="2" type="pic"/>
          </p:nvPr>
        </p:nvSpPr>
        <p:spPr>
          <a:xfrm>
            <a:off x="5297764" y="2265363"/>
            <a:ext cx="347952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25" name="Google Shape;25;p16"/>
          <p:cNvSpPr/>
          <p:nvPr>
            <p:ph idx="3" type="pic"/>
          </p:nvPr>
        </p:nvSpPr>
        <p:spPr>
          <a:xfrm>
            <a:off x="8777288" y="2265363"/>
            <a:ext cx="341471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960121" y="6356350"/>
            <a:ext cx="3353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1" name="Google Shape;31;p17"/>
          <p:cNvSpPr txBox="1"/>
          <p:nvPr>
            <p:ph type="title"/>
          </p:nvPr>
        </p:nvSpPr>
        <p:spPr>
          <a:xfrm>
            <a:off x="960438" y="317499"/>
            <a:ext cx="4500737" cy="2095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960438" y="2587625"/>
            <a:ext cx="4500737" cy="35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/>
        </p:nvSpPr>
        <p:spPr>
          <a:xfrm>
            <a:off x="960438" y="6356350"/>
            <a:ext cx="4981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SAMPLE FOOTER TEXT</a:t>
            </a:r>
            <a:endParaRPr b="0" i="0" sz="11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34" name="Google Shape;34;p17"/>
          <p:cNvSpPr/>
          <p:nvPr>
            <p:ph idx="2" type="pic"/>
          </p:nvPr>
        </p:nvSpPr>
        <p:spPr>
          <a:xfrm>
            <a:off x="6094474" y="0"/>
            <a:ext cx="3046351" cy="3428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35" name="Google Shape;35;p17"/>
          <p:cNvSpPr/>
          <p:nvPr>
            <p:ph idx="3" type="pic"/>
          </p:nvPr>
        </p:nvSpPr>
        <p:spPr>
          <a:xfrm>
            <a:off x="9148763" y="0"/>
            <a:ext cx="3048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36" name="Google Shape;36;p17"/>
          <p:cNvSpPr/>
          <p:nvPr>
            <p:ph idx="4" type="pic"/>
          </p:nvPr>
        </p:nvSpPr>
        <p:spPr>
          <a:xfrm>
            <a:off x="6102350" y="3429000"/>
            <a:ext cx="607695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9601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>
  <p:cSld name="Closing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/>
          <p:nvPr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4555193" y="3036762"/>
            <a:ext cx="7136064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/>
          <p:nvPr>
            <p:ph idx="2" type="pic"/>
          </p:nvPr>
        </p:nvSpPr>
        <p:spPr>
          <a:xfrm>
            <a:off x="-12804" y="1225484"/>
            <a:ext cx="4059934" cy="3951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" type="body"/>
          </p:nvPr>
        </p:nvSpPr>
        <p:spPr>
          <a:xfrm>
            <a:off x="4547779" y="5355583"/>
            <a:ext cx="2270162" cy="57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3" type="body"/>
          </p:nvPr>
        </p:nvSpPr>
        <p:spPr>
          <a:xfrm>
            <a:off x="6984437" y="5355583"/>
            <a:ext cx="2270162" cy="57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4" type="body"/>
          </p:nvPr>
        </p:nvSpPr>
        <p:spPr>
          <a:xfrm>
            <a:off x="9421095" y="5355583"/>
            <a:ext cx="2270162" cy="57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960120" y="6356350"/>
            <a:ext cx="34050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57" name="Google Shape;57;p20"/>
          <p:cNvSpPr txBox="1"/>
          <p:nvPr>
            <p:ph type="title"/>
          </p:nvPr>
        </p:nvSpPr>
        <p:spPr>
          <a:xfrm>
            <a:off x="5355771" y="1004205"/>
            <a:ext cx="6096000" cy="3725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/>
          <p:nvPr>
            <p:ph idx="2" type="pic"/>
          </p:nvPr>
        </p:nvSpPr>
        <p:spPr>
          <a:xfrm>
            <a:off x="0" y="0"/>
            <a:ext cx="4657345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59" name="Google Shape;59;p20"/>
          <p:cNvSpPr txBox="1"/>
          <p:nvPr/>
        </p:nvSpPr>
        <p:spPr>
          <a:xfrm>
            <a:off x="960438" y="6356350"/>
            <a:ext cx="4981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rPr>
              <a:t>SAMPLE FOOTER TEXT</a:t>
            </a:r>
            <a:endParaRPr b="0" i="0" sz="11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355771" y="4865914"/>
            <a:ext cx="6096000" cy="53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/>
          <p:nvPr>
            <p:ph idx="2" type="pic"/>
          </p:nvPr>
        </p:nvSpPr>
        <p:spPr>
          <a:xfrm>
            <a:off x="1066800" y="3048000"/>
            <a:ext cx="1790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66" name="Google Shape;66;p21"/>
          <p:cNvSpPr/>
          <p:nvPr>
            <p:ph idx="3" type="pic"/>
          </p:nvPr>
        </p:nvSpPr>
        <p:spPr>
          <a:xfrm>
            <a:off x="3821762" y="3048000"/>
            <a:ext cx="1790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67" name="Google Shape;67;p21"/>
          <p:cNvSpPr/>
          <p:nvPr>
            <p:ph idx="4" type="pic"/>
          </p:nvPr>
        </p:nvSpPr>
        <p:spPr>
          <a:xfrm>
            <a:off x="6576021" y="3048000"/>
            <a:ext cx="1790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68" name="Google Shape;68;p21"/>
          <p:cNvSpPr/>
          <p:nvPr>
            <p:ph idx="5" type="pic"/>
          </p:nvPr>
        </p:nvSpPr>
        <p:spPr>
          <a:xfrm>
            <a:off x="9334500" y="3048000"/>
            <a:ext cx="1790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1066800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6" type="body"/>
          </p:nvPr>
        </p:nvSpPr>
        <p:spPr>
          <a:xfrm>
            <a:off x="1066800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7" type="body"/>
          </p:nvPr>
        </p:nvSpPr>
        <p:spPr>
          <a:xfrm>
            <a:off x="3821762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8" type="body"/>
          </p:nvPr>
        </p:nvSpPr>
        <p:spPr>
          <a:xfrm>
            <a:off x="3821762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9" type="body"/>
          </p:nvPr>
        </p:nvSpPr>
        <p:spPr>
          <a:xfrm>
            <a:off x="6576021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3" type="body"/>
          </p:nvPr>
        </p:nvSpPr>
        <p:spPr>
          <a:xfrm>
            <a:off x="6576021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4" type="body"/>
          </p:nvPr>
        </p:nvSpPr>
        <p:spPr>
          <a:xfrm>
            <a:off x="9334500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5" type="body"/>
          </p:nvPr>
        </p:nvSpPr>
        <p:spPr>
          <a:xfrm>
            <a:off x="9334500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960120" y="6356350"/>
            <a:ext cx="34179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960121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960120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6409944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2"/>
          <p:cNvSpPr txBox="1"/>
          <p:nvPr>
            <p:ph idx="4" type="body"/>
          </p:nvPr>
        </p:nvSpPr>
        <p:spPr>
          <a:xfrm>
            <a:off x="6409944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960120" y="6356350"/>
            <a:ext cx="35934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 ">
  <p:cSld name="Content 3 column 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960121" y="2587752"/>
            <a:ext cx="3236976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960120" y="3594538"/>
            <a:ext cx="3236976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477512" y="2587752"/>
            <a:ext cx="3236976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4" name="Google Shape;94;p23"/>
          <p:cNvSpPr txBox="1"/>
          <p:nvPr>
            <p:ph idx="4" type="body"/>
          </p:nvPr>
        </p:nvSpPr>
        <p:spPr>
          <a:xfrm>
            <a:off x="4477512" y="3594538"/>
            <a:ext cx="3236976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5" type="body"/>
          </p:nvPr>
        </p:nvSpPr>
        <p:spPr>
          <a:xfrm>
            <a:off x="7994903" y="2587752"/>
            <a:ext cx="3236976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23"/>
          <p:cNvSpPr txBox="1"/>
          <p:nvPr>
            <p:ph idx="6" type="body"/>
          </p:nvPr>
        </p:nvSpPr>
        <p:spPr>
          <a:xfrm>
            <a:off x="7994903" y="3594538"/>
            <a:ext cx="3236976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1" type="ftr"/>
          </p:nvPr>
        </p:nvSpPr>
        <p:spPr>
          <a:xfrm>
            <a:off x="960120" y="6356350"/>
            <a:ext cx="34179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Thin"/>
              <a:ea typeface="Libre Franklin Thin"/>
              <a:cs typeface="Libre Franklin Thin"/>
              <a:sym typeface="Libre Franklin Thin"/>
            </a:endParaRPr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 b="0" i="0" sz="6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-374650" lvl="1" marL="9144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-342900" lvl="3" marL="18288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title"/>
          </p:nvPr>
        </p:nvSpPr>
        <p:spPr>
          <a:xfrm>
            <a:off x="640078" y="627016"/>
            <a:ext cx="6389027" cy="5601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ibre Frankli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TOUR GUIDE PROVIDING SERVICE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"/>
          <p:cNvSpPr txBox="1"/>
          <p:nvPr>
            <p:ph idx="1" type="body"/>
          </p:nvPr>
        </p:nvSpPr>
        <p:spPr>
          <a:xfrm>
            <a:off x="8029797" y="627016"/>
            <a:ext cx="4036512" cy="5590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Tanmoy  Mazumder- 19101013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Ali  Mostakim  Alvi- 19101015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Shawan  Das- 19101020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12"/>
              <a:buNone/>
            </a:pPr>
            <a:r>
              <a:rPr lang="en-US" sz="7300"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sp>
        <p:nvSpPr>
          <p:cNvPr id="192" name="Google Shape;192;p9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Data Dictionary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Semi-structure decision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Prepare &amp; present system proposal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Recommend optimal solution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Design Interface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Design System Control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Design file or Database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Program Specification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Produce decission tree table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Design security measures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Plan Conversion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Train users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Purchase and install new equipment.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Convert files &amp; Install system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Review &amp; evaluate system.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303"/>
              <a:buNone/>
            </a:pPr>
            <a:br>
              <a:rPr lang="en-US"/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Maintenance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Test &amp; debug computer programs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Test computer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❖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Develop system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/>
          <p:nvPr>
            <p:ph type="title"/>
          </p:nvPr>
        </p:nvSpPr>
        <p:spPr>
          <a:xfrm>
            <a:off x="4547268" y="2484762"/>
            <a:ext cx="71361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THANK YOU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9000"/>
            <a:ext cx="40576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>
            <p:ph type="title"/>
          </p:nvPr>
        </p:nvSpPr>
        <p:spPr>
          <a:xfrm>
            <a:off x="966213" y="336958"/>
            <a:ext cx="10616187" cy="1095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"/>
          <p:cNvSpPr txBox="1"/>
          <p:nvPr>
            <p:ph idx="1" type="body"/>
          </p:nvPr>
        </p:nvSpPr>
        <p:spPr>
          <a:xfrm>
            <a:off x="966213" y="2965848"/>
            <a:ext cx="3694176" cy="3258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Providing easy access to local tour guides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Turn the guiding sector more reliable</a:t>
            </a:r>
            <a:endParaRPr/>
          </a:p>
          <a:p>
            <a:pPr indent="-4572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Creation of a new part time job sector</a:t>
            </a:r>
            <a:endParaRPr/>
          </a:p>
          <a:p>
            <a:pPr indent="-2921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t/>
            </a:r>
            <a:endParaRPr/>
          </a:p>
        </p:txBody>
      </p:sp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7475" y="2271075"/>
            <a:ext cx="352722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4700" y="2285739"/>
            <a:ext cx="3397300" cy="393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960438" y="317499"/>
            <a:ext cx="4500737" cy="2095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960438" y="2413000"/>
            <a:ext cx="4500737" cy="35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new web based addition to the expansion of the tourism sector in Bangladesh.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Making it easy for local people to engage in a part time guiding job.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Resulting in an abundance of guides that are ready to help the tourists.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"/>
          <p:cNvSpPr txBox="1"/>
          <p:nvPr>
            <p:ph idx="10" type="dt"/>
          </p:nvPr>
        </p:nvSpPr>
        <p:spPr>
          <a:xfrm>
            <a:off x="6903720" y="6356350"/>
            <a:ext cx="3237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20XX</a:t>
            </a:r>
            <a:endParaRPr/>
          </a:p>
        </p:txBody>
      </p:sp>
      <p:sp>
        <p:nvSpPr>
          <p:cNvPr id="137" name="Google Shape;137;p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550" y="0"/>
            <a:ext cx="3063056" cy="34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999" y="3401250"/>
            <a:ext cx="3051600" cy="3426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40400" y="0"/>
            <a:ext cx="3051600" cy="68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/>
          <p:nvPr/>
        </p:nvSpPr>
        <p:spPr>
          <a:xfrm>
            <a:off x="765313" y="6231835"/>
            <a:ext cx="1958009" cy="48961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Libre Frankli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SIMILAR EXISTING SYSTEMS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7" name="Google Shape;147;p4"/>
          <p:cNvGraphicFramePr/>
          <p:nvPr/>
        </p:nvGraphicFramePr>
        <p:xfrm>
          <a:off x="960438" y="2587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{5CF48AA3-AA28-4B4A-89F0-CB375BF92F13}</a:tableStyleId>
              </a:tblPr>
              <a:tblGrid>
                <a:gridCol w="5133975"/>
                <a:gridCol w="5133975"/>
              </a:tblGrid>
              <a:tr h="8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Remarks</a:t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8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Bangladesh tourism guide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Badly maintained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8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Private guides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 Thin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Badly maintained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882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Tour by locals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much famous among Bangladeshis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Libre Frankli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NOVELTY OF THIS PROJECT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Focused on polished user experience </a:t>
            </a:r>
            <a:endParaRPr/>
          </a:p>
          <a:p>
            <a:pPr indent="-457200" lvl="0" marL="45720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Review blog 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Ease of payment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Quick access to local law enforcement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303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Implementation plan and Required elements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6858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Web tools i.e. html, css, bootstrap, javascript,  Django</a:t>
            </a:r>
            <a:endParaRPr/>
          </a:p>
          <a:p>
            <a:pPr indent="-457200" lvl="0" marL="6858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Manpower</a:t>
            </a:r>
            <a:endParaRPr/>
          </a:p>
          <a:p>
            <a:pPr indent="-457200" lvl="0" marL="6858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Initial investment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0303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Development Life cycle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4621696" y="2541581"/>
            <a:ext cx="1679713" cy="88741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</p:txBody>
      </p:sp>
      <p:sp>
        <p:nvSpPr>
          <p:cNvPr id="166" name="Google Shape;166;p6"/>
          <p:cNvSpPr/>
          <p:nvPr/>
        </p:nvSpPr>
        <p:spPr>
          <a:xfrm>
            <a:off x="7911548" y="3839817"/>
            <a:ext cx="1570383" cy="9839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6301409" y="5661036"/>
            <a:ext cx="1570383" cy="9839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3032974" y="5661036"/>
            <a:ext cx="2075739" cy="9839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663146" y="3855429"/>
            <a:ext cx="1755915" cy="98397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Maintanance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/>
          <p:nvPr/>
        </p:nvSpPr>
        <p:spPr>
          <a:xfrm rot="9637744">
            <a:off x="7991524" y="5288836"/>
            <a:ext cx="1192696" cy="685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 rot="-5797501">
            <a:off x="1788678" y="5312314"/>
            <a:ext cx="1207536" cy="683747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 rot="-811107">
            <a:off x="2664125" y="2915863"/>
            <a:ext cx="1609910" cy="489422"/>
          </a:xfrm>
          <a:prstGeom prst="bentArrow">
            <a:avLst>
              <a:gd fmla="val 32392" name="adj1"/>
              <a:gd fmla="val 31981" name="adj2"/>
              <a:gd fmla="val 50000" name="adj3"/>
              <a:gd fmla="val 60721" name="adj4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5199821" y="6088163"/>
            <a:ext cx="815009" cy="25823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6"/>
          <p:cNvSpPr/>
          <p:nvPr/>
        </p:nvSpPr>
        <p:spPr>
          <a:xfrm rot="2496851">
            <a:off x="6731299" y="3014404"/>
            <a:ext cx="1609910" cy="489422"/>
          </a:xfrm>
          <a:prstGeom prst="bentArrow">
            <a:avLst>
              <a:gd fmla="val 32392" name="adj1"/>
              <a:gd fmla="val 31981" name="adj2"/>
              <a:gd fmla="val 50000" name="adj3"/>
              <a:gd fmla="val 60721" name="adj4"/>
            </a:avLst>
          </a:prstGeom>
          <a:solidFill>
            <a:schemeClr val="accent1"/>
          </a:solidFill>
          <a:ln cap="flat" cmpd="sng" w="25400">
            <a:solidFill>
              <a:srgbClr val="B56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r>
              <a:rPr lang="en-US"/>
              <a:t> </a:t>
            </a:r>
            <a:endParaRPr/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Problem.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opportunity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Identify Objective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Examine Analysts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Make UI understandable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Manage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7200">
                <a:latin typeface="Times New Roman"/>
                <a:ea typeface="Times New Roman"/>
                <a:cs typeface="Times New Roman"/>
                <a:sym typeface="Times New Roman"/>
              </a:rPr>
              <a:t>Feasibility Study: </a:t>
            </a:r>
            <a:endParaRPr/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Economic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Technical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Operational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Schedule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Legal feasibility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xtaposeVTI">
  <a:themeElements>
    <a:clrScheme name="Juxtapose">
      <a:dk1>
        <a:srgbClr val="000000"/>
      </a:dk1>
      <a:lt1>
        <a:srgbClr val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2021-08-09T16:59:10Z</dcterms:created>
  <dc:creator>Ali Mostakim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KSOProductBuildVer">
    <vt:lpwstr>1033-11.2.0.10223</vt:lpwstr>
  </property>
</Properties>
</file>