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8" r:id="rId2"/>
    <p:sldId id="329" r:id="rId3"/>
    <p:sldId id="339" r:id="rId4"/>
    <p:sldId id="340" r:id="rId5"/>
    <p:sldId id="341" r:id="rId6"/>
    <p:sldId id="342" r:id="rId7"/>
    <p:sldId id="343" r:id="rId8"/>
    <p:sldId id="344" r:id="rId9"/>
    <p:sldId id="33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99FF99"/>
    <a:srgbClr val="33CCFF"/>
    <a:srgbClr val="39312B"/>
    <a:srgbClr val="828282"/>
    <a:srgbClr val="6E90FE"/>
    <a:srgbClr val="8086FC"/>
    <a:srgbClr val="6D6DFB"/>
    <a:srgbClr val="4E78F0"/>
    <a:srgbClr val="F09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29" autoAdjust="0"/>
  </p:normalViewPr>
  <p:slideViewPr>
    <p:cSldViewPr showGuides="1">
      <p:cViewPr>
        <p:scale>
          <a:sx n="75" d="100"/>
          <a:sy n="75" d="100"/>
        </p:scale>
        <p:origin x="196" y="-8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307" y="688975"/>
            <a:ext cx="5482505" cy="2206625"/>
          </a:xfrm>
        </p:spPr>
        <p:txBody>
          <a:bodyPr>
            <a:normAutofit fontScale="90000"/>
          </a:bodyPr>
          <a:lstStyle/>
          <a:p>
            <a:r>
              <a:rPr lang="en-US" dirty="0"/>
              <a:t>Tour Guide Providing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307" y="3124200"/>
            <a:ext cx="5945187" cy="1270453"/>
          </a:xfrm>
        </p:spPr>
        <p:txBody>
          <a:bodyPr/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  <a:t>Presented By: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Tanmoy Mazumder(19101013)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Ali Mostakim Alvi(19101015)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Shawan Das(19101020)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FAFAC-35E0-4C5A-BB5B-F04732E86BB4}"/>
              </a:ext>
            </a:extLst>
          </p:cNvPr>
          <p:cNvSpPr txBox="1"/>
          <p:nvPr/>
        </p:nvSpPr>
        <p:spPr>
          <a:xfrm>
            <a:off x="2513012" y="49530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stellar" panose="020A0402060406010301" pitchFamily="18" charset="0"/>
              </a:rPr>
              <a:t>Presented to:</a:t>
            </a:r>
          </a:p>
          <a:p>
            <a:pPr algn="ctr"/>
            <a:r>
              <a:rPr lang="en-US" dirty="0"/>
              <a:t>Shammi Akhtar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CSE, UAP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Feasibility Study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Project Feasibility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Economic Feasibility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8F71-2240-4AFD-97E5-3E4234F5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99" y="457200"/>
            <a:ext cx="9829799" cy="12192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91EB-DDEF-4778-87F1-756378B3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Economic Feasibility</a:t>
            </a:r>
          </a:p>
          <a:p>
            <a:r>
              <a:rPr lang="en-US" sz="2800" dirty="0"/>
              <a:t>Technical Feasibility</a:t>
            </a:r>
          </a:p>
          <a:p>
            <a:r>
              <a:rPr lang="en-US" sz="2800" dirty="0"/>
              <a:t>Operational Feasibility</a:t>
            </a:r>
          </a:p>
          <a:p>
            <a:r>
              <a:rPr lang="en-US" sz="2800" dirty="0"/>
              <a:t>Schedule Feasibility</a:t>
            </a:r>
          </a:p>
          <a:p>
            <a:r>
              <a:rPr lang="en-US" sz="2800" dirty="0"/>
              <a:t>Legal Feasibility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8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F96C-87F8-4929-9711-D305BC10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5FB2-5FFC-4865-AED4-085A7CEB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66FFFF"/>
                </a:solidFill>
              </a:rPr>
              <a:t>Technical feasibility</a:t>
            </a:r>
          </a:p>
          <a:p>
            <a:pPr lvl="1"/>
            <a:r>
              <a:rPr lang="en-US" dirty="0"/>
              <a:t>Familiarity with application</a:t>
            </a:r>
          </a:p>
          <a:p>
            <a:pPr lvl="1"/>
            <a:r>
              <a:rPr lang="en-US" dirty="0"/>
              <a:t>Familiarity with technology</a:t>
            </a:r>
          </a:p>
          <a:p>
            <a:pPr lvl="1"/>
            <a:r>
              <a:rPr lang="en-US" dirty="0"/>
              <a:t>Project Size</a:t>
            </a:r>
          </a:p>
          <a:p>
            <a:pPr lvl="1"/>
            <a:r>
              <a:rPr lang="en-US" dirty="0"/>
              <a:t>Compatibility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66FFFF"/>
                </a:solidFill>
              </a:rPr>
              <a:t>Economic Feasibility</a:t>
            </a:r>
          </a:p>
          <a:p>
            <a:pPr lvl="1"/>
            <a:r>
              <a:rPr lang="en-US" dirty="0"/>
              <a:t>Development Cost</a:t>
            </a:r>
          </a:p>
          <a:p>
            <a:pPr lvl="1"/>
            <a:r>
              <a:rPr lang="en-US" dirty="0"/>
              <a:t>Annual operating costs</a:t>
            </a:r>
          </a:p>
          <a:p>
            <a:pPr lvl="1"/>
            <a:r>
              <a:rPr lang="en-US" dirty="0"/>
              <a:t>Annual benefits</a:t>
            </a:r>
          </a:p>
          <a:p>
            <a:pPr lvl="1"/>
            <a:r>
              <a:rPr lang="en-US" dirty="0"/>
              <a:t>Intangible benefits and costs</a:t>
            </a:r>
          </a:p>
        </p:txBody>
      </p:sp>
    </p:spTree>
    <p:extLst>
      <p:ext uri="{BB962C8B-B14F-4D97-AF65-F5344CB8AC3E}">
        <p14:creationId xmlns:p14="http://schemas.microsoft.com/office/powerpoint/2010/main" val="75928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485A-4D0A-4329-AD99-9FB630F0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Economic Feasibility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7C3E-AF61-4A80-9840-1D745216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costs and benefits</a:t>
            </a:r>
          </a:p>
          <a:p>
            <a:r>
              <a:rPr lang="en-US" dirty="0"/>
              <a:t>Assign values to costs and benefits</a:t>
            </a:r>
          </a:p>
          <a:p>
            <a:r>
              <a:rPr lang="en-US" dirty="0"/>
              <a:t>Determine cash flow</a:t>
            </a:r>
          </a:p>
          <a:p>
            <a:r>
              <a:rPr lang="en-US" dirty="0"/>
              <a:t>Assess project’s economic value</a:t>
            </a:r>
          </a:p>
          <a:p>
            <a:pPr lvl="1"/>
            <a:r>
              <a:rPr lang="en-US" dirty="0"/>
              <a:t>Return on investment</a:t>
            </a:r>
          </a:p>
          <a:p>
            <a:pPr lvl="1"/>
            <a:r>
              <a:rPr lang="en-US" dirty="0"/>
              <a:t>Break-Even Point</a:t>
            </a:r>
          </a:p>
          <a:p>
            <a:pPr lvl="1"/>
            <a:r>
              <a:rPr lang="en-US" dirty="0"/>
              <a:t>Net Present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96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5486-8935-4061-B82F-5FA3B352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2" y="76200"/>
            <a:ext cx="9829799" cy="609600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Project’s Economic value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2EA7BE-6AC9-4229-B0DD-122A40E3C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158218"/>
              </p:ext>
            </p:extLst>
          </p:nvPr>
        </p:nvGraphicFramePr>
        <p:xfrm>
          <a:off x="1094260" y="811103"/>
          <a:ext cx="11094565" cy="6068968"/>
        </p:xfrm>
        <a:graphic>
          <a:graphicData uri="http://schemas.openxmlformats.org/drawingml/2006/table">
            <a:tbl>
              <a:tblPr/>
              <a:tblGrid>
                <a:gridCol w="365756">
                  <a:extLst>
                    <a:ext uri="{9D8B030D-6E8A-4147-A177-3AD203B41FA5}">
                      <a16:colId xmlns:a16="http://schemas.microsoft.com/office/drawing/2014/main" val="2767006143"/>
                    </a:ext>
                  </a:extLst>
                </a:gridCol>
                <a:gridCol w="1158698">
                  <a:extLst>
                    <a:ext uri="{9D8B030D-6E8A-4147-A177-3AD203B41FA5}">
                      <a16:colId xmlns:a16="http://schemas.microsoft.com/office/drawing/2014/main" val="2619752511"/>
                    </a:ext>
                  </a:extLst>
                </a:gridCol>
                <a:gridCol w="1024747">
                  <a:extLst>
                    <a:ext uri="{9D8B030D-6E8A-4147-A177-3AD203B41FA5}">
                      <a16:colId xmlns:a16="http://schemas.microsoft.com/office/drawing/2014/main" val="2969504906"/>
                    </a:ext>
                  </a:extLst>
                </a:gridCol>
                <a:gridCol w="1496269">
                  <a:extLst>
                    <a:ext uri="{9D8B030D-6E8A-4147-A177-3AD203B41FA5}">
                      <a16:colId xmlns:a16="http://schemas.microsoft.com/office/drawing/2014/main" val="1722486782"/>
                    </a:ext>
                  </a:extLst>
                </a:gridCol>
                <a:gridCol w="1540603">
                  <a:extLst>
                    <a:ext uri="{9D8B030D-6E8A-4147-A177-3AD203B41FA5}">
                      <a16:colId xmlns:a16="http://schemas.microsoft.com/office/drawing/2014/main" val="1264159397"/>
                    </a:ext>
                  </a:extLst>
                </a:gridCol>
                <a:gridCol w="1517006">
                  <a:extLst>
                    <a:ext uri="{9D8B030D-6E8A-4147-A177-3AD203B41FA5}">
                      <a16:colId xmlns:a16="http://schemas.microsoft.com/office/drawing/2014/main" val="3096176722"/>
                    </a:ext>
                  </a:extLst>
                </a:gridCol>
                <a:gridCol w="1353612">
                  <a:extLst>
                    <a:ext uri="{9D8B030D-6E8A-4147-A177-3AD203B41FA5}">
                      <a16:colId xmlns:a16="http://schemas.microsoft.com/office/drawing/2014/main" val="3138647203"/>
                    </a:ext>
                  </a:extLst>
                </a:gridCol>
                <a:gridCol w="1307854">
                  <a:extLst>
                    <a:ext uri="{9D8B030D-6E8A-4147-A177-3AD203B41FA5}">
                      <a16:colId xmlns:a16="http://schemas.microsoft.com/office/drawing/2014/main" val="3364799629"/>
                    </a:ext>
                  </a:extLst>
                </a:gridCol>
                <a:gridCol w="1330020">
                  <a:extLst>
                    <a:ext uri="{9D8B030D-6E8A-4147-A177-3AD203B41FA5}">
                      <a16:colId xmlns:a16="http://schemas.microsoft.com/office/drawing/2014/main" val="696197360"/>
                    </a:ext>
                  </a:extLst>
                </a:gridCol>
              </a:tblGrid>
              <a:tr h="249533"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2041" marR="12041" marT="8027" marB="802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2041" marR="12041" marT="8027" marB="802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2041" marR="12041" marT="8027" marB="802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Year 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Year 1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Year 2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Year 3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Year 4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Total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32823"/>
                  </a:ext>
                </a:extLst>
              </a:tr>
              <a:tr h="349278">
                <a:tc rowSpan="4"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Benefits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37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Percentage</a:t>
                      </a:r>
                      <a:b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from guides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120,000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450,000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406"/>
                  </a:ext>
                </a:extLst>
              </a:tr>
              <a:tr h="34927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Affiliate Marketing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29,000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109,000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563369"/>
                  </a:ext>
                </a:extLst>
              </a:tr>
              <a:tr h="30028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Advertisement 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152,000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194,600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222,000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668,600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4892"/>
                  </a:ext>
                </a:extLst>
              </a:tr>
              <a:tr h="22807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Total Benefit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277,000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343,600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412,000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1,227,600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61527"/>
                  </a:ext>
                </a:extLst>
              </a:tr>
              <a:tr h="515938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COST</a:t>
                      </a:r>
                    </a:p>
                  </a:txBody>
                  <a:tcPr marL="12041" marR="12041" marT="8027" marB="802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6BD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Development</a:t>
                      </a:r>
                      <a:br>
                        <a:rPr 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Costs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Site Development</a:t>
                      </a:r>
                      <a:b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&amp; Publishing</a:t>
                      </a:r>
                    </a:p>
                  </a:txBody>
                  <a:tcPr marL="12041" marR="12041" marT="8027" marB="802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50711"/>
                  </a:ext>
                </a:extLst>
              </a:tr>
              <a:tr h="300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Server Hosting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4299"/>
                  </a:ext>
                </a:extLst>
              </a:tr>
              <a:tr h="349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Maintenance Cost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13805"/>
                  </a:ext>
                </a:extLst>
              </a:tr>
              <a:tr h="493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Total Development </a:t>
                      </a:r>
                      <a:br>
                        <a:rPr lang="en-US" sz="105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05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cost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140,000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17509"/>
                  </a:ext>
                </a:extLst>
              </a:tr>
              <a:tr h="300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Operational</a:t>
                      </a:r>
                      <a:br>
                        <a:rPr lang="en-US" sz="16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Costs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Advertisement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115,000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115,000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111,000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441,000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98533"/>
                  </a:ext>
                </a:extLst>
              </a:tr>
              <a:tr h="515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Payment Getway &amp;</a:t>
                      </a:r>
                      <a:b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SMS Getway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3200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4800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18,000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591039"/>
                  </a:ext>
                </a:extLst>
              </a:tr>
              <a:tr h="228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Management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90,000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110,000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130,000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390,000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00303"/>
                  </a:ext>
                </a:extLst>
              </a:tr>
              <a:tr h="493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Total Operational</a:t>
                      </a:r>
                      <a:br>
                        <a:rPr lang="en-US" sz="105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05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Cost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178,200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209,000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225,800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236,000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849,000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6008"/>
                  </a:ext>
                </a:extLst>
              </a:tr>
              <a:tr h="228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Total Costs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40,000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203,200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234,000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250,800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261,000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989,000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10377"/>
                  </a:ext>
                </a:extLst>
              </a:tr>
              <a:tr h="439854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Net Benefits =</a:t>
                      </a:r>
                      <a:br>
                        <a:rPr lang="en-US" sz="105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50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 benefits - Total cost</a:t>
                      </a:r>
                      <a:endParaRPr lang="en-US" sz="105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[40,000]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[8,200]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43,000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92,800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151,000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238,600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19332"/>
                  </a:ext>
                </a:extLst>
              </a:tr>
              <a:tr h="706306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Cumulative Net</a:t>
                      </a:r>
                      <a:b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Cash Flow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[40,000]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[48,200]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[5,200]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87,600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238,600</a:t>
                      </a: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2041" marR="12041" marT="8027" marB="80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2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69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3C8-98DA-4CF9-B696-6DF5FBE4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954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ROI and BEP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7F360E-5551-4629-83C1-164A35A4E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101004"/>
              </p:ext>
            </p:extLst>
          </p:nvPr>
        </p:nvGraphicFramePr>
        <p:xfrm>
          <a:off x="1979612" y="1828800"/>
          <a:ext cx="8915400" cy="4419599"/>
        </p:xfrm>
        <a:graphic>
          <a:graphicData uri="http://schemas.openxmlformats.org/drawingml/2006/table">
            <a:tbl>
              <a:tblPr/>
              <a:tblGrid>
                <a:gridCol w="2048493">
                  <a:extLst>
                    <a:ext uri="{9D8B030D-6E8A-4147-A177-3AD203B41FA5}">
                      <a16:colId xmlns:a16="http://schemas.microsoft.com/office/drawing/2014/main" val="3084658326"/>
                    </a:ext>
                  </a:extLst>
                </a:gridCol>
                <a:gridCol w="1202378">
                  <a:extLst>
                    <a:ext uri="{9D8B030D-6E8A-4147-A177-3AD203B41FA5}">
                      <a16:colId xmlns:a16="http://schemas.microsoft.com/office/drawing/2014/main" val="4044974428"/>
                    </a:ext>
                  </a:extLst>
                </a:gridCol>
                <a:gridCol w="1238002">
                  <a:extLst>
                    <a:ext uri="{9D8B030D-6E8A-4147-A177-3AD203B41FA5}">
                      <a16:colId xmlns:a16="http://schemas.microsoft.com/office/drawing/2014/main" val="2780067618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1933253192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108581026"/>
                    </a:ext>
                  </a:extLst>
                </a:gridCol>
                <a:gridCol w="1050966">
                  <a:extLst>
                    <a:ext uri="{9D8B030D-6E8A-4147-A177-3AD203B41FA5}">
                      <a16:colId xmlns:a16="http://schemas.microsoft.com/office/drawing/2014/main" val="3685422651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995028977"/>
                    </a:ext>
                  </a:extLst>
                </a:gridCol>
              </a:tblGrid>
              <a:tr h="413920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Year 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Year 1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Year 2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Year 3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Year 4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Total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10642"/>
                  </a:ext>
                </a:extLst>
              </a:tr>
              <a:tr h="3819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Total Benefit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dirty="0">
                          <a:solidFill>
                            <a:srgbClr val="BF9000"/>
                          </a:solidFill>
                          <a:effectLst/>
                        </a:rPr>
                        <a:t>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dirty="0">
                          <a:solidFill>
                            <a:srgbClr val="BF9000"/>
                          </a:solidFill>
                          <a:effectLst/>
                        </a:rPr>
                        <a:t>195,000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dirty="0">
                          <a:solidFill>
                            <a:srgbClr val="BF9000"/>
                          </a:solidFill>
                          <a:effectLst/>
                        </a:rPr>
                        <a:t>277,000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dirty="0">
                          <a:solidFill>
                            <a:srgbClr val="BF9000"/>
                          </a:solidFill>
                          <a:effectLst/>
                        </a:rPr>
                        <a:t>343,600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dirty="0">
                          <a:solidFill>
                            <a:srgbClr val="BF9000"/>
                          </a:solidFill>
                          <a:effectLst/>
                        </a:rPr>
                        <a:t>412,000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dirty="0">
                          <a:solidFill>
                            <a:srgbClr val="BF9000"/>
                          </a:solidFill>
                          <a:effectLst/>
                        </a:rPr>
                        <a:t>1,227,600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391677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Total Costs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40,000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203,200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234,000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250,800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261,000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989,000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06689"/>
                  </a:ext>
                </a:extLst>
              </a:tr>
              <a:tr h="7296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Net Benefits =</a:t>
                      </a:r>
                      <a:br>
                        <a:rPr lang="en-US" sz="1400" b="1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 benefits - Total cost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[40,000]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[8,200]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43,000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92,800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151,000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238,600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40059"/>
                  </a:ext>
                </a:extLst>
              </a:tr>
              <a:tr h="9075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Cumulative Net</a:t>
                      </a:r>
                      <a:br>
                        <a:rPr lang="en-US" sz="16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Cash Flow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[40,000]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[48,200]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[5,200]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87,600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238,600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24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3171"/>
                  </a:ext>
                </a:extLst>
              </a:tr>
              <a:tr h="7958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effectLst/>
                        </a:rPr>
                        <a:t>Return on Investment (ROI) 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effectLst/>
                        </a:rPr>
                        <a:t>24.1% (1227600 - 989,000) / 989,000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18574"/>
                  </a:ext>
                </a:extLst>
              </a:tr>
              <a:tr h="792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effectLst/>
                        </a:rPr>
                        <a:t>Break-even Point (BEP) 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effectLst/>
                        </a:rPr>
                        <a:t>2.1 years [2 years + (92,800 - 87,600) / 92,800]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797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7F097ED-385B-4080-A927-6EA7BFF57E2D}"/>
              </a:ext>
            </a:extLst>
          </p:cNvPr>
          <p:cNvGrpSpPr/>
          <p:nvPr/>
        </p:nvGrpSpPr>
        <p:grpSpPr>
          <a:xfrm>
            <a:off x="4037012" y="3124200"/>
            <a:ext cx="2400300" cy="533400"/>
            <a:chOff x="4037012" y="3124200"/>
            <a:chExt cx="2400300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DC81A8-75D9-4005-B4FD-60113514840F}"/>
                </a:ext>
              </a:extLst>
            </p:cNvPr>
            <p:cNvSpPr/>
            <p:nvPr/>
          </p:nvSpPr>
          <p:spPr>
            <a:xfrm>
              <a:off x="4037012" y="3124200"/>
              <a:ext cx="1143000" cy="533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B4DE06-1BC2-4393-A779-9B54DBF4659B}"/>
                </a:ext>
              </a:extLst>
            </p:cNvPr>
            <p:cNvSpPr/>
            <p:nvPr/>
          </p:nvSpPr>
          <p:spPr>
            <a:xfrm>
              <a:off x="5294312" y="3124200"/>
              <a:ext cx="1143000" cy="533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B5175A7-14CA-4B17-8B89-1C984B5F83A0}"/>
              </a:ext>
            </a:extLst>
          </p:cNvPr>
          <p:cNvSpPr/>
          <p:nvPr/>
        </p:nvSpPr>
        <p:spPr>
          <a:xfrm>
            <a:off x="7694612" y="3962400"/>
            <a:ext cx="1143000" cy="533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80FF-FD1A-4850-8CFE-1C6B92D0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12" y="381001"/>
            <a:ext cx="9829799" cy="12192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EA8DA6-2218-407C-8584-32F572170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810917"/>
              </p:ext>
            </p:extLst>
          </p:nvPr>
        </p:nvGraphicFramePr>
        <p:xfrm>
          <a:off x="1827212" y="1981200"/>
          <a:ext cx="9296400" cy="3886199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69096993"/>
                    </a:ext>
                  </a:extLst>
                </a:gridCol>
                <a:gridCol w="1256196">
                  <a:extLst>
                    <a:ext uri="{9D8B030D-6E8A-4147-A177-3AD203B41FA5}">
                      <a16:colId xmlns:a16="http://schemas.microsoft.com/office/drawing/2014/main" val="2096042400"/>
                    </a:ext>
                  </a:extLst>
                </a:gridCol>
                <a:gridCol w="1290909">
                  <a:extLst>
                    <a:ext uri="{9D8B030D-6E8A-4147-A177-3AD203B41FA5}">
                      <a16:colId xmlns:a16="http://schemas.microsoft.com/office/drawing/2014/main" val="2521941024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3301204497"/>
                    </a:ext>
                  </a:extLst>
                </a:gridCol>
                <a:gridCol w="1077305">
                  <a:extLst>
                    <a:ext uri="{9D8B030D-6E8A-4147-A177-3AD203B41FA5}">
                      <a16:colId xmlns:a16="http://schemas.microsoft.com/office/drawing/2014/main" val="467163939"/>
                    </a:ext>
                  </a:extLst>
                </a:gridCol>
                <a:gridCol w="1095879">
                  <a:extLst>
                    <a:ext uri="{9D8B030D-6E8A-4147-A177-3AD203B41FA5}">
                      <a16:colId xmlns:a16="http://schemas.microsoft.com/office/drawing/2014/main" val="26149339"/>
                    </a:ext>
                  </a:extLst>
                </a:gridCol>
                <a:gridCol w="1114453">
                  <a:extLst>
                    <a:ext uri="{9D8B030D-6E8A-4147-A177-3AD203B41FA5}">
                      <a16:colId xmlns:a16="http://schemas.microsoft.com/office/drawing/2014/main" val="3875790375"/>
                    </a:ext>
                  </a:extLst>
                </a:gridCol>
              </a:tblGrid>
              <a:tr h="2795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Rate of return 10%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Year 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Year 1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Year 2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Year 3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Year 4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Total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5602"/>
                  </a:ext>
                </a:extLst>
              </a:tr>
              <a:tr h="6390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Total Benefits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CA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195,000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277,000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343,600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412,000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542522"/>
                  </a:ext>
                </a:extLst>
              </a:tr>
              <a:tr h="6585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Present Value of Total Benifits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177,273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228,926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258,152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281,402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945,753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C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477122"/>
                  </a:ext>
                </a:extLst>
              </a:tr>
              <a:tr h="4991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Total Cost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40,000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203,200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234,000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250,800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261,000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84939"/>
                  </a:ext>
                </a:extLst>
              </a:tr>
              <a:tr h="763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Present Value of Total Cost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40,000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184,728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193,389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188,430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178,267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784,814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13549"/>
                  </a:ext>
                </a:extLst>
              </a:tr>
              <a:tr h="10462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NPV =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Total PV of Total Benefits -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Total PV of Total Cost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2400" dirty="0">
                          <a:effectLst/>
                        </a:rPr>
                        <a:t>160,939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3156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A9975B9-6B95-4799-8C35-3887EF7BA32E}"/>
              </a:ext>
            </a:extLst>
          </p:cNvPr>
          <p:cNvSpPr/>
          <p:nvPr/>
        </p:nvSpPr>
        <p:spPr>
          <a:xfrm>
            <a:off x="6704012" y="4953000"/>
            <a:ext cx="1676400" cy="761999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308D26-6A58-4893-9AA8-602B2C5878D9}"/>
              </a:ext>
            </a:extLst>
          </p:cNvPr>
          <p:cNvSpPr txBox="1"/>
          <p:nvPr/>
        </p:nvSpPr>
        <p:spPr>
          <a:xfrm>
            <a:off x="1751012" y="1982450"/>
            <a:ext cx="655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62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445</Words>
  <Application>Microsoft Office PowerPoint</Application>
  <PresentationFormat>Custom</PresentationFormat>
  <Paragraphs>226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Castellar</vt:lpstr>
      <vt:lpstr>Wingdings</vt:lpstr>
      <vt:lpstr>Currency Symbols 16x9</vt:lpstr>
      <vt:lpstr>Tour Guide Providing Service</vt:lpstr>
      <vt:lpstr>Contents</vt:lpstr>
      <vt:lpstr>Feasibility Study</vt:lpstr>
      <vt:lpstr>Project Feasibility</vt:lpstr>
      <vt:lpstr>Economic Feasibility Test</vt:lpstr>
      <vt:lpstr>Project’s Economic value</vt:lpstr>
      <vt:lpstr>ROI and BEP</vt:lpstr>
      <vt:lpstr>NPV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Guide Providing Service</dc:title>
  <dc:creator>tanmoy mazumder</dc:creator>
  <cp:lastModifiedBy>tanmoy mazumder</cp:lastModifiedBy>
  <cp:revision>3</cp:revision>
  <dcterms:created xsi:type="dcterms:W3CDTF">2021-09-03T14:12:45Z</dcterms:created>
  <dcterms:modified xsi:type="dcterms:W3CDTF">2021-09-03T15:30:15Z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