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88825"/>
  <p:notesSz cx="6858000" cy="9144000"/>
  <p:embeddedFontLst>
    <p:embeddedFont>
      <p:font typeface="Jacques Francois Shadow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j15YI407HtN/IXJSEghAOKsfx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069B12-D028-4A60-B6F6-8CE97C227813}">
  <a:tblStyle styleId="{1A069B12-D028-4A60-B6F6-8CE97C22781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4030" orient="horz"/>
        <p:guide pos="1152" orient="horz"/>
        <p:guide pos="1018" orient="horz"/>
        <p:guide pos="3886" orient="horz"/>
        <p:guide pos="2928" orient="horz"/>
        <p:guide pos="3072" orient="horz"/>
        <p:guide pos="407" orient="horz"/>
        <p:guide pos="3839"/>
        <p:guide pos="959"/>
        <p:guide pos="7151"/>
        <p:guide pos="671"/>
        <p:guide pos="4991"/>
        <p:guide pos="700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JacquesFrancoisShad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ctrTitle"/>
          </p:nvPr>
        </p:nvSpPr>
        <p:spPr>
          <a:xfrm>
            <a:off x="1520824" y="1600200"/>
            <a:ext cx="5945188" cy="30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mbria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subTitle"/>
          </p:nvPr>
        </p:nvSpPr>
        <p:spPr>
          <a:xfrm>
            <a:off x="1520825" y="4898572"/>
            <a:ext cx="5945187" cy="1270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  <a:defRPr sz="2800" cap="none">
                <a:solidFill>
                  <a:srgbClr val="836700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0" name="Google Shape;20;p13"/>
          <p:cNvCxnSpPr/>
          <p:nvPr/>
        </p:nvCxnSpPr>
        <p:spPr>
          <a:xfrm>
            <a:off x="1658936" y="4782971"/>
            <a:ext cx="5654676" cy="0"/>
          </a:xfrm>
          <a:prstGeom prst="straightConnector1">
            <a:avLst/>
          </a:prstGeom>
          <a:noFill/>
          <a:ln cap="flat" cmpd="sng" w="12700">
            <a:solidFill>
              <a:srgbClr val="8367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1" name="Google Shape;21;p13"/>
          <p:cNvGrpSpPr/>
          <p:nvPr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22" name="Google Shape;22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13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>
              <a:gsLst>
                <a:gs pos="0">
                  <a:srgbClr val="E5DEDB">
                    <a:alpha val="0"/>
                  </a:srgbClr>
                </a:gs>
                <a:gs pos="75000">
                  <a:srgbClr val="E5DEDB">
                    <a:alpha val="0"/>
                  </a:srgbClr>
                </a:gs>
                <a:gs pos="100000">
                  <a:srgbClr val="E5DEDB">
                    <a:alpha val="24705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6700"/>
              </a:buClr>
              <a:buSzPts val="3600"/>
              <a:buFont typeface="Cambria"/>
              <a:buNone/>
              <a:defRPr>
                <a:solidFill>
                  <a:srgbClr val="8367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 rot="5400000">
            <a:off x="4343400" y="-839787"/>
            <a:ext cx="4187825" cy="982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1" type="ftr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0" type="dt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 rot="5400000">
            <a:off x="7676356" y="2493168"/>
            <a:ext cx="5522913" cy="1828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6700"/>
              </a:buClr>
              <a:buSzPts val="3600"/>
              <a:buFont typeface="Cambria"/>
              <a:buNone/>
              <a:defRPr>
                <a:solidFill>
                  <a:srgbClr val="8367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 rot="5400000">
            <a:off x="2570955" y="-402431"/>
            <a:ext cx="5522913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1" type="ftr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0" type="dt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4" name="Google Shape;94;p23"/>
          <p:cNvCxnSpPr/>
          <p:nvPr/>
        </p:nvCxnSpPr>
        <p:spPr>
          <a:xfrm>
            <a:off x="9371012" y="762000"/>
            <a:ext cx="0" cy="5334000"/>
          </a:xfrm>
          <a:prstGeom prst="straightConnector1">
            <a:avLst/>
          </a:prstGeom>
          <a:noFill/>
          <a:ln cap="flat" cmpd="sng" w="12700">
            <a:solidFill>
              <a:srgbClr val="8367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/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6700"/>
              </a:buClr>
              <a:buSzPts val="3600"/>
              <a:buFont typeface="Cambria"/>
              <a:buNone/>
              <a:defRPr>
                <a:solidFill>
                  <a:srgbClr val="8367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" type="body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14"/>
          <p:cNvCxnSpPr/>
          <p:nvPr/>
        </p:nvCxnSpPr>
        <p:spPr>
          <a:xfrm>
            <a:off x="1658936" y="1709058"/>
            <a:ext cx="9617076" cy="0"/>
          </a:xfrm>
          <a:prstGeom prst="straightConnector1">
            <a:avLst/>
          </a:prstGeom>
          <a:noFill/>
          <a:ln cap="flat" cmpd="sng" w="12700">
            <a:solidFill>
              <a:srgbClr val="8367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1522410" y="2237096"/>
            <a:ext cx="8229601" cy="24111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mbria"/>
              <a:buNone/>
              <a:defRPr b="0" sz="4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1522412" y="4876800"/>
            <a:ext cx="8229601" cy="129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  <a:defRPr sz="2800" cap="none">
                <a:solidFill>
                  <a:srgbClr val="8367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38" name="Google Shape;38;p16"/>
          <p:cNvGrpSpPr/>
          <p:nvPr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39" name="Google Shape;39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Google Shape;40;p16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>
              <a:gsLst>
                <a:gs pos="0">
                  <a:srgbClr val="E5DEDB">
                    <a:alpha val="0"/>
                  </a:srgbClr>
                </a:gs>
                <a:gs pos="75000">
                  <a:srgbClr val="E5DEDB">
                    <a:alpha val="0"/>
                  </a:srgbClr>
                </a:gs>
                <a:gs pos="100000">
                  <a:srgbClr val="E5DEDB">
                    <a:alpha val="24705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4" name="Google Shape;44;p16"/>
          <p:cNvCxnSpPr/>
          <p:nvPr/>
        </p:nvCxnSpPr>
        <p:spPr>
          <a:xfrm>
            <a:off x="1658936" y="4782971"/>
            <a:ext cx="8016876" cy="0"/>
          </a:xfrm>
          <a:prstGeom prst="straightConnector1">
            <a:avLst/>
          </a:prstGeom>
          <a:noFill/>
          <a:ln cap="flat" cmpd="sng" w="12700">
            <a:solidFill>
              <a:srgbClr val="8367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1522413" y="381000"/>
            <a:ext cx="9829798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6700"/>
              </a:buClr>
              <a:buSzPts val="3600"/>
              <a:buFont typeface="Cambria"/>
              <a:buNone/>
              <a:defRPr>
                <a:solidFill>
                  <a:srgbClr val="8367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1488168" y="1984248"/>
            <a:ext cx="4800600" cy="41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8" name="Google Shape;48;p17"/>
          <p:cNvSpPr txBox="1"/>
          <p:nvPr>
            <p:ph idx="2" type="body"/>
          </p:nvPr>
        </p:nvSpPr>
        <p:spPr>
          <a:xfrm>
            <a:off x="6551612" y="1984248"/>
            <a:ext cx="4800601" cy="41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9" name="Google Shape;49;p17"/>
          <p:cNvSpPr txBox="1"/>
          <p:nvPr>
            <p:ph idx="11" type="ftr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7"/>
          <p:cNvCxnSpPr/>
          <p:nvPr/>
        </p:nvCxnSpPr>
        <p:spPr>
          <a:xfrm>
            <a:off x="1658936" y="1709058"/>
            <a:ext cx="9617076" cy="0"/>
          </a:xfrm>
          <a:prstGeom prst="straightConnector1">
            <a:avLst/>
          </a:prstGeom>
          <a:noFill/>
          <a:ln cap="flat" cmpd="sng" w="12700">
            <a:solidFill>
              <a:srgbClr val="8367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1522413" y="381000"/>
            <a:ext cx="9829798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6700"/>
              </a:buClr>
              <a:buSzPts val="3600"/>
              <a:buFont typeface="Cambria"/>
              <a:buNone/>
              <a:defRPr>
                <a:solidFill>
                  <a:srgbClr val="8367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1522413" y="1828800"/>
            <a:ext cx="480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6" name="Google Shape;56;p18"/>
          <p:cNvSpPr txBox="1"/>
          <p:nvPr>
            <p:ph idx="2" type="body"/>
          </p:nvPr>
        </p:nvSpPr>
        <p:spPr>
          <a:xfrm>
            <a:off x="1522413" y="2743200"/>
            <a:ext cx="4800600" cy="342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57" name="Google Shape;57;p18"/>
          <p:cNvSpPr txBox="1"/>
          <p:nvPr>
            <p:ph idx="3" type="body"/>
          </p:nvPr>
        </p:nvSpPr>
        <p:spPr>
          <a:xfrm>
            <a:off x="6551613" y="1828800"/>
            <a:ext cx="480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8" name="Google Shape;58;p18"/>
          <p:cNvSpPr txBox="1"/>
          <p:nvPr>
            <p:ph idx="4" type="body"/>
          </p:nvPr>
        </p:nvSpPr>
        <p:spPr>
          <a:xfrm>
            <a:off x="6551613" y="2743200"/>
            <a:ext cx="4800600" cy="342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0" type="dt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18"/>
          <p:cNvCxnSpPr/>
          <p:nvPr/>
        </p:nvCxnSpPr>
        <p:spPr>
          <a:xfrm>
            <a:off x="1658936" y="1709058"/>
            <a:ext cx="9617076" cy="0"/>
          </a:xfrm>
          <a:prstGeom prst="straightConnector1">
            <a:avLst/>
          </a:prstGeom>
          <a:noFill/>
          <a:ln cap="flat" cmpd="sng" w="12700">
            <a:solidFill>
              <a:srgbClr val="8367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6700"/>
              </a:buClr>
              <a:buSzPts val="3600"/>
              <a:buFont typeface="Cambria"/>
              <a:buNone/>
              <a:defRPr>
                <a:solidFill>
                  <a:srgbClr val="8367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0" type="dt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Google Shape;68;p19"/>
          <p:cNvCxnSpPr/>
          <p:nvPr/>
        </p:nvCxnSpPr>
        <p:spPr>
          <a:xfrm>
            <a:off x="1658936" y="1709058"/>
            <a:ext cx="9617076" cy="0"/>
          </a:xfrm>
          <a:prstGeom prst="straightConnector1">
            <a:avLst/>
          </a:prstGeom>
          <a:noFill/>
          <a:ln cap="flat" cmpd="sng" w="12700">
            <a:solidFill>
              <a:srgbClr val="8367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1522413" y="685800"/>
            <a:ext cx="4114800" cy="1925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6700"/>
              </a:buClr>
              <a:buSzPts val="4000"/>
              <a:buFont typeface="Cambria"/>
              <a:buNone/>
              <a:defRPr b="0" sz="4000">
                <a:solidFill>
                  <a:srgbClr val="8367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6094414" y="685800"/>
            <a:ext cx="5257799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72" name="Google Shape;72;p20"/>
          <p:cNvSpPr txBox="1"/>
          <p:nvPr>
            <p:ph idx="2" type="body"/>
          </p:nvPr>
        </p:nvSpPr>
        <p:spPr>
          <a:xfrm>
            <a:off x="1522413" y="2895599"/>
            <a:ext cx="4114800" cy="175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0" type="dt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20"/>
          <p:cNvCxnSpPr/>
          <p:nvPr/>
        </p:nvCxnSpPr>
        <p:spPr>
          <a:xfrm>
            <a:off x="1658936" y="2743200"/>
            <a:ext cx="3902076" cy="0"/>
          </a:xfrm>
          <a:prstGeom prst="straightConnector1">
            <a:avLst/>
          </a:prstGeom>
          <a:noFill/>
          <a:ln cap="flat" cmpd="sng" w="12700">
            <a:solidFill>
              <a:srgbClr val="8367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1522413" y="685800"/>
            <a:ext cx="4114800" cy="19256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6700"/>
              </a:buClr>
              <a:buSzPts val="4000"/>
              <a:buFont typeface="Cambria"/>
              <a:buNone/>
              <a:defRPr b="0" i="0" sz="4000">
                <a:solidFill>
                  <a:srgbClr val="8367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79" name="Google Shape;79;p21"/>
          <p:cNvSpPr/>
          <p:nvPr>
            <p:ph idx="2" type="pic"/>
          </p:nvPr>
        </p:nvSpPr>
        <p:spPr>
          <a:xfrm>
            <a:off x="6025925" y="-50118"/>
            <a:ext cx="6172198" cy="6857999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52400" rotWithShape="0" algn="r" dir="10800000" dist="50800">
              <a:srgbClr val="000000">
                <a:alpha val="24705"/>
              </a:srgbClr>
            </a:outerShdw>
          </a:effectLst>
        </p:spPr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1522413" y="2895599"/>
            <a:ext cx="4114800" cy="175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81" name="Google Shape;81;p21"/>
          <p:cNvCxnSpPr/>
          <p:nvPr/>
        </p:nvCxnSpPr>
        <p:spPr>
          <a:xfrm>
            <a:off x="1658936" y="2743200"/>
            <a:ext cx="3902076" cy="0"/>
          </a:xfrm>
          <a:prstGeom prst="straightConnector1">
            <a:avLst/>
          </a:prstGeom>
          <a:noFill/>
          <a:ln cap="flat" cmpd="sng" w="12700">
            <a:solidFill>
              <a:srgbClr val="8367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C5652"/>
            </a:gs>
            <a:gs pos="50000">
              <a:srgbClr val="433B36"/>
            </a:gs>
            <a:gs pos="100000">
              <a:srgbClr val="2F2520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6700"/>
              </a:buClr>
              <a:buSzPts val="3600"/>
              <a:buFont typeface="Cambria"/>
              <a:buNone/>
              <a:defRPr b="0" i="0" sz="3600" u="none" cap="none" strike="noStrike">
                <a:solidFill>
                  <a:srgbClr val="8367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EFEFE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0987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0987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09879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09879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1" type="ftr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0" type="dt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10652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>
            <a:gsLst>
              <a:gs pos="0">
                <a:srgbClr val="E5DEDB">
                  <a:alpha val="0"/>
                </a:srgbClr>
              </a:gs>
              <a:gs pos="75000">
                <a:srgbClr val="E5DEDB">
                  <a:alpha val="0"/>
                </a:srgbClr>
              </a:gs>
              <a:gs pos="100000">
                <a:srgbClr val="E5DEDB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ctrTitle"/>
          </p:nvPr>
        </p:nvSpPr>
        <p:spPr>
          <a:xfrm>
            <a:off x="1526307" y="688975"/>
            <a:ext cx="5482505" cy="2206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mbria"/>
              <a:buNone/>
            </a:pPr>
            <a:r>
              <a:rPr lang="en-US"/>
              <a:t>Tour Guide Providing Service</a:t>
            </a:r>
            <a:endParaRPr/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1526307" y="3124200"/>
            <a:ext cx="5945187" cy="1270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2000">
                <a:solidFill>
                  <a:srgbClr val="FFDE6A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Presented By: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rgbClr val="FFDE6A"/>
                </a:solidFill>
              </a:rPr>
              <a:t>Tanmoy Mazumder(19101013)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rgbClr val="FFDE6A"/>
                </a:solidFill>
              </a:rPr>
              <a:t>Ali Mostakim Alvi(19101015)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rgbClr val="FFDE6A"/>
                </a:solidFill>
              </a:rPr>
              <a:t>Shawan Das(19101020)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>
              <a:solidFill>
                <a:srgbClr val="FFDE6A"/>
              </a:solidFill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2513012" y="4953000"/>
            <a:ext cx="37338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Presented to: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Shammi Akhtar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Assistant Professor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CSE, UAP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1674812" y="381001"/>
            <a:ext cx="9829799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E6A"/>
              </a:buClr>
              <a:buSzPts val="6000"/>
              <a:buFont typeface="Cambria"/>
              <a:buNone/>
            </a:pPr>
            <a:r>
              <a:rPr lang="en-US" sz="6000">
                <a:solidFill>
                  <a:srgbClr val="FFDE6A"/>
                </a:solidFill>
              </a:rPr>
              <a:t>NPV</a:t>
            </a:r>
            <a:endParaRPr/>
          </a:p>
        </p:txBody>
      </p:sp>
      <p:graphicFrame>
        <p:nvGraphicFramePr>
          <p:cNvPr id="159" name="Google Shape;159;p10"/>
          <p:cNvGraphicFramePr/>
          <p:nvPr/>
        </p:nvGraphicFramePr>
        <p:xfrm>
          <a:off x="1827212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{1A069B12-D028-4A60-B6F6-8CE97C227813}</a:tableStyleId>
              </a:tblPr>
              <a:tblGrid>
                <a:gridCol w="2133600"/>
                <a:gridCol w="1256200"/>
                <a:gridCol w="1290900"/>
                <a:gridCol w="1328050"/>
                <a:gridCol w="1077300"/>
                <a:gridCol w="1095875"/>
                <a:gridCol w="1114450"/>
              </a:tblGrid>
              <a:tr h="27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600" u="none" cap="none" strike="noStrike">
                          <a:solidFill>
                            <a:srgbClr val="FFF4CD"/>
                          </a:solidFill>
                        </a:rPr>
                        <a:t>Rate of return 10%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4E3434"/>
                          </a:solidFill>
                        </a:rPr>
                        <a:t>Year 0</a:t>
                      </a:r>
                      <a:endParaRPr/>
                    </a:p>
                  </a:txBody>
                  <a:tcPr marT="12700" marB="12700" marR="19050" marL="190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4E3434"/>
                          </a:solidFill>
                        </a:rPr>
                        <a:t>Year 1</a:t>
                      </a:r>
                      <a:endParaRPr/>
                    </a:p>
                  </a:txBody>
                  <a:tcPr marT="12700" marB="12700" marR="19050" marL="190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4E3434"/>
                          </a:solidFill>
                        </a:rPr>
                        <a:t>Year 2</a:t>
                      </a:r>
                      <a:endParaRPr/>
                    </a:p>
                  </a:txBody>
                  <a:tcPr marT="12700" marB="12700" marR="19050" marL="190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4E3434"/>
                          </a:solidFill>
                        </a:rPr>
                        <a:t>Year 3</a:t>
                      </a:r>
                      <a:endParaRPr/>
                    </a:p>
                  </a:txBody>
                  <a:tcPr marT="12700" marB="12700" marR="19050" marL="190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4E3434"/>
                          </a:solidFill>
                        </a:rPr>
                        <a:t>Year 4</a:t>
                      </a:r>
                      <a:endParaRPr/>
                    </a:p>
                  </a:txBody>
                  <a:tcPr marT="12700" marB="12700" marR="19050" marL="190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4E3434"/>
                          </a:solidFill>
                        </a:rPr>
                        <a:t>Total</a:t>
                      </a:r>
                      <a:endParaRPr/>
                    </a:p>
                  </a:txBody>
                  <a:tcPr marT="12700" marB="12700" marR="19050" marL="190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39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4E3434"/>
                          </a:solidFill>
                        </a:rPr>
                        <a:t>Total Benefits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FCA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4E3434"/>
                        </a:solidFill>
                      </a:endParaRPr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E3434"/>
                          </a:solidFill>
                        </a:rPr>
                        <a:t>195,000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E3434"/>
                          </a:solidFill>
                        </a:rPr>
                        <a:t>277,000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E3434"/>
                          </a:solidFill>
                        </a:rPr>
                        <a:t>343,600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E3434"/>
                          </a:solidFill>
                        </a:rPr>
                        <a:t>412,000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4E3434"/>
                        </a:solidFill>
                      </a:endParaRPr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5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4E3434"/>
                          </a:solidFill>
                        </a:rPr>
                        <a:t>Present Value of Total Benifits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4E3434"/>
                        </a:solidFill>
                      </a:endParaRPr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CA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E3434"/>
                          </a:solidFill>
                        </a:rPr>
                        <a:t>177,273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CA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E3434"/>
                          </a:solidFill>
                        </a:rPr>
                        <a:t>228,926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CA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E3434"/>
                          </a:solidFill>
                        </a:rPr>
                        <a:t>258,152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CA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E3434"/>
                          </a:solidFill>
                        </a:rPr>
                        <a:t>281,402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CA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E3434"/>
                          </a:solidFill>
                        </a:rPr>
                        <a:t>945,753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CA4"/>
                    </a:solidFill>
                  </a:tcPr>
                </a:tc>
              </a:tr>
              <a:tr h="49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4E3434"/>
                          </a:solidFill>
                        </a:rPr>
                        <a:t>Total Cost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E3434"/>
                          </a:solidFill>
                        </a:rPr>
                        <a:t>40,000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E3434"/>
                          </a:solidFill>
                        </a:rPr>
                        <a:t>203,200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E3434"/>
                          </a:solidFill>
                        </a:rPr>
                        <a:t>234,000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E3434"/>
                          </a:solidFill>
                        </a:rPr>
                        <a:t>250,800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E3434"/>
                          </a:solidFill>
                        </a:rPr>
                        <a:t>261,000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4E3434"/>
                        </a:solidFill>
                      </a:endParaRPr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763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4E3434"/>
                          </a:solidFill>
                        </a:rPr>
                        <a:t>Present Value of Total Cost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E3434"/>
                          </a:solidFill>
                        </a:rPr>
                        <a:t>40,000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E3434"/>
                          </a:solidFill>
                        </a:rPr>
                        <a:t>184,728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E3434"/>
                          </a:solidFill>
                        </a:rPr>
                        <a:t>193,389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E3434"/>
                          </a:solidFill>
                        </a:rPr>
                        <a:t>188,430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E3434"/>
                          </a:solidFill>
                        </a:rPr>
                        <a:t>178,267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E3434"/>
                          </a:solidFill>
                        </a:rPr>
                        <a:t>784,814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046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NPV =</a:t>
                      </a:r>
                      <a:br>
                        <a:rPr b="1" lang="en-US" sz="1400" u="none" cap="none" strike="noStrike"/>
                      </a:br>
                      <a:r>
                        <a:rPr b="1" lang="en-US" sz="1400" u="none" cap="none" strike="noStrike"/>
                        <a:t>Total PV of Total Benefits - </a:t>
                      </a:r>
                      <a:br>
                        <a:rPr b="1" lang="en-US" sz="1400" u="none" cap="none" strike="noStrike"/>
                      </a:br>
                      <a:r>
                        <a:rPr b="1" lang="en-US" sz="1400" u="none" cap="none" strike="noStrike"/>
                        <a:t>Total PV of Total Cost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160,939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60" name="Google Shape;160;p10"/>
          <p:cNvSpPr/>
          <p:nvPr/>
        </p:nvSpPr>
        <p:spPr>
          <a:xfrm>
            <a:off x="6704012" y="4953000"/>
            <a:ext cx="1676400" cy="761999"/>
          </a:xfrm>
          <a:prstGeom prst="ellipse">
            <a:avLst/>
          </a:prstGeom>
          <a:noFill/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/>
        </p:nvSpPr>
        <p:spPr>
          <a:xfrm>
            <a:off x="1751012" y="1982450"/>
            <a:ext cx="65532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rgbClr val="FFDE6A"/>
                </a:solidFill>
                <a:latin typeface="Cambria"/>
                <a:ea typeface="Cambria"/>
                <a:cs typeface="Cambria"/>
                <a:sym typeface="Cambria"/>
              </a:rPr>
              <a:t>Thank You</a:t>
            </a:r>
            <a:endParaRPr/>
          </a:p>
        </p:txBody>
      </p:sp>
    </p:spTree>
  </p:cSld>
  <p:clrMapOvr>
    <a:masterClrMapping/>
  </p:clrMapOvr>
  <mc:AlternateContent>
    <mc:Choice Requires="p14">
      <p:transition spd="slow">
        <p14:flash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E6A"/>
              </a:buClr>
              <a:buSzPts val="6000"/>
              <a:buFont typeface="Cambria"/>
              <a:buNone/>
            </a:pPr>
            <a:r>
              <a:rPr lang="en-US" sz="6000">
                <a:solidFill>
                  <a:srgbClr val="FFDE6A"/>
                </a:solidFill>
              </a:rPr>
              <a:t>Contents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Char char="•"/>
            </a:pPr>
            <a:r>
              <a:rPr lang="en-US" sz="3600"/>
              <a:t>Feasibility Study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880"/>
              <a:buChar char="•"/>
            </a:pPr>
            <a:r>
              <a:rPr lang="en-US" sz="3600"/>
              <a:t>Project Feasibility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880"/>
              <a:buChar char="•"/>
            </a:pPr>
            <a:r>
              <a:rPr lang="en-US" sz="3600"/>
              <a:t>Economic Feasibility</a:t>
            </a:r>
            <a:endParaRPr/>
          </a:p>
          <a:p>
            <a:pPr indent="-101918" lvl="0" marL="22383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1505899" y="457200"/>
            <a:ext cx="9829799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E6A"/>
              </a:buClr>
              <a:buSzPts val="4400"/>
              <a:buFont typeface="Cambria"/>
              <a:buNone/>
            </a:pPr>
            <a:r>
              <a:rPr lang="en-US" sz="4400">
                <a:solidFill>
                  <a:srgbClr val="FFDE6A"/>
                </a:solidFill>
              </a:rPr>
              <a:t>Feasibility Study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3838" lvl="0" marL="2238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en-US" sz="2800"/>
              <a:t>Economic Feasibility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40"/>
              <a:buChar char="•"/>
            </a:pPr>
            <a:r>
              <a:rPr lang="en-US" sz="2800"/>
              <a:t>Technical Feasibility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40"/>
              <a:buChar char="•"/>
            </a:pPr>
            <a:r>
              <a:rPr lang="en-US" sz="2800"/>
              <a:t>Operational Feasibility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40"/>
              <a:buChar char="•"/>
            </a:pPr>
            <a:r>
              <a:rPr lang="en-US" sz="2800"/>
              <a:t>Schedule Feasibility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40"/>
              <a:buChar char="•"/>
            </a:pPr>
            <a:r>
              <a:rPr lang="en-US" sz="2800"/>
              <a:t>Legal Feasibility</a:t>
            </a:r>
            <a:endParaRPr/>
          </a:p>
          <a:p>
            <a:pPr indent="-101918" lvl="0" marL="22383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E6A"/>
              </a:buClr>
              <a:buSzPts val="6000"/>
              <a:buFont typeface="Cambria"/>
              <a:buNone/>
            </a:pPr>
            <a:r>
              <a:rPr lang="en-US" sz="6000">
                <a:solidFill>
                  <a:srgbClr val="FFDE6A"/>
                </a:solidFill>
              </a:rPr>
              <a:t>Project Feasibility</a:t>
            </a: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1522413" y="1981200"/>
            <a:ext cx="9829799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80"/>
              <a:buFont typeface="Noto Sans Symbols"/>
              <a:buChar char="❑"/>
            </a:pPr>
            <a:r>
              <a:rPr lang="en-US" sz="3600">
                <a:solidFill>
                  <a:srgbClr val="92D050"/>
                </a:solidFill>
              </a:rPr>
              <a:t>Technical feasibility</a:t>
            </a:r>
            <a:endParaRPr/>
          </a:p>
          <a:p>
            <a:pPr indent="-228599" lvl="1" marL="5111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</a:pPr>
            <a:r>
              <a:rPr lang="en-US" sz="3600"/>
              <a:t>Familiarity with application</a:t>
            </a:r>
            <a:endParaRPr/>
          </a:p>
          <a:p>
            <a:pPr indent="-228599" lvl="1" marL="5111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</a:pPr>
            <a:r>
              <a:rPr lang="en-US" sz="3600"/>
              <a:t>Familiarity with technology</a:t>
            </a:r>
            <a:endParaRPr/>
          </a:p>
          <a:p>
            <a:pPr indent="-228599" lvl="1" marL="5111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</a:pPr>
            <a:r>
              <a:rPr lang="en-US" sz="3600"/>
              <a:t>Project Size</a:t>
            </a:r>
            <a:endParaRPr/>
          </a:p>
          <a:p>
            <a:pPr indent="-228599" lvl="1" marL="5111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</a:pPr>
            <a:r>
              <a:rPr lang="en-US" sz="3600"/>
              <a:t>Compatibility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E6A"/>
              </a:buClr>
              <a:buSzPts val="6000"/>
              <a:buFont typeface="Cambria"/>
              <a:buNone/>
            </a:pPr>
            <a:r>
              <a:rPr lang="en-US" sz="6000">
                <a:solidFill>
                  <a:srgbClr val="FFDE6A"/>
                </a:solidFill>
              </a:rPr>
              <a:t>Project Feasibility</a:t>
            </a:r>
            <a:endParaRPr sz="6000"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3838" lvl="0" marL="2238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80"/>
              <a:buFont typeface="Noto Sans Symbols"/>
              <a:buChar char="❑"/>
            </a:pPr>
            <a:r>
              <a:rPr lang="en-US" sz="3600">
                <a:solidFill>
                  <a:srgbClr val="92D050"/>
                </a:solidFill>
              </a:rPr>
              <a:t>Economic Feasibility</a:t>
            </a:r>
            <a:endParaRPr/>
          </a:p>
          <a:p>
            <a:pPr indent="-228599" lvl="1" marL="5111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</a:pPr>
            <a:r>
              <a:rPr lang="en-US" sz="3600"/>
              <a:t>Development Cost</a:t>
            </a:r>
            <a:endParaRPr/>
          </a:p>
          <a:p>
            <a:pPr indent="-228599" lvl="1" marL="5111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</a:pPr>
            <a:r>
              <a:rPr lang="en-US" sz="3600"/>
              <a:t>Annual operating costs</a:t>
            </a:r>
            <a:endParaRPr/>
          </a:p>
          <a:p>
            <a:pPr indent="-228599" lvl="1" marL="5111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</a:pPr>
            <a:r>
              <a:rPr lang="en-US" sz="3600"/>
              <a:t>Annual benefits</a:t>
            </a:r>
            <a:endParaRPr/>
          </a:p>
          <a:p>
            <a:pPr indent="-228599" lvl="1" marL="5111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</a:pPr>
            <a:r>
              <a:rPr lang="en-US" sz="3600"/>
              <a:t>Intangible benefits and costs</a:t>
            </a:r>
            <a:endParaRPr/>
          </a:p>
          <a:p>
            <a:pPr indent="-101918" lvl="0" marL="22383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wheel spokes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E6A"/>
              </a:buClr>
              <a:buSzPts val="6000"/>
              <a:buFont typeface="Cambria"/>
              <a:buNone/>
            </a:pPr>
            <a:r>
              <a:rPr lang="en-US" sz="6000">
                <a:solidFill>
                  <a:srgbClr val="FFDE6A"/>
                </a:solidFill>
              </a:rPr>
              <a:t>Project Feasibility</a:t>
            </a:r>
            <a:endParaRPr sz="6000"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3838" lvl="0" marL="2238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80"/>
              <a:buFont typeface="Noto Sans Symbols"/>
              <a:buChar char="❑"/>
            </a:pPr>
            <a:r>
              <a:rPr lang="en-US" sz="3600">
                <a:solidFill>
                  <a:srgbClr val="92D050"/>
                </a:solidFill>
              </a:rPr>
              <a:t>Organizational Feasibility</a:t>
            </a:r>
            <a:endParaRPr/>
          </a:p>
          <a:p>
            <a:pPr indent="-228600" lvl="1" marL="5111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Char char="•"/>
            </a:pPr>
            <a:r>
              <a:rPr lang="en-US" sz="3200"/>
              <a:t>Project champion(s)</a:t>
            </a:r>
            <a:endParaRPr/>
          </a:p>
          <a:p>
            <a:pPr indent="-228600" lvl="1" marL="5111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Char char="•"/>
            </a:pPr>
            <a:r>
              <a:rPr lang="en-US" sz="3200"/>
              <a:t>Senior Management </a:t>
            </a:r>
            <a:endParaRPr/>
          </a:p>
          <a:p>
            <a:pPr indent="-228600" lvl="1" marL="5111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Char char="•"/>
            </a:pPr>
            <a:r>
              <a:rPr lang="en-US" sz="3200"/>
              <a:t>Users</a:t>
            </a:r>
            <a:endParaRPr/>
          </a:p>
          <a:p>
            <a:pPr indent="-228600" lvl="1" marL="5111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Char char="•"/>
            </a:pPr>
            <a:r>
              <a:rPr lang="en-US" sz="3200"/>
              <a:t>Other Stakeholders</a:t>
            </a:r>
            <a:endParaRPr/>
          </a:p>
        </p:txBody>
      </p:sp>
    </p:spTree>
  </p:cSld>
  <p:clrMapOvr>
    <a:masterClrMapping/>
  </p:clrMapOvr>
  <p:transition spd="slow" p14:dur="800">
    <p:circl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E6A"/>
              </a:buClr>
              <a:buSzPts val="3600"/>
              <a:buFont typeface="Cambria"/>
              <a:buNone/>
            </a:pPr>
            <a:r>
              <a:rPr lang="en-US">
                <a:solidFill>
                  <a:srgbClr val="FFDE6A"/>
                </a:solidFill>
              </a:rPr>
              <a:t>Economic Feasibility Test</a:t>
            </a:r>
            <a:endParaRPr/>
          </a:p>
        </p:txBody>
      </p:sp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3838" lvl="0" marL="2238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Identify costs and benefits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Assign values to costs and benefits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Determine cash flow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Assess project’s economic value</a:t>
            </a:r>
            <a:endParaRPr/>
          </a:p>
          <a:p>
            <a:pPr indent="-228600" lvl="1" marL="5111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Return on investment</a:t>
            </a:r>
            <a:endParaRPr/>
          </a:p>
          <a:p>
            <a:pPr indent="-228600" lvl="1" marL="5111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Break-Even Point</a:t>
            </a:r>
            <a:endParaRPr/>
          </a:p>
          <a:p>
            <a:pPr indent="-228600" lvl="1" marL="5111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Net Present Value</a:t>
            </a:r>
            <a:endParaRPr/>
          </a:p>
          <a:p>
            <a:pPr indent="-127000" lvl="1" marL="5111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27000" lvl="1" marL="5111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1179512" y="76200"/>
            <a:ext cx="9829799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BE75"/>
              </a:buClr>
              <a:buSzPts val="3600"/>
              <a:buFont typeface="Cambria"/>
              <a:buNone/>
            </a:pPr>
            <a:r>
              <a:rPr b="1" i="1" lang="en-US">
                <a:solidFill>
                  <a:srgbClr val="FBBE75"/>
                </a:solidFill>
              </a:rPr>
              <a:t>Project’s Economic value</a:t>
            </a:r>
            <a:endParaRPr/>
          </a:p>
        </p:txBody>
      </p:sp>
      <p:graphicFrame>
        <p:nvGraphicFramePr>
          <p:cNvPr id="143" name="Google Shape;143;p8"/>
          <p:cNvGraphicFramePr/>
          <p:nvPr/>
        </p:nvGraphicFramePr>
        <p:xfrm>
          <a:off x="1094260" y="8111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{1A069B12-D028-4A60-B6F6-8CE97C227813}</a:tableStyleId>
              </a:tblPr>
              <a:tblGrid>
                <a:gridCol w="365750"/>
                <a:gridCol w="1158700"/>
                <a:gridCol w="1024750"/>
                <a:gridCol w="1496275"/>
                <a:gridCol w="1540600"/>
                <a:gridCol w="1517000"/>
                <a:gridCol w="1353600"/>
                <a:gridCol w="1307850"/>
                <a:gridCol w="1330025"/>
              </a:tblGrid>
              <a:tr h="249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8025" marB="8025" marR="12050" marL="120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8025" marB="8025" marR="12050" marL="120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8025" marB="8025" marR="12050" marL="120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50433A"/>
                          </a:solidFill>
                        </a:rPr>
                        <a:t>Year 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50433A"/>
                          </a:solidFill>
                        </a:rPr>
                        <a:t>Year 1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50433A"/>
                          </a:solidFill>
                        </a:rPr>
                        <a:t>Year 2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50433A"/>
                          </a:solidFill>
                        </a:rPr>
                        <a:t>Year 3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50433A"/>
                          </a:solidFill>
                        </a:rPr>
                        <a:t>Year 4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50433A"/>
                          </a:solidFill>
                        </a:rPr>
                        <a:t>Total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49275">
                <a:tc gridSpan="2"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864A04"/>
                          </a:solidFill>
                        </a:rPr>
                        <a:t>Benefits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375"/>
                    </a:solidFill>
                  </a:tcPr>
                </a:tc>
                <a:tc rowSpan="4"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864A04"/>
                          </a:solidFill>
                        </a:rPr>
                        <a:t>Percentage</a:t>
                      </a:r>
                      <a:br>
                        <a:rPr lang="en-US" sz="1100" u="none" cap="none" strike="noStrike">
                          <a:solidFill>
                            <a:srgbClr val="864A04"/>
                          </a:solidFill>
                        </a:rPr>
                      </a:br>
                      <a:r>
                        <a:rPr lang="en-US" sz="1100" u="none" cap="none" strike="noStrike">
                          <a:solidFill>
                            <a:srgbClr val="864A04"/>
                          </a:solidFill>
                        </a:rPr>
                        <a:t>from guides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FCA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80,000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100,000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120,000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150,000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450,000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927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864A04"/>
                          </a:solidFill>
                        </a:rPr>
                        <a:t>Affiliate Marketing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FCA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15,000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25,000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29,000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40,000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109,000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027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864A04"/>
                          </a:solidFill>
                        </a:rPr>
                        <a:t>Advertisement 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FCA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100,000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152,000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194,600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222,000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668,600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07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solidFill>
                            <a:srgbClr val="50433A"/>
                          </a:solidFill>
                        </a:rPr>
                        <a:t>Total Benefit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864A04"/>
                          </a:solidFill>
                        </a:rPr>
                        <a:t>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864A04"/>
                          </a:solidFill>
                        </a:rPr>
                        <a:t>195,000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864A04"/>
                          </a:solidFill>
                        </a:rPr>
                        <a:t>277,000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864A04"/>
                          </a:solidFill>
                        </a:rPr>
                        <a:t>343,600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864A04"/>
                          </a:solidFill>
                        </a:rPr>
                        <a:t>412,000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864A04"/>
                          </a:solidFill>
                        </a:rPr>
                        <a:t>1,227,600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15950">
                <a:tc rowSpan="9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864A04"/>
                          </a:solidFill>
                        </a:rPr>
                        <a:t>COST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864A04"/>
                          </a:solidFill>
                        </a:rPr>
                        <a:t>Development</a:t>
                      </a:r>
                      <a:br>
                        <a:rPr b="1" lang="en-US" sz="1400" u="none" cap="none" strike="noStrike">
                          <a:solidFill>
                            <a:srgbClr val="864A04"/>
                          </a:solidFill>
                        </a:rPr>
                      </a:br>
                      <a:r>
                        <a:rPr b="1" lang="en-US" sz="1400" u="none" cap="none" strike="noStrike">
                          <a:solidFill>
                            <a:srgbClr val="864A04"/>
                          </a:solidFill>
                        </a:rPr>
                        <a:t>Costs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864A04"/>
                          </a:solidFill>
                        </a:rPr>
                        <a:t>Site Development</a:t>
                      </a:r>
                      <a:br>
                        <a:rPr lang="en-US" sz="1100" u="none" cap="none" strike="noStrike">
                          <a:solidFill>
                            <a:srgbClr val="864A04"/>
                          </a:solidFill>
                        </a:rPr>
                      </a:br>
                      <a:r>
                        <a:rPr lang="en-US" sz="1100" u="none" cap="none" strike="noStrike">
                          <a:solidFill>
                            <a:srgbClr val="864A04"/>
                          </a:solidFill>
                        </a:rPr>
                        <a:t>&amp; Publishing</a:t>
                      </a:r>
                      <a:endParaRPr/>
                    </a:p>
                  </a:txBody>
                  <a:tcPr marT="8025" marB="8025" marR="12050" marL="120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40,000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40,000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002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864A04"/>
                          </a:solidFill>
                        </a:rPr>
                        <a:t>Server Hosting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10,000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10,000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10,000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10,000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40,000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492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864A04"/>
                          </a:solidFill>
                        </a:rPr>
                        <a:t>Maintenance Cost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15,000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15,000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15,000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15,000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60,000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932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solidFill>
                            <a:srgbClr val="864A04"/>
                          </a:solidFill>
                        </a:rPr>
                        <a:t>Total Development </a:t>
                      </a:r>
                      <a:br>
                        <a:rPr b="1" lang="en-US" sz="1050" u="none" cap="none" strike="noStrike">
                          <a:solidFill>
                            <a:srgbClr val="864A04"/>
                          </a:solidFill>
                        </a:rPr>
                      </a:br>
                      <a:r>
                        <a:rPr b="1" lang="en-US" sz="1050" u="none" cap="none" strike="noStrike">
                          <a:solidFill>
                            <a:srgbClr val="864A04"/>
                          </a:solidFill>
                        </a:rPr>
                        <a:t>cost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864A04"/>
                          </a:solidFill>
                        </a:rPr>
                        <a:t>40,000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864A04"/>
                          </a:solidFill>
                        </a:rPr>
                        <a:t>25,000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864A04"/>
                          </a:solidFill>
                        </a:rPr>
                        <a:t>25,000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864A04"/>
                          </a:solidFill>
                        </a:rPr>
                        <a:t>25,000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864A04"/>
                          </a:solidFill>
                        </a:rPr>
                        <a:t>25,000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864A04"/>
                          </a:solidFill>
                        </a:rPr>
                        <a:t>140,000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00275">
                <a:tc vMerge="1"/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50433A"/>
                          </a:solidFill>
                        </a:rPr>
                        <a:t>Operational</a:t>
                      </a:r>
                      <a:br>
                        <a:rPr b="1" lang="en-US" sz="1600" u="none" cap="none" strike="noStrike">
                          <a:solidFill>
                            <a:srgbClr val="50433A"/>
                          </a:solidFill>
                        </a:rPr>
                      </a:br>
                      <a:r>
                        <a:rPr b="1" lang="en-US" sz="1600" u="none" cap="none" strike="noStrike">
                          <a:solidFill>
                            <a:srgbClr val="50433A"/>
                          </a:solidFill>
                        </a:rPr>
                        <a:t>Costs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864A04"/>
                          </a:solidFill>
                        </a:rPr>
                        <a:t>Advertisement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115,000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115,000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111,000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100,000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441,000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159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864A04"/>
                          </a:solidFill>
                        </a:rPr>
                        <a:t>Payment Getway &amp;</a:t>
                      </a:r>
                      <a:br>
                        <a:rPr lang="en-US" sz="1100" u="none" cap="none" strike="noStrike">
                          <a:solidFill>
                            <a:srgbClr val="864A04"/>
                          </a:solidFill>
                        </a:rPr>
                      </a:br>
                      <a:r>
                        <a:rPr lang="en-US" sz="1100" u="none" cap="none" strike="noStrike">
                          <a:solidFill>
                            <a:srgbClr val="864A04"/>
                          </a:solidFill>
                        </a:rPr>
                        <a:t>SMS Getway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3200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4000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4800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6000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18,000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280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864A04"/>
                          </a:solidFill>
                        </a:rPr>
                        <a:t>Management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60,000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90,000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110,000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130,000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390,000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932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solidFill>
                            <a:srgbClr val="864A04"/>
                          </a:solidFill>
                        </a:rPr>
                        <a:t>Total Operational</a:t>
                      </a:r>
                      <a:br>
                        <a:rPr b="1" lang="en-US" sz="1050" u="none" cap="none" strike="noStrike">
                          <a:solidFill>
                            <a:srgbClr val="864A04"/>
                          </a:solidFill>
                        </a:rPr>
                      </a:br>
                      <a:r>
                        <a:rPr b="1" lang="en-US" sz="1050" u="none" cap="none" strike="noStrike">
                          <a:solidFill>
                            <a:srgbClr val="864A04"/>
                          </a:solidFill>
                        </a:rPr>
                        <a:t>Cost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5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864A04"/>
                          </a:solidFill>
                        </a:rPr>
                        <a:t>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864A04"/>
                          </a:solidFill>
                        </a:rPr>
                        <a:t>178,200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864A04"/>
                          </a:solidFill>
                        </a:rPr>
                        <a:t>209,000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864A04"/>
                          </a:solidFill>
                        </a:rPr>
                        <a:t>225,800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864A04"/>
                          </a:solidFill>
                        </a:rPr>
                        <a:t>236,000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864A04"/>
                          </a:solidFill>
                        </a:rPr>
                        <a:t>849,000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28075">
                <a:tc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solidFill>
                            <a:srgbClr val="FBBE75"/>
                          </a:solidFill>
                        </a:rPr>
                        <a:t>Total Costs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40,000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203,200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234,000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250,800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261,000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989,000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4398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50" u="none" cap="none" strike="noStrike">
                          <a:solidFill>
                            <a:srgbClr val="FBBE7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Net Benefits =</a:t>
                      </a:r>
                      <a:br>
                        <a:rPr b="1" i="0" lang="en-US" sz="1050" u="none" cap="none" strike="noStrike">
                          <a:solidFill>
                            <a:srgbClr val="FBBE7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i="0" lang="en-US" sz="1050" u="none" cap="none" strike="noStrike">
                          <a:solidFill>
                            <a:srgbClr val="FBBE7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 benefits - Total cost</a:t>
                      </a:r>
                      <a:endParaRPr sz="1050" u="none" cap="none" strike="noStrike">
                        <a:solidFill>
                          <a:srgbClr val="FBBE75"/>
                        </a:solidFill>
                      </a:endParaRPr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[40,000]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[8,200]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43,000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92,800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151,000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238,600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7063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864A04"/>
                          </a:solidFill>
                        </a:rPr>
                        <a:t>Cumulative Net</a:t>
                      </a:r>
                      <a:br>
                        <a:rPr b="1" lang="en-US" sz="1800" u="none" cap="none" strike="noStrike">
                          <a:solidFill>
                            <a:srgbClr val="864A04"/>
                          </a:solidFill>
                        </a:rPr>
                      </a:br>
                      <a:r>
                        <a:rPr b="1" lang="en-US" sz="1800" u="none" cap="none" strike="noStrike">
                          <a:solidFill>
                            <a:srgbClr val="864A04"/>
                          </a:solidFill>
                        </a:rPr>
                        <a:t>Cash Flow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CA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[40,000]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CA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[48,200]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CA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[5,200]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CA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87,600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CA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864A04"/>
                          </a:solidFill>
                        </a:rPr>
                        <a:t>238,600</a:t>
                      </a:r>
                      <a:endParaRPr/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CA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864A04"/>
                        </a:solidFill>
                      </a:endParaRPr>
                    </a:p>
                  </a:txBody>
                  <a:tcPr marT="8025" marB="8025" marR="12050" marL="120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CA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1522413" y="381000"/>
            <a:ext cx="9829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E6A"/>
              </a:buClr>
              <a:buSzPts val="3600"/>
              <a:buFont typeface="Cambria"/>
              <a:buNone/>
            </a:pPr>
            <a:r>
              <a:rPr lang="en-US">
                <a:solidFill>
                  <a:srgbClr val="FFDE6A"/>
                </a:solidFill>
              </a:rPr>
              <a:t>ROI and BEP</a:t>
            </a:r>
            <a:endParaRPr/>
          </a:p>
        </p:txBody>
      </p:sp>
      <p:graphicFrame>
        <p:nvGraphicFramePr>
          <p:cNvPr id="149" name="Google Shape;149;p9"/>
          <p:cNvGraphicFramePr/>
          <p:nvPr/>
        </p:nvGraphicFramePr>
        <p:xfrm>
          <a:off x="1979612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{1A069B12-D028-4A60-B6F6-8CE97C227813}</a:tableStyleId>
              </a:tblPr>
              <a:tblGrid>
                <a:gridCol w="2048500"/>
                <a:gridCol w="1202375"/>
                <a:gridCol w="1238000"/>
                <a:gridCol w="1273625"/>
                <a:gridCol w="1033150"/>
                <a:gridCol w="1050975"/>
                <a:gridCol w="1068775"/>
              </a:tblGrid>
              <a:tr h="41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700" marB="12700" marR="19050" marL="190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41342E"/>
                          </a:solidFill>
                        </a:rPr>
                        <a:t>Year 0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41342E"/>
                          </a:solidFill>
                        </a:rPr>
                        <a:t>Year 1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41342E"/>
                          </a:solidFill>
                        </a:rPr>
                        <a:t>Year 2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41342E"/>
                          </a:solidFill>
                        </a:rPr>
                        <a:t>Year 3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41342E"/>
                          </a:solidFill>
                        </a:rPr>
                        <a:t>Year 4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41342E"/>
                          </a:solidFill>
                        </a:rPr>
                        <a:t>Total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Total Benefit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BF9000"/>
                          </a:solidFill>
                        </a:rPr>
                        <a:t>0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BF9000"/>
                          </a:solidFill>
                        </a:rPr>
                        <a:t>195,000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BF9000"/>
                          </a:solidFill>
                        </a:rPr>
                        <a:t>277,000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BF9000"/>
                          </a:solidFill>
                        </a:rPr>
                        <a:t>343,600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BF9000"/>
                          </a:solidFill>
                        </a:rPr>
                        <a:t>412,000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BF9000"/>
                          </a:solidFill>
                        </a:rPr>
                        <a:t>1,227,600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7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1A1412"/>
                          </a:solidFill>
                        </a:rPr>
                        <a:t>Total Costs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A1412"/>
                          </a:solidFill>
                        </a:rPr>
                        <a:t>40,000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A1412"/>
                          </a:solidFill>
                        </a:rPr>
                        <a:t>203,200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A1412"/>
                          </a:solidFill>
                        </a:rPr>
                        <a:t>234,000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A1412"/>
                          </a:solidFill>
                        </a:rPr>
                        <a:t>250,800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A1412"/>
                          </a:solidFill>
                        </a:rPr>
                        <a:t>261,000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A1412"/>
                          </a:solidFill>
                        </a:rPr>
                        <a:t>989,000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729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1A141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Net Benefits =</a:t>
                      </a:r>
                      <a:br>
                        <a:rPr b="1" i="0" lang="en-US" sz="1400" u="none" cap="none" strike="noStrike">
                          <a:solidFill>
                            <a:srgbClr val="1A141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i="0" lang="en-US" sz="1400" u="none" cap="none" strike="noStrike">
                          <a:solidFill>
                            <a:srgbClr val="1A141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 benefits - Total cost</a:t>
                      </a:r>
                      <a:endParaRPr sz="1400" u="none" cap="none" strike="noStrike">
                        <a:solidFill>
                          <a:srgbClr val="1A1412"/>
                        </a:solidFill>
                      </a:endParaRPr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A1412"/>
                          </a:solidFill>
                        </a:rPr>
                        <a:t>[40,000]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A1412"/>
                          </a:solidFill>
                        </a:rPr>
                        <a:t>[8,200]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A1412"/>
                          </a:solidFill>
                        </a:rPr>
                        <a:t>43,000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A1412"/>
                          </a:solidFill>
                        </a:rPr>
                        <a:t>92,800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A1412"/>
                          </a:solidFill>
                        </a:rPr>
                        <a:t>151,000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A1412"/>
                          </a:solidFill>
                        </a:rPr>
                        <a:t>238,600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90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1A1412"/>
                          </a:solidFill>
                        </a:rPr>
                        <a:t>Cumulative Net</a:t>
                      </a:r>
                      <a:br>
                        <a:rPr b="1" lang="en-US" sz="1600" u="none" cap="none" strike="noStrike">
                          <a:solidFill>
                            <a:srgbClr val="1A1412"/>
                          </a:solidFill>
                        </a:rPr>
                      </a:br>
                      <a:r>
                        <a:rPr b="1" lang="en-US" sz="1600" u="none" cap="none" strike="noStrike">
                          <a:solidFill>
                            <a:srgbClr val="1A1412"/>
                          </a:solidFill>
                        </a:rPr>
                        <a:t>Cash Flow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CA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A1412"/>
                          </a:solidFill>
                        </a:rPr>
                        <a:t>[40,000]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CA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A1412"/>
                          </a:solidFill>
                        </a:rPr>
                        <a:t>[48,200]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CA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A1412"/>
                          </a:solidFill>
                        </a:rPr>
                        <a:t>[5,200]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CA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A1412"/>
                          </a:solidFill>
                        </a:rPr>
                        <a:t>87,600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CA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A1412"/>
                          </a:solidFill>
                        </a:rPr>
                        <a:t>238,600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CA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1A1412"/>
                        </a:solidFill>
                      </a:endParaRPr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CA4"/>
                    </a:solidFill>
                  </a:tcPr>
                </a:tc>
              </a:tr>
              <a:tr h="795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Return on Investment (ROI) 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24.1% (1227600 - 989,000) / 989,000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792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Break-even Point (BEP) 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2.1 years [2 years + (92,800 - 87,600) / 92,800]</a:t>
                      </a:r>
                      <a:endParaRPr/>
                    </a:p>
                  </a:txBody>
                  <a:tcPr marT="12700" marB="12700" marR="19050" marL="190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pSp>
        <p:nvGrpSpPr>
          <p:cNvPr id="150" name="Google Shape;150;p9"/>
          <p:cNvGrpSpPr/>
          <p:nvPr/>
        </p:nvGrpSpPr>
        <p:grpSpPr>
          <a:xfrm>
            <a:off x="4037012" y="3124200"/>
            <a:ext cx="2400300" cy="533400"/>
            <a:chOff x="4037012" y="3124200"/>
            <a:chExt cx="2400300" cy="533400"/>
          </a:xfrm>
        </p:grpSpPr>
        <p:sp>
          <p:nvSpPr>
            <p:cNvPr id="151" name="Google Shape;151;p9"/>
            <p:cNvSpPr/>
            <p:nvPr/>
          </p:nvSpPr>
          <p:spPr>
            <a:xfrm>
              <a:off x="4037012" y="3124200"/>
              <a:ext cx="1143000" cy="5334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5294312" y="3124200"/>
              <a:ext cx="1143000" cy="5334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153" name="Google Shape;153;p9"/>
          <p:cNvSpPr/>
          <p:nvPr/>
        </p:nvSpPr>
        <p:spPr>
          <a:xfrm>
            <a:off x="7694612" y="3962400"/>
            <a:ext cx="1143000" cy="533400"/>
          </a:xfrm>
          <a:prstGeom prst="ellipse">
            <a:avLst/>
          </a:prstGeom>
          <a:noFill/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rrency Symbols">
      <a:dk1>
        <a:srgbClr val="303030"/>
      </a:dk1>
      <a:lt1>
        <a:srgbClr val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rrency Symbols 16x9">
  <a:themeElements>
    <a:clrScheme name="Yellow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2021-09-03T14:12:45Z</dcterms:created>
  <dc:creator>tanmoy mazumder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