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Jacques Francois Shadow"/>
      <p:regular r:id="rId16"/>
    </p:embeddedFont>
    <p:embeddedFont>
      <p:font typeface="Constantia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E4nHV68Lih6VqDGDLnMiY6/7s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nstantia-regular.fntdata"/><Relationship Id="rId16" Type="http://schemas.openxmlformats.org/officeDocument/2006/relationships/font" Target="fonts/JacquesFrancoisShadow-regular.fntdata"/><Relationship Id="rId19" Type="http://schemas.openxmlformats.org/officeDocument/2006/relationships/font" Target="fonts/Constantia-italic.fntdata"/><Relationship Id="rId18" Type="http://schemas.openxmlformats.org/officeDocument/2006/relationships/font" Target="fonts/Constanti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6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jp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5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298610" y="862772"/>
            <a:ext cx="9594780" cy="2105716"/>
          </a:xfrm>
          <a:prstGeom prst="rect">
            <a:avLst/>
          </a:prstGeom>
          <a:noFill/>
          <a:ln cap="flat" cmpd="sng" w="38100">
            <a:solidFill>
              <a:srgbClr val="864EA9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7ED0B"/>
              </a:buClr>
              <a:buSzPts val="7200"/>
              <a:buFont typeface="Constantia"/>
              <a:buNone/>
            </a:pPr>
            <a:r>
              <a:rPr lang="en-US">
                <a:solidFill>
                  <a:srgbClr val="D7ED0B"/>
                </a:solidFill>
                <a:latin typeface="Constantia"/>
                <a:ea typeface="Constantia"/>
                <a:cs typeface="Constantia"/>
                <a:sym typeface="Constantia"/>
              </a:rPr>
              <a:t>TOUR GUIDE PROVIDING SERVICE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298610" y="4104861"/>
            <a:ext cx="418311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2800">
                <a:solidFill>
                  <a:srgbClr val="FFFF00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>
                <a:solidFill>
                  <a:srgbClr val="FFFF00"/>
                </a:solidFill>
              </a:rPr>
              <a:t>Tanmoy Mazumder(19101013)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>
                <a:solidFill>
                  <a:srgbClr val="FFFF00"/>
                </a:solidFill>
              </a:rPr>
              <a:t>Ali Mostakim Alvi(19101015)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>
                <a:solidFill>
                  <a:srgbClr val="FFFF00"/>
                </a:solidFill>
              </a:rPr>
              <a:t>Shawan Das(19101020)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710273" y="4104861"/>
            <a:ext cx="418311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Presented TO: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Shammi Akhtar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Assistant Professor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CSE, UAP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DCCE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9916160" y="6645585"/>
            <a:ext cx="1402080" cy="157480"/>
          </a:xfrm>
          <a:prstGeom prst="rect">
            <a:avLst/>
          </a:prstGeom>
          <a:solidFill>
            <a:srgbClr val="DEC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8473440" y="6645585"/>
            <a:ext cx="1402080" cy="157480"/>
          </a:xfrm>
          <a:prstGeom prst="rect">
            <a:avLst/>
          </a:prstGeom>
          <a:solidFill>
            <a:srgbClr val="C3FB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1376680" y="54935"/>
            <a:ext cx="9580462" cy="6748130"/>
            <a:chOff x="1376680" y="54935"/>
            <a:chExt cx="9580462" cy="6748130"/>
          </a:xfrm>
        </p:grpSpPr>
        <p:pic>
          <p:nvPicPr>
            <p:cNvPr id="180" name="Google Shape;18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0449" y="54935"/>
              <a:ext cx="8966693" cy="6748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10"/>
            <p:cNvGrpSpPr/>
            <p:nvPr/>
          </p:nvGrpSpPr>
          <p:grpSpPr>
            <a:xfrm>
              <a:off x="1376680" y="96520"/>
              <a:ext cx="2804160" cy="157480"/>
              <a:chOff x="1376680" y="96520"/>
              <a:chExt cx="2804160" cy="157480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1376680" y="96520"/>
                <a:ext cx="1402080" cy="157480"/>
              </a:xfrm>
              <a:prstGeom prst="rect">
                <a:avLst/>
              </a:prstGeom>
              <a:solidFill>
                <a:srgbClr val="DEC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2778760" y="96520"/>
                <a:ext cx="1402080" cy="157480"/>
              </a:xfrm>
              <a:prstGeom prst="rect">
                <a:avLst/>
              </a:prstGeom>
              <a:solidFill>
                <a:srgbClr val="C3FBE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84" name="Google Shape;184;p10"/>
          <p:cNvGrpSpPr/>
          <p:nvPr/>
        </p:nvGrpSpPr>
        <p:grpSpPr>
          <a:xfrm rot="10800000">
            <a:off x="8497570" y="6645585"/>
            <a:ext cx="2804160" cy="157480"/>
            <a:chOff x="1376680" y="96520"/>
            <a:chExt cx="2804160" cy="157480"/>
          </a:xfrm>
        </p:grpSpPr>
        <p:sp>
          <p:nvSpPr>
            <p:cNvPr id="185" name="Google Shape;185;p10"/>
            <p:cNvSpPr/>
            <p:nvPr/>
          </p:nvSpPr>
          <p:spPr>
            <a:xfrm>
              <a:off x="1376680" y="96520"/>
              <a:ext cx="1402080" cy="157480"/>
            </a:xfrm>
            <a:prstGeom prst="rect">
              <a:avLst/>
            </a:prstGeom>
            <a:solidFill>
              <a:srgbClr val="DECE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778760" y="96520"/>
              <a:ext cx="1402080" cy="157480"/>
            </a:xfrm>
            <a:prstGeom prst="rect">
              <a:avLst/>
            </a:prstGeom>
            <a:solidFill>
              <a:srgbClr val="C3FB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ransition spd="slow" p14:dur="1200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868680" y="1310640"/>
            <a:ext cx="557276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orbel"/>
              <a:buNone/>
            </a:pPr>
            <a:r>
              <a:rPr lang="en-US" sz="9600"/>
              <a:t>Thank You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6441440" y="3276600"/>
            <a:ext cx="5572760" cy="5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208019" y="680720"/>
            <a:ext cx="5775960" cy="1356360"/>
          </a:xfrm>
          <a:prstGeom prst="rect">
            <a:avLst/>
          </a:prstGeom>
          <a:noFill/>
          <a:ln cap="flat" cmpd="sng" w="952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orbel"/>
              <a:buNone/>
            </a:pPr>
            <a:r>
              <a:rPr lang="en-US" sz="8800"/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159564" y="238252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4000"/>
              <a:t>Methodology</a:t>
            </a:r>
            <a:endParaRPr/>
          </a:p>
          <a:p>
            <a:pPr indent="-203200" lvl="0" marL="2286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•"/>
            </a:pPr>
            <a:r>
              <a:rPr lang="en-US" sz="4000"/>
              <a:t>In context to this project</a:t>
            </a:r>
            <a:endParaRPr/>
          </a:p>
          <a:p>
            <a:pPr indent="-203200" lvl="0" marL="2286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•"/>
            </a:pPr>
            <a:r>
              <a:rPr lang="en-US" sz="4000"/>
              <a:t>Rules of Use Case Diagram</a:t>
            </a:r>
            <a:endParaRPr/>
          </a:p>
          <a:p>
            <a:pPr indent="-203200" lvl="0" marL="22860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•"/>
            </a:pPr>
            <a:r>
              <a:rPr lang="en-US" sz="4000"/>
              <a:t>Use Case Diagram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B1A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orbel"/>
              <a:buNone/>
            </a:pPr>
            <a:r>
              <a:rPr lang="en-US" sz="7200">
                <a:solidFill>
                  <a:srgbClr val="FFFF00"/>
                </a:solidFill>
              </a:rPr>
              <a:t>Methodology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143000" y="20574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solidFill>
                  <a:srgbClr val="FFFF00"/>
                </a:solidFill>
              </a:rPr>
              <a:t>V-model Methodology</a:t>
            </a:r>
            <a:endParaRPr/>
          </a:p>
        </p:txBody>
      </p:sp>
      <p:pic>
        <p:nvPicPr>
          <p:cNvPr descr="Software Development Life Cycle Models and Methodologies - Mohamed Sami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360" y="2057400"/>
            <a:ext cx="4750435" cy="3031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3"/>
          <p:cNvGrpSpPr/>
          <p:nvPr/>
        </p:nvGrpSpPr>
        <p:grpSpPr>
          <a:xfrm>
            <a:off x="1143000" y="1965960"/>
            <a:ext cx="10948352" cy="3118045"/>
            <a:chOff x="1143000" y="1965960"/>
            <a:chExt cx="10948352" cy="3118045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1143000" y="2672080"/>
              <a:ext cx="4617719" cy="452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8288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240"/>
                <a:buFont typeface="Corbel"/>
                <a:buChar char="•"/>
              </a:pPr>
              <a:r>
                <a:rPr b="0" i="0" lang="en-US" sz="2800" u="none" cap="none" strike="noStrike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Iterative Methodology</a:t>
              </a:r>
              <a:endParaRPr/>
            </a:p>
          </p:txBody>
        </p:sp>
        <p:pic>
          <p:nvPicPr>
            <p:cNvPr descr="Design Iteration | Curtis Bacon" id="106" name="Google Shape;10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89833" y="1965960"/>
              <a:ext cx="5801519" cy="31180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3"/>
          <p:cNvGrpSpPr/>
          <p:nvPr/>
        </p:nvGrpSpPr>
        <p:grpSpPr>
          <a:xfrm>
            <a:off x="1142999" y="1960880"/>
            <a:ext cx="10948353" cy="3123125"/>
            <a:chOff x="1142999" y="1960880"/>
            <a:chExt cx="10948353" cy="3123125"/>
          </a:xfrm>
        </p:grpSpPr>
        <p:sp>
          <p:nvSpPr>
            <p:cNvPr id="108" name="Google Shape;108;p3"/>
            <p:cNvSpPr txBox="1"/>
            <p:nvPr/>
          </p:nvSpPr>
          <p:spPr>
            <a:xfrm>
              <a:off x="1142999" y="3317240"/>
              <a:ext cx="4617719" cy="452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8288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240"/>
                <a:buFont typeface="Corbel"/>
                <a:buChar char="•"/>
              </a:pPr>
              <a:r>
                <a:rPr b="0" i="0" lang="en-US" sz="2800" u="none" cap="none" strike="noStrike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Agile Methodology</a:t>
              </a:r>
              <a:endParaRPr/>
            </a:p>
          </p:txBody>
        </p:sp>
        <p:pic>
          <p:nvPicPr>
            <p:cNvPr descr="What is Agile software development? - K&amp;amp;C"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72696" y="1960880"/>
              <a:ext cx="6718656" cy="31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B1A2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orbel"/>
              <a:buNone/>
            </a:pPr>
            <a:r>
              <a:rPr lang="en-US" sz="7200">
                <a:solidFill>
                  <a:srgbClr val="FFFF00"/>
                </a:solidFill>
              </a:rPr>
              <a:t>Methodology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143000" y="20574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solidFill>
                  <a:srgbClr val="FFFF00"/>
                </a:solidFill>
              </a:rPr>
              <a:t>V-model Methodology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143000" y="267208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Iterative Methodology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142999" y="33147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Agile Methodology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142999" y="395732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Lean Methodology</a:t>
            </a:r>
            <a:endParaRPr/>
          </a:p>
        </p:txBody>
      </p:sp>
      <p:pic>
        <p:nvPicPr>
          <p:cNvPr descr="The Five Principles of Lea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925" y="1329372"/>
            <a:ext cx="40290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B1A2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orbel"/>
              <a:buNone/>
            </a:pPr>
            <a:r>
              <a:rPr lang="en-US" sz="7200">
                <a:solidFill>
                  <a:srgbClr val="FFFF00"/>
                </a:solidFill>
              </a:rPr>
              <a:t>Methodology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143000" y="20574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solidFill>
                  <a:srgbClr val="FFFF00"/>
                </a:solidFill>
              </a:rPr>
              <a:t>V-model Methodology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143000" y="267208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Iterative Methodology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142999" y="33147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Agile Methodology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142999" y="395732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Lean Methodology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42998" y="459994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DevOps Methodology</a:t>
            </a:r>
            <a:endParaRPr/>
          </a:p>
        </p:txBody>
      </p:sp>
      <p:pic>
        <p:nvPicPr>
          <p:cNvPr descr="DevOps: Understanding the DevOps Process and Principles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3" y="2057400"/>
            <a:ext cx="5518150" cy="261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B1A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orbel"/>
              <a:buNone/>
            </a:pPr>
            <a:r>
              <a:rPr lang="en-US" sz="7200">
                <a:solidFill>
                  <a:srgbClr val="FFFF00"/>
                </a:solidFill>
              </a:rPr>
              <a:t>Methodology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143000" y="20574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solidFill>
                  <a:srgbClr val="FFFF00"/>
                </a:solidFill>
              </a:rPr>
              <a:t>V-model Methodology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143000" y="267208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Iterative Methodology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1142999" y="331470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Agile Methodology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142999" y="395732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Lean Methodology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142998" y="459994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DevOps Methodology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142998" y="5242560"/>
            <a:ext cx="461771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Waterfall Methodology</a:t>
            </a:r>
            <a:endParaRPr/>
          </a:p>
        </p:txBody>
      </p:sp>
      <p:pic>
        <p:nvPicPr>
          <p:cNvPr descr="Waterfall model - Wikipedia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031" y="1965960"/>
            <a:ext cx="5086773" cy="381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200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64387" y="206168"/>
            <a:ext cx="12027613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4EA9"/>
              </a:buClr>
              <a:buSzPct val="100000"/>
              <a:buFont typeface="Corbel"/>
              <a:buNone/>
            </a:pPr>
            <a:r>
              <a:rPr lang="en-US" sz="7200">
                <a:solidFill>
                  <a:srgbClr val="864EA9"/>
                </a:solidFill>
              </a:rPr>
              <a:t>Methodology Used In Our Project</a:t>
            </a:r>
            <a:endParaRPr/>
          </a:p>
        </p:txBody>
      </p:sp>
      <p:pic>
        <p:nvPicPr>
          <p:cNvPr descr="What is Waterfall Model in Software Engineering? || Modified Waterfall Model"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9376" y="1722408"/>
            <a:ext cx="5665416" cy="4929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ck PNG - Tick Mark Symbol Transparent Pictures, Free Download - Free  Transparent PNG Logos"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428964"/>
            <a:ext cx="868177" cy="85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ck PNG - Tick Mark Symbol Transparent Pictures, Free Download - Free  Transparent PNG Logos" id="150" name="Google Shape;15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6562" y="2359374"/>
            <a:ext cx="868177" cy="85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Yellow Check Mark Png, Download Free Yellow Check Mark Png png images,  Free ClipArts on Clipart Library" id="151" name="Google Shape;15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00168" y="3266600"/>
            <a:ext cx="760256" cy="760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8025342" y="4026856"/>
            <a:ext cx="2410333" cy="2817652"/>
            <a:chOff x="8025342" y="4026856"/>
            <a:chExt cx="2410333" cy="2817652"/>
          </a:xfrm>
        </p:grpSpPr>
        <p:pic>
          <p:nvPicPr>
            <p:cNvPr descr="Pending Icon #113455 - Free Icons Library" id="153" name="Google Shape;15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25342" y="4026856"/>
              <a:ext cx="1133546" cy="113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nding Icon #113455 - Free Icons Library" id="154" name="Google Shape;15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663736" y="4879611"/>
              <a:ext cx="1133546" cy="113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nding Icon #113455 - Free Icons Library" id="155" name="Google Shape;15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302130" y="5710962"/>
              <a:ext cx="1133546" cy="11335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 p14:dur="1200">
    <p:zoom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DCCE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3064657" y="109870"/>
            <a:ext cx="7061200" cy="1356360"/>
          </a:xfrm>
          <a:prstGeom prst="rect">
            <a:avLst/>
          </a:prstGeom>
          <a:noFill/>
          <a:ln cap="flat" cmpd="sng" w="9525">
            <a:solidFill>
              <a:srgbClr val="864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4EA9"/>
              </a:buClr>
              <a:buSzPts val="7200"/>
              <a:buFont typeface="Corbel"/>
              <a:buNone/>
            </a:pPr>
            <a:r>
              <a:rPr lang="en-US" sz="7200">
                <a:solidFill>
                  <a:srgbClr val="864EA9"/>
                </a:solidFill>
              </a:rPr>
              <a:t>Use case diagram</a:t>
            </a: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2789555" y="1572260"/>
            <a:ext cx="7159954" cy="5175870"/>
            <a:chOff x="2789555" y="1572260"/>
            <a:chExt cx="7159954" cy="5175870"/>
          </a:xfrm>
        </p:grpSpPr>
        <p:grpSp>
          <p:nvGrpSpPr>
            <p:cNvPr id="162" name="Google Shape;162;p8"/>
            <p:cNvGrpSpPr/>
            <p:nvPr/>
          </p:nvGrpSpPr>
          <p:grpSpPr>
            <a:xfrm>
              <a:off x="2936240" y="1572260"/>
              <a:ext cx="7013269" cy="5175870"/>
              <a:chOff x="2580640" y="1682130"/>
              <a:chExt cx="7013269" cy="5175870"/>
            </a:xfrm>
          </p:grpSpPr>
          <p:pic>
            <p:nvPicPr>
              <p:cNvPr id="163" name="Google Shape;163;p8"/>
              <p:cNvPicPr preferRelativeResize="0"/>
              <p:nvPr/>
            </p:nvPicPr>
            <p:blipFill rotWithShape="1">
              <a:blip r:embed="rId3">
                <a:alphaModFix/>
              </a:blip>
              <a:srcRect b="43889" l="2163" r="37712" t="0"/>
              <a:stretch/>
            </p:blipFill>
            <p:spPr>
              <a:xfrm>
                <a:off x="2814784" y="1699592"/>
                <a:ext cx="6779125" cy="51584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" name="Google Shape;164;p8"/>
              <p:cNvSpPr/>
              <p:nvPr/>
            </p:nvSpPr>
            <p:spPr>
              <a:xfrm>
                <a:off x="2580640" y="1699592"/>
                <a:ext cx="1757680" cy="281608"/>
              </a:xfrm>
              <a:prstGeom prst="rect">
                <a:avLst/>
              </a:prstGeom>
              <a:solidFill>
                <a:srgbClr val="DEC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4621677" y="1682130"/>
                <a:ext cx="1757680" cy="281608"/>
              </a:xfrm>
              <a:prstGeom prst="rect">
                <a:avLst/>
              </a:prstGeom>
              <a:solidFill>
                <a:srgbClr val="DEC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66" name="Google Shape;166;p8"/>
            <p:cNvSpPr/>
            <p:nvPr/>
          </p:nvSpPr>
          <p:spPr>
            <a:xfrm>
              <a:off x="2789555" y="4856798"/>
              <a:ext cx="1381760" cy="822960"/>
            </a:xfrm>
            <a:prstGeom prst="rect">
              <a:avLst/>
            </a:prstGeom>
            <a:solidFill>
              <a:srgbClr val="DECE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ransition spd="slow" p14:dur="1200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CDB4D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46527" r="0" t="62406"/>
          <a:stretch/>
        </p:blipFill>
        <p:spPr>
          <a:xfrm>
            <a:off x="1383372" y="584200"/>
            <a:ext cx="8640813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6235700" y="5143500"/>
            <a:ext cx="4064000" cy="698500"/>
          </a:xfrm>
          <a:prstGeom prst="rect">
            <a:avLst/>
          </a:prstGeom>
          <a:solidFill>
            <a:srgbClr val="CEB5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 p14:dur="1200">
    <p:zoom dir="in"/>
  </p:transition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2021-10-18T13:39:37Z</dcterms:created>
  <dc:creator>tanmoy mazumder</dc:creator>
</cp:coreProperties>
</file>