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62" r:id="rId2"/>
    <p:sldId id="263" r:id="rId3"/>
    <p:sldId id="257" r:id="rId4"/>
    <p:sldId id="258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8" r:id="rId22"/>
    <p:sldId id="289" r:id="rId23"/>
    <p:sldId id="280" r:id="rId24"/>
    <p:sldId id="281" r:id="rId25"/>
    <p:sldId id="284" r:id="rId26"/>
    <p:sldId id="286" r:id="rId27"/>
    <p:sldId id="287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hour</c:v>
                </c:pt>
                <c:pt idx="1">
                  <c:v>2-3 hours</c:v>
                </c:pt>
                <c:pt idx="2">
                  <c:v>4-6 hours</c:v>
                </c:pt>
                <c:pt idx="3">
                  <c:v>1 day</c:v>
                </c:pt>
                <c:pt idx="4">
                  <c:v>1-3 days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18</c:v>
                </c:pt>
                <c:pt idx="2">
                  <c:v>26</c:v>
                </c:pt>
                <c:pt idx="3">
                  <c:v>13</c:v>
                </c:pt>
                <c:pt idx="4">
                  <c:v>9</c:v>
                </c:pt>
              </c:numCache>
            </c:numRef>
          </c:val>
        </c:ser>
        <c:overlap val="100"/>
        <c:axId val="153350144"/>
        <c:axId val="153351680"/>
      </c:barChart>
      <c:catAx>
        <c:axId val="153350144"/>
        <c:scaling>
          <c:orientation val="minMax"/>
        </c:scaling>
        <c:axPos val="b"/>
        <c:tickLblPos val="nextTo"/>
        <c:crossAx val="153351680"/>
        <c:crosses val="autoZero"/>
        <c:auto val="1"/>
        <c:lblAlgn val="ctr"/>
        <c:lblOffset val="100"/>
      </c:catAx>
      <c:valAx>
        <c:axId val="153351680"/>
        <c:scaling>
          <c:orientation val="minMax"/>
        </c:scaling>
        <c:axPos val="l"/>
        <c:majorGridlines/>
        <c:numFmt formatCode="General" sourceLinked="1"/>
        <c:tickLblPos val="nextTo"/>
        <c:crossAx val="15335014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D50C9-8018-428F-993B-FFA4E28A4E1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A43E8-5E73-4ED3-A556-D003A5F8DB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43E8-5E73-4ED3-A556-D003A5F8DB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C11B5-3821-4B7F-BA82-C6ACE1DA07E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43E8-5E73-4ED3-A556-D003A5F8DB3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A6CB26-4E32-484F-8158-87C9AED98DA1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EC6540-4721-4799-98AC-FC68602A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981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Online Based Emergency Medicine And Doctor Services 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5410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Nabiha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Tahsin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(18201024)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Shawon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Barman (18201043)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Jesmin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Aktar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(18201044)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How long will you wait for your ordered medicines to receive?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94450969"/>
              </p:ext>
            </p:extLst>
          </p:nvPr>
        </p:nvGraphicFramePr>
        <p:xfrm>
          <a:off x="533400" y="16764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Will you prefer live video conferencing with specialized doctors ?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905000"/>
            <a:ext cx="762000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9248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Do you think online doctor services will helpful for remote area people ?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1" y="1981200"/>
            <a:ext cx="7696199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Is 24/7 doctor services (only phone call) will helpful for common people?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981200"/>
            <a:ext cx="7772399" cy="42376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Which payment method will you prefer ?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981200"/>
            <a:ext cx="7743391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53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Decision from Survey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 </a:t>
            </a:r>
            <a:r>
              <a:rPr lang="en-US" sz="3200" dirty="0" smtClean="0"/>
              <a:t>medicine from online medicine shop</a:t>
            </a:r>
          </a:p>
          <a:p>
            <a:r>
              <a:rPr lang="en-US" sz="3200" dirty="0" smtClean="0"/>
              <a:t> delivery medicine within 1-2 hours</a:t>
            </a:r>
          </a:p>
          <a:p>
            <a:r>
              <a:rPr lang="en-US" sz="3200" dirty="0" smtClean="0"/>
              <a:t>Live video conferencing or voice call conferencing with doctors</a:t>
            </a:r>
          </a:p>
          <a:p>
            <a:r>
              <a:rPr lang="en-US" sz="3200" dirty="0" smtClean="0"/>
              <a:t>Pay bill by cash on delivery, </a:t>
            </a:r>
            <a:r>
              <a:rPr lang="en-US" sz="3200" dirty="0" err="1" smtClean="0"/>
              <a:t>Bkash</a:t>
            </a:r>
            <a:r>
              <a:rPr lang="en-US" sz="3200" dirty="0" smtClean="0"/>
              <a:t> payment, and Credit card payment.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Feasibility Analysis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About of feasibility analysis: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Arial" pitchFamily="34" charset="0"/>
              </a:rPr>
              <a:t>One of the major Phase of SDLC </a:t>
            </a:r>
            <a:r>
              <a:rPr lang="en-US" sz="2400" dirty="0" smtClean="0">
                <a:cs typeface="Arial" pitchFamily="34" charset="0"/>
              </a:rPr>
              <a:t>.</a:t>
            </a:r>
            <a:endParaRPr lang="en-US" sz="2400" dirty="0" smtClean="0">
              <a:cs typeface="Arial" pitchFamily="34" charset="0"/>
            </a:endParaRPr>
          </a:p>
          <a:p>
            <a:r>
              <a:rPr lang="en-US" sz="2400" dirty="0" smtClean="0">
                <a:cs typeface="Arial" pitchFamily="34" charset="0"/>
              </a:rPr>
              <a:t>Also called decision making phase.</a:t>
            </a:r>
          </a:p>
          <a:p>
            <a:r>
              <a:rPr lang="en-US" sz="2400" dirty="0" smtClean="0"/>
              <a:t>After the feasibility Studies-</a:t>
            </a:r>
          </a:p>
          <a:p>
            <a:pPr marL="795528" lvl="1" indent="-457200">
              <a:buFont typeface="+mj-lt"/>
              <a:buAutoNum type="arabicPeriod"/>
            </a:pPr>
            <a:r>
              <a:rPr lang="en-US" sz="2400" dirty="0" smtClean="0"/>
              <a:t>May be accepted with some modification.</a:t>
            </a:r>
          </a:p>
          <a:p>
            <a:pPr marL="795528" lvl="1" indent="-457200">
              <a:buFont typeface="+mj-lt"/>
              <a:buAutoNum type="arabicPeriod"/>
            </a:pPr>
            <a:r>
              <a:rPr lang="en-US" sz="2400" dirty="0" smtClean="0"/>
              <a:t>Rejected </a:t>
            </a:r>
          </a:p>
          <a:p>
            <a:pPr marL="795528" lvl="1" indent="-457200">
              <a:buNone/>
            </a:pPr>
            <a:endParaRPr lang="en-US" sz="2000" dirty="0" smtClean="0"/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 smtClean="0"/>
              <a:t>ivided </a:t>
            </a:r>
            <a:r>
              <a:rPr lang="en-US" sz="2400" dirty="0" smtClean="0"/>
              <a:t>into three key components, which </a:t>
            </a:r>
            <a:r>
              <a:rPr lang="en-US" sz="2400" dirty="0" smtClean="0"/>
              <a:t>are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Economic feasibility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Technical feasibility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Organizational feasibility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Economic Feasibility: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257800"/>
          </a:xfrm>
        </p:spPr>
        <p:txBody>
          <a:bodyPr/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For our system, We will use Simple Cash Flow Method.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57CF72-AF0F-438C-B3A0-75F283017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5791200" cy="464819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D7770BC-CEFC-404D-8146-8DF1F48FB8E9}"/>
              </a:ext>
            </a:extLst>
          </p:cNvPr>
          <p:cNvSpPr txBox="1">
            <a:spLocks/>
          </p:cNvSpPr>
          <p:nvPr/>
        </p:nvSpPr>
        <p:spPr>
          <a:xfrm rot="10800000" flipV="1">
            <a:off x="5912282" y="3362075"/>
            <a:ext cx="3460318" cy="1590925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From, This analysis,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Acceptable ROI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Benefit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starts from the First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Technical Feasibility: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46783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A technical feasibility study assesses the details of how we intend to deliver a product or service to customers.</a:t>
            </a:r>
          </a:p>
          <a:p>
            <a:r>
              <a:rPr lang="en-US" sz="2800" b="1" dirty="0" smtClean="0"/>
              <a:t>Source Of Risk:</a:t>
            </a:r>
          </a:p>
          <a:p>
            <a:pPr marL="1019556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FFFFFF"/>
                </a:solidFill>
              </a:rPr>
              <a:t>Users have a lack of familiarity with our system?</a:t>
            </a:r>
          </a:p>
          <a:p>
            <a:pPr marL="1019556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FFFFFF"/>
                </a:solidFill>
              </a:rPr>
              <a:t>Whether the treatment that doctors will give to patients will be right?</a:t>
            </a:r>
          </a:p>
          <a:p>
            <a:pPr marL="1019556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FFFFFF"/>
                </a:solidFill>
              </a:rPr>
              <a:t>Will user data safe with us?</a:t>
            </a:r>
          </a:p>
          <a:p>
            <a:pPr marL="1019556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FFFFFF"/>
                </a:solidFill>
              </a:rPr>
              <a:t>Our system will give medicines to users will be original?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Outline: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Introducting</a:t>
            </a:r>
            <a:r>
              <a:rPr lang="en-US" sz="2800" dirty="0" smtClean="0"/>
              <a:t> Emergency Medicine and Doctor Services project</a:t>
            </a:r>
          </a:p>
          <a:p>
            <a:r>
              <a:rPr lang="en-US" sz="2800" dirty="0" err="1" smtClean="0"/>
              <a:t>Recuirement</a:t>
            </a:r>
            <a:r>
              <a:rPr lang="en-US" sz="2800" dirty="0" smtClean="0"/>
              <a:t> Analysis</a:t>
            </a:r>
          </a:p>
          <a:p>
            <a:r>
              <a:rPr lang="en-US" sz="2800" dirty="0" smtClean="0"/>
              <a:t>Feasibility Analysis</a:t>
            </a:r>
          </a:p>
          <a:p>
            <a:r>
              <a:rPr lang="en-US" sz="2800" dirty="0" smtClean="0"/>
              <a:t>Design phase (DFD, Use Case, ER, and UML class diagram)</a:t>
            </a:r>
          </a:p>
          <a:p>
            <a:r>
              <a:rPr lang="en-US" sz="2800" dirty="0" smtClean="0"/>
              <a:t>Methodology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Organizational Feasibility: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4678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Organizational feasibility shows that how well the system ultimately will be accepted by its users and incorporated into the ongoing operations of the organization.</a:t>
            </a:r>
          </a:p>
          <a:p>
            <a:r>
              <a:rPr lang="en-US" sz="2800" b="1" dirty="0" smtClean="0">
                <a:solidFill>
                  <a:srgbClr val="FFFFFF"/>
                </a:solidFill>
              </a:rPr>
              <a:t>If we will build it will they come?</a:t>
            </a:r>
          </a:p>
          <a:p>
            <a:pPr marL="848106" lvl="1" indent="-400050" fontAlgn="base">
              <a:spcBef>
                <a:spcPts val="0"/>
              </a:spcBef>
              <a:buFont typeface="+mj-lt"/>
              <a:buAutoNum type="romanUcPeriod"/>
            </a:pPr>
            <a:r>
              <a:rPr lang="en-US" sz="2200" dirty="0" smtClean="0">
                <a:solidFill>
                  <a:srgbClr val="FFFFFF"/>
                </a:solidFill>
              </a:rPr>
              <a:t>Our system will be one of the most efficient system available on the market.</a:t>
            </a:r>
          </a:p>
          <a:p>
            <a:pPr marL="848106" lvl="1" indent="-400050" fontAlgn="base">
              <a:spcBef>
                <a:spcPts val="0"/>
              </a:spcBef>
              <a:buFont typeface="+mj-lt"/>
              <a:buAutoNum type="romanUcPeriod"/>
            </a:pPr>
            <a:r>
              <a:rPr lang="en-US" sz="2200" dirty="0" smtClean="0">
                <a:solidFill>
                  <a:srgbClr val="FFFFFF"/>
                </a:solidFill>
              </a:rPr>
              <a:t>People from remote areas will be able to get the essential service at home without coming to the city at low costs.</a:t>
            </a: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Diagram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use-case_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838200"/>
            <a:ext cx="65532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ER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914400"/>
            <a:ext cx="693419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Flow Diagram </a:t>
            </a:r>
            <a:r>
              <a:rPr lang="en-US" dirty="0" smtClean="0">
                <a:solidFill>
                  <a:srgbClr val="00B0F0"/>
                </a:solidFill>
              </a:rPr>
              <a:t>Level 0</a:t>
            </a:r>
            <a:endParaRPr lang="en-US" dirty="0"/>
          </a:p>
        </p:txBody>
      </p:sp>
      <p:pic>
        <p:nvPicPr>
          <p:cNvPr id="4" name="Content Placeholder 3" descr="C:\Users\JOY\Downloads\lvl 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86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Flow Diagram </a:t>
            </a:r>
            <a:r>
              <a:rPr lang="en-US" dirty="0" smtClean="0">
                <a:solidFill>
                  <a:srgbClr val="00B0F0"/>
                </a:solidFill>
              </a:rPr>
              <a:t>Level 1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Content Placeholder 5" descr="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762000"/>
            <a:ext cx="67818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UML Class Diagram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UML_class_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5438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Methodology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methodology?</a:t>
            </a:r>
          </a:p>
          <a:p>
            <a:r>
              <a:rPr lang="en-US" dirty="0" smtClean="0"/>
              <a:t>Methodology resources</a:t>
            </a:r>
          </a:p>
          <a:p>
            <a:pPr lvl="1"/>
            <a:r>
              <a:rPr lang="en-US" dirty="0" smtClean="0"/>
              <a:t>Internally developed by the organization</a:t>
            </a:r>
          </a:p>
          <a:p>
            <a:pPr lvl="1"/>
            <a:r>
              <a:rPr lang="en-US" dirty="0" smtClean="0"/>
              <a:t>Consulting </a:t>
            </a:r>
          </a:p>
          <a:p>
            <a:pPr lvl="1"/>
            <a:r>
              <a:rPr lang="en-US" dirty="0" smtClean="0"/>
              <a:t>Software vendors</a:t>
            </a:r>
          </a:p>
          <a:p>
            <a:pPr lvl="1"/>
            <a:r>
              <a:rPr lang="en-US" dirty="0" smtClean="0"/>
              <a:t>Government agents</a:t>
            </a:r>
          </a:p>
          <a:p>
            <a:r>
              <a:rPr lang="en-US" dirty="0" smtClean="0"/>
              <a:t>Now lets have a look at some methodologies</a:t>
            </a:r>
          </a:p>
          <a:p>
            <a:pPr lvl="1"/>
            <a:r>
              <a:rPr lang="en-US" sz="2800" dirty="0" smtClean="0"/>
              <a:t>Waterfall Methodology</a:t>
            </a:r>
            <a:endParaRPr lang="en-US" sz="2000" dirty="0" smtClean="0"/>
          </a:p>
          <a:p>
            <a:pPr lvl="1"/>
            <a:r>
              <a:rPr lang="en-US" sz="2800" dirty="0" smtClean="0"/>
              <a:t>Parallel Methodology</a:t>
            </a:r>
            <a:endParaRPr lang="en-US" sz="2000" dirty="0" smtClean="0"/>
          </a:p>
          <a:p>
            <a:pPr lvl="1"/>
            <a:r>
              <a:rPr lang="en-US" sz="2800" dirty="0" smtClean="0"/>
              <a:t>V-model Methodology</a:t>
            </a:r>
            <a:endParaRPr lang="en-US" sz="2000" dirty="0" smtClean="0"/>
          </a:p>
          <a:p>
            <a:pPr lvl="1"/>
            <a:r>
              <a:rPr lang="en-US" sz="2800" dirty="0" smtClean="0"/>
              <a:t>Iterative Methodology</a:t>
            </a:r>
          </a:p>
          <a:p>
            <a:pPr lvl="1"/>
            <a:r>
              <a:rPr lang="en-US" sz="2800" dirty="0" smtClean="0"/>
              <a:t>System Prototyping Methodology</a:t>
            </a:r>
            <a:endParaRPr lang="en-US" sz="2000" dirty="0" smtClean="0"/>
          </a:p>
          <a:p>
            <a:pPr lvl="1"/>
            <a:r>
              <a:rPr lang="en-US" sz="2800" dirty="0" smtClean="0"/>
              <a:t>Agile Development Methodology</a:t>
            </a:r>
            <a:endParaRPr lang="en-US" sz="2000" dirty="0" smtClean="0"/>
          </a:p>
          <a:p>
            <a:pPr lvl="1"/>
            <a:endParaRPr lang="en-US" dirty="0" smtClean="0"/>
          </a:p>
          <a:p>
            <a:pPr marL="550926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Methodology is best for develop our system? 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4678363"/>
          </a:xfrm>
        </p:spPr>
        <p:txBody>
          <a:bodyPr/>
          <a:lstStyle/>
          <a:p>
            <a:pPr lvl="0"/>
            <a:r>
              <a:rPr lang="en-US" dirty="0" smtClean="0"/>
              <a:t>Waterfall 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622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Recuirement</a:t>
            </a:r>
            <a:r>
              <a:rPr lang="en-US" b="1" dirty="0" smtClean="0">
                <a:solidFill>
                  <a:schemeClr val="bg1"/>
                </a:solidFill>
              </a:rPr>
              <a:t>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3200400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System Design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962400"/>
            <a:ext cx="1219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Implementation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4724400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Testing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54102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Deployment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43800" y="6019800"/>
            <a:ext cx="1371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Maintenance</a:t>
            </a:r>
            <a:endParaRPr lang="en-US" sz="1500" b="1" dirty="0">
              <a:solidFill>
                <a:schemeClr val="bg1"/>
              </a:solidFill>
            </a:endParaRPr>
          </a:p>
        </p:txBody>
      </p:sp>
      <p:cxnSp>
        <p:nvCxnSpPr>
          <p:cNvPr id="20" name="Shape 19"/>
          <p:cNvCxnSpPr>
            <a:stCxn id="18" idx="1"/>
            <a:endCxn id="8" idx="2"/>
          </p:cNvCxnSpPr>
          <p:nvPr/>
        </p:nvCxnSpPr>
        <p:spPr>
          <a:xfrm rot="10800000">
            <a:off x="6667500" y="5943600"/>
            <a:ext cx="876300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8" idx="1"/>
            <a:endCxn id="7" idx="2"/>
          </p:cNvCxnSpPr>
          <p:nvPr/>
        </p:nvCxnSpPr>
        <p:spPr>
          <a:xfrm rot="10800000">
            <a:off x="5143500" y="5257800"/>
            <a:ext cx="2400300" cy="1028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8" idx="1"/>
            <a:endCxn id="6" idx="2"/>
          </p:cNvCxnSpPr>
          <p:nvPr/>
        </p:nvCxnSpPr>
        <p:spPr>
          <a:xfrm rot="10800000">
            <a:off x="3733800" y="4495800"/>
            <a:ext cx="3810000" cy="1790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8" idx="1"/>
            <a:endCxn id="5" idx="2"/>
          </p:cNvCxnSpPr>
          <p:nvPr/>
        </p:nvCxnSpPr>
        <p:spPr>
          <a:xfrm rot="10800000">
            <a:off x="2324100" y="3733800"/>
            <a:ext cx="5219700" cy="2552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8" idx="1"/>
            <a:endCxn id="4" idx="2"/>
          </p:cNvCxnSpPr>
          <p:nvPr/>
        </p:nvCxnSpPr>
        <p:spPr>
          <a:xfrm rot="10800000">
            <a:off x="838200" y="2971800"/>
            <a:ext cx="6705600" cy="3314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4" idx="3"/>
            <a:endCxn id="5" idx="0"/>
          </p:cNvCxnSpPr>
          <p:nvPr/>
        </p:nvCxnSpPr>
        <p:spPr>
          <a:xfrm>
            <a:off x="1524000" y="2667000"/>
            <a:ext cx="800100" cy="51206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5" idx="3"/>
            <a:endCxn id="6" idx="0"/>
          </p:cNvCxnSpPr>
          <p:nvPr/>
        </p:nvCxnSpPr>
        <p:spPr>
          <a:xfrm>
            <a:off x="2971800" y="3467100"/>
            <a:ext cx="762000" cy="495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6" idx="3"/>
            <a:endCxn id="7" idx="0"/>
          </p:cNvCxnSpPr>
          <p:nvPr/>
        </p:nvCxnSpPr>
        <p:spPr>
          <a:xfrm>
            <a:off x="4343400" y="4229100"/>
            <a:ext cx="800100" cy="495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7" idx="3"/>
            <a:endCxn id="8" idx="0"/>
          </p:cNvCxnSpPr>
          <p:nvPr/>
        </p:nvCxnSpPr>
        <p:spPr>
          <a:xfrm>
            <a:off x="5791200" y="4991100"/>
            <a:ext cx="876300" cy="419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8" idx="3"/>
            <a:endCxn id="18" idx="0"/>
          </p:cNvCxnSpPr>
          <p:nvPr/>
        </p:nvCxnSpPr>
        <p:spPr>
          <a:xfrm>
            <a:off x="7315200" y="5676900"/>
            <a:ext cx="914400" cy="3474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886670"/>
            <a:ext cx="3455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24936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Introduction :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Remotes areas people are deprived from proper treatment facilities and during emergency situation its became very pathetic for them to collect necessary medicines.</a:t>
            </a:r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Easiest way to get Medicine and Doctor information.</a:t>
            </a:r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Take appointment</a:t>
            </a:r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Health News</a:t>
            </a:r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Order any medicine</a:t>
            </a:r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get the essential service at home without coming to the city at low costs.</a:t>
            </a:r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Ask health related question and get answer</a:t>
            </a:r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  <a:p>
            <a:pPr marL="550926" indent="-514350" algn="just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32556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Objective of the System :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3735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Main purpose of this system is to provide proper medicine and medical services through online for remote area’s people.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Resources we need to build the system :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Money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Manpower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Requirement  Analysis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848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Do you think online process is more suitable for you than manual process?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981200"/>
            <a:ext cx="7403834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Do you prefer to buy Medicines from online Medicine shop ?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981200"/>
            <a:ext cx="762000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Which medicine Companies do you prefer ?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676400"/>
            <a:ext cx="76962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582</Words>
  <Application>Microsoft Office PowerPoint</Application>
  <PresentationFormat>On-screen Show (4:3)</PresentationFormat>
  <Paragraphs>101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Technic</vt:lpstr>
      <vt:lpstr>Online Based Emergency Medicine And Doctor Services </vt:lpstr>
      <vt:lpstr>Outline:</vt:lpstr>
      <vt:lpstr>Introduction :</vt:lpstr>
      <vt:lpstr>Objective of the System :</vt:lpstr>
      <vt:lpstr>Resources we need to build the system :</vt:lpstr>
      <vt:lpstr>Requirement  Analysis</vt:lpstr>
      <vt:lpstr>Do you think online process is more suitable for you than manual process?</vt:lpstr>
      <vt:lpstr>Do you prefer to buy Medicines from online Medicine shop ?</vt:lpstr>
      <vt:lpstr>Which medicine Companies do you prefer ?</vt:lpstr>
      <vt:lpstr>How long will you wait for your ordered medicines to receive?</vt:lpstr>
      <vt:lpstr>Will you prefer live video conferencing with specialized doctors ?</vt:lpstr>
      <vt:lpstr>Do you think online doctor services will helpful for remote area people ?</vt:lpstr>
      <vt:lpstr>Is 24/7 doctor services (only phone call) will helpful for common people?</vt:lpstr>
      <vt:lpstr>Which payment method will you prefer ?</vt:lpstr>
      <vt:lpstr>Decision from Survey</vt:lpstr>
      <vt:lpstr>Feasibility Analysis</vt:lpstr>
      <vt:lpstr>About of feasibility analysis:</vt:lpstr>
      <vt:lpstr>Economic Feasibility:</vt:lpstr>
      <vt:lpstr>Technical Feasibility:</vt:lpstr>
      <vt:lpstr>Organizational Feasibility:</vt:lpstr>
      <vt:lpstr>Use Case Diagram</vt:lpstr>
      <vt:lpstr>ER Diagram</vt:lpstr>
      <vt:lpstr>Data Flow Diagram Level 0</vt:lpstr>
      <vt:lpstr>Data Flow Diagram Level 1</vt:lpstr>
      <vt:lpstr>UML Class Diagram</vt:lpstr>
      <vt:lpstr>Methodology</vt:lpstr>
      <vt:lpstr>Which Methodology is best for develop our system? 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Based Emergency Medicine And Doctor Services </dc:title>
  <dc:creator>shawonbarmon34@hotmail.com</dc:creator>
  <cp:lastModifiedBy>shawonbarmon34@hotmail.com</cp:lastModifiedBy>
  <cp:revision>11</cp:revision>
  <dcterms:created xsi:type="dcterms:W3CDTF">2021-01-25T11:32:15Z</dcterms:created>
  <dcterms:modified xsi:type="dcterms:W3CDTF">2021-04-06T06:28:48Z</dcterms:modified>
</cp:coreProperties>
</file>