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26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27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9" r:id="rId9"/>
    <p:sldMasterId id="2147483660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  <p:sldMasterId id="2147483673" r:id="rId17"/>
    <p:sldMasterId id="2147483675" r:id="rId18"/>
    <p:sldMasterId id="2147483677" r:id="rId19"/>
    <p:sldMasterId id="2147483679" r:id="rId20"/>
    <p:sldMasterId id="2147483681" r:id="rId21"/>
    <p:sldMasterId id="2147483683" r:id="rId22"/>
    <p:sldMasterId id="2147483685" r:id="rId23"/>
    <p:sldMasterId id="2147483687" r:id="rId24"/>
    <p:sldMasterId id="2147483689" r:id="rId25"/>
    <p:sldMasterId id="2147483691" r:id="rId26"/>
    <p:sldMasterId id="2147483693" r:id="rId27"/>
    <p:sldMasterId id="2147483695" r:id="rId28"/>
    <p:sldMasterId id="2147483697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</p:sldIdLst>
  <p:sldSz cy="6858000" cx="9144000"/>
  <p:notesSz cx="7315200" cy="96012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5" roundtripDataSignature="AMtx7mghPMKM+2GFEmAlOqhEroZ591v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0.xml"/><Relationship Id="rId42" Type="http://schemas.openxmlformats.org/officeDocument/2006/relationships/slide" Target="slides/slide12.xml"/><Relationship Id="rId41" Type="http://schemas.openxmlformats.org/officeDocument/2006/relationships/slide" Target="slides/slide11.xml"/><Relationship Id="rId44" Type="http://schemas.openxmlformats.org/officeDocument/2006/relationships/slide" Target="slides/slide14.xml"/><Relationship Id="rId43" Type="http://schemas.openxmlformats.org/officeDocument/2006/relationships/slide" Target="slides/slide13.xml"/><Relationship Id="rId46" Type="http://schemas.openxmlformats.org/officeDocument/2006/relationships/slide" Target="slides/slide16.xml"/><Relationship Id="rId45" Type="http://schemas.openxmlformats.org/officeDocument/2006/relationships/slide" Target="slides/slide15.xml"/><Relationship Id="rId1" Type="http://schemas.openxmlformats.org/officeDocument/2006/relationships/theme" Target="theme/theme1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18.xml"/><Relationship Id="rId47" Type="http://schemas.openxmlformats.org/officeDocument/2006/relationships/slide" Target="slides/slide17.xml"/><Relationship Id="rId49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3" Type="http://schemas.openxmlformats.org/officeDocument/2006/relationships/slide" Target="slides/slide3.xml"/><Relationship Id="rId32" Type="http://schemas.openxmlformats.org/officeDocument/2006/relationships/slide" Target="slides/slide2.xml"/><Relationship Id="rId35" Type="http://schemas.openxmlformats.org/officeDocument/2006/relationships/slide" Target="slides/slide5.xml"/><Relationship Id="rId34" Type="http://schemas.openxmlformats.org/officeDocument/2006/relationships/slide" Target="slides/slide4.xml"/><Relationship Id="rId37" Type="http://schemas.openxmlformats.org/officeDocument/2006/relationships/slide" Target="slides/slide7.xml"/><Relationship Id="rId36" Type="http://schemas.openxmlformats.org/officeDocument/2006/relationships/slide" Target="slides/slide6.xml"/><Relationship Id="rId39" Type="http://schemas.openxmlformats.org/officeDocument/2006/relationships/slide" Target="slides/slide9.xml"/><Relationship Id="rId38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Master" Target="slideMasters/slideMaster21.xml"/><Relationship Id="rId23" Type="http://schemas.openxmlformats.org/officeDocument/2006/relationships/slideMaster" Target="slideMasters/slideMaster20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28" Type="http://schemas.openxmlformats.org/officeDocument/2006/relationships/slideMaster" Target="slideMasters/slideMaster25.xml"/><Relationship Id="rId27" Type="http://schemas.openxmlformats.org/officeDocument/2006/relationships/slideMaster" Target="slideMasters/slideMaster24.xml"/><Relationship Id="rId29" Type="http://schemas.openxmlformats.org/officeDocument/2006/relationships/slideMaster" Target="slideMasters/slideMaster26.xml"/><Relationship Id="rId51" Type="http://schemas.openxmlformats.org/officeDocument/2006/relationships/slide" Target="slides/slide21.xml"/><Relationship Id="rId50" Type="http://schemas.openxmlformats.org/officeDocument/2006/relationships/slide" Target="slides/slide20.xml"/><Relationship Id="rId53" Type="http://schemas.openxmlformats.org/officeDocument/2006/relationships/font" Target="fonts/Tahoma-regular.fntdata"/><Relationship Id="rId52" Type="http://schemas.openxmlformats.org/officeDocument/2006/relationships/slide" Target="slides/slide22.xml"/><Relationship Id="rId11" Type="http://schemas.openxmlformats.org/officeDocument/2006/relationships/slideMaster" Target="slideMasters/slideMaster8.xml"/><Relationship Id="rId55" Type="http://customschemas.google.com/relationships/presentationmetadata" Target="metadata"/><Relationship Id="rId10" Type="http://schemas.openxmlformats.org/officeDocument/2006/relationships/slideMaster" Target="slideMasters/slideMaster7.xml"/><Relationship Id="rId54" Type="http://schemas.openxmlformats.org/officeDocument/2006/relationships/font" Target="fonts/Tahoma-bold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10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11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12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p13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7" name="Google Shape;497;p14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15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p16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9" name="Google Shape;529;p17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1" name="Google Shape;541;p18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1" name="Google Shape;551;p19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p20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21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3" name="Google Shape;583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3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4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5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9" name="Google Shape;429;p8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p9:notes"/>
          <p:cNvSpPr txBox="1"/>
          <p:nvPr>
            <p:ph idx="1" type="body"/>
          </p:nvPr>
        </p:nvSpPr>
        <p:spPr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147" name="Google Shape;147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148" name="Google Shape;148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149" name="Google Shape;149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Char char="•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Char char="•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9pPr>
          </a:lstStyle>
          <a:p/>
        </p:txBody>
      </p:sp>
      <p:sp>
        <p:nvSpPr>
          <p:cNvPr id="183" name="Google Shape;183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184" name="Google Shape;184;p4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197" name="Google Shape;197;p5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1" type="body"/>
          </p:nvPr>
        </p:nvSpPr>
        <p:spPr>
          <a:xfrm rot="5400000">
            <a:off x="2895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>
            <p:ph type="title"/>
          </p:nvPr>
        </p:nvSpPr>
        <p:spPr>
          <a:xfrm rot="5400000">
            <a:off x="5220494" y="2372519"/>
            <a:ext cx="5478462" cy="19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1" type="body"/>
          </p:nvPr>
        </p:nvSpPr>
        <p:spPr>
          <a:xfrm rot="5400000">
            <a:off x="1205706" y="478632"/>
            <a:ext cx="5478462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9pPr>
          </a:lstStyle>
          <a:p/>
        </p:txBody>
      </p:sp>
      <p:sp>
        <p:nvSpPr>
          <p:cNvPr id="245" name="Google Shape;245;p58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8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258" name="Google Shape;258;p6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/>
          <p:nvPr>
            <p:ph idx="2" type="clipArt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270" name="Google Shape;270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271" name="Google Shape;271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b="1" sz="1600"/>
            </a:lvl9pPr>
          </a:lstStyle>
          <a:p/>
        </p:txBody>
      </p:sp>
      <p:sp>
        <p:nvSpPr>
          <p:cNvPr id="272" name="Google Shape;272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Font typeface="Tahoma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Char char="•"/>
              <a:defRPr sz="1600"/>
            </a:lvl9pPr>
          </a:lstStyle>
          <a:p/>
        </p:txBody>
      </p:sp>
      <p:sp>
        <p:nvSpPr>
          <p:cNvPr id="273" name="Google Shape;273;p6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4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64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4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Font typeface="Tahoma"/>
              <a:buChar char="•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Font typeface="Tahoma"/>
              <a:buChar char="•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Font typeface="Tahoma"/>
              <a:buChar char="•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9pPr>
          </a:lstStyle>
          <a:p/>
        </p:txBody>
      </p:sp>
      <p:sp>
        <p:nvSpPr>
          <p:cNvPr id="295" name="Google Shape;295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296" name="Google Shape;296;p66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6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6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Font typeface="Tahoma"/>
              <a:buNone/>
              <a:defRPr sz="900"/>
            </a:lvl9pPr>
          </a:lstStyle>
          <a:p/>
        </p:txBody>
      </p:sp>
      <p:sp>
        <p:nvSpPr>
          <p:cNvPr id="309" name="Google Shape;309;p68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8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8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0"/>
          <p:cNvSpPr txBox="1"/>
          <p:nvPr>
            <p:ph idx="1" type="body"/>
          </p:nvPr>
        </p:nvSpPr>
        <p:spPr>
          <a:xfrm rot="5400000">
            <a:off x="2895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1" name="Google Shape;321;p7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2"/>
          <p:cNvSpPr txBox="1"/>
          <p:nvPr>
            <p:ph type="title"/>
          </p:nvPr>
        </p:nvSpPr>
        <p:spPr>
          <a:xfrm rot="5400000">
            <a:off x="5220494" y="2372519"/>
            <a:ext cx="5478462" cy="19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2"/>
          <p:cNvSpPr txBox="1"/>
          <p:nvPr>
            <p:ph idx="1" type="body"/>
          </p:nvPr>
        </p:nvSpPr>
        <p:spPr>
          <a:xfrm rot="5400000">
            <a:off x="1205706" y="478632"/>
            <a:ext cx="5478462" cy="575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33" name="Google Shape;333;p7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_vo9nq8832j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_vo9nq8832j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32_vo9nq8832j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_vo9nq8832j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C0C0C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_vo9nq8832j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Font typeface="Tahoma"/>
              <a:buNone/>
              <a:defRPr sz="1400"/>
            </a:lvl9pPr>
          </a:lstStyle>
          <a:p/>
        </p:txBody>
      </p:sp>
      <p:sp>
        <p:nvSpPr>
          <p:cNvPr id="122" name="Google Shape;122;p38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" type="body"/>
          </p:nvPr>
        </p:nvSpPr>
        <p:spPr>
          <a:xfrm>
            <a:off x="1066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134" name="Google Shape;134;p40"/>
          <p:cNvSpPr txBox="1"/>
          <p:nvPr>
            <p:ph idx="2" type="body"/>
          </p:nvPr>
        </p:nvSpPr>
        <p:spPr>
          <a:xfrm>
            <a:off x="5029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Font typeface="Tahoma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Tahoma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Font typeface="Tahoma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Font typeface="Tahoma"/>
              <a:buChar char="•"/>
              <a:defRPr sz="1800"/>
            </a:lvl9pPr>
          </a:lstStyle>
          <a:p/>
        </p:txBody>
      </p:sp>
      <p:sp>
        <p:nvSpPr>
          <p:cNvPr id="135" name="Google Shape;135;p4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4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9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0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6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8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1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5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2.xml"/></Relationships>
</file>

<file path=ppt/slideMasters/_rels/slideMaster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4.xml"/></Relationships>
</file>

<file path=ppt/slideMasters/_rels/slideMaster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2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8" name="Google Shape;128;p3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3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0" name="Google Shape;140;p4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6" name="Google Shape;156;p4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4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8" name="Google Shape;158;p4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6" name="Google Shape;166;p4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7" name="Google Shape;167;p4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8" name="Google Shape;168;p4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4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6" name="Google Shape;176;p4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7" name="Google Shape;177;p4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8" name="Google Shape;178;p4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9" name="Google Shape;179;p4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0" name="Google Shape;190;p49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1" name="Google Shape;191;p49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2" name="Google Shape;192;p4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2" name="Google Shape;202;p5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3" name="Google Shape;203;p5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4" name="Google Shape;204;p5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5" name="Google Shape;205;p5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4" name="Google Shape;214;p53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6" name="Google Shape;216;p5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6" name="Google Shape;226;p5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7" name="Google Shape;227;p55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8" name="Google Shape;228;p55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9" name="Google Shape;229;p55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8" name="Google Shape;238;p5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9" name="Google Shape;239;p5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0" name="Google Shape;240;p5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1" name="Google Shape;241;p5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1" name="Google Shape;251;p5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3" name="Google Shape;263;p6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4" name="Google Shape;264;p6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5" name="Google Shape;265;p6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6" name="Google Shape;266;p6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8" name="Google Shape;278;p63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9" name="Google Shape;279;p63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0" name="Google Shape;280;p63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1" name="Google Shape;281;p63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8" name="Google Shape;288;p6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9" name="Google Shape;289;p65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0" name="Google Shape;290;p65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1" name="Google Shape;291;p65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1" name="Google Shape;301;p6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2" name="Google Shape;302;p6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3" name="Google Shape;303;p6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4" name="Google Shape;304;p6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4" name="Google Shape;314;p6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5" name="Google Shape;315;p6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6" name="Google Shape;316;p6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7" name="Google Shape;317;p6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7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7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8" name="Google Shape;328;p7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9" name="Google Shape;329;p7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3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74" name="Google Shape;74;p3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75" name="Google Shape;75;p33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3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7" name="Google Shape;77;p33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78" name="Google Shape;78;p33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3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0" name="Google Shape;80;p33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" name="Google Shape;81;p33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" name="Google Shape;82;p33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" name="Google Shape;83;p3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34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34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34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34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34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34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3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464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5334000" y="6629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C0C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9FEFF"/>
            </a:gs>
            <a:gs pos="100000">
              <a:srgbClr val="E9FEFF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37"/>
          <p:cNvSpPr txBox="1"/>
          <p:nvPr>
            <p:ph idx="1" type="body"/>
          </p:nvPr>
        </p:nvSpPr>
        <p:spPr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6" name="Google Shape;116;p3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27.png"/><Relationship Id="rId7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/>
          <p:nvPr/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341" name="Google Shape;341;p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2" name="Google Shape;342;p1"/>
          <p:cNvSpPr txBox="1"/>
          <p:nvPr>
            <p:ph type="ctrTitle"/>
          </p:nvPr>
        </p:nvSpPr>
        <p:spPr>
          <a:xfrm>
            <a:off x="1371600" y="12954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Secant Method</a:t>
            </a:r>
            <a:endParaRPr/>
          </a:p>
        </p:txBody>
      </p:sp>
      <p:sp>
        <p:nvSpPr>
          <p:cNvPr id="343" name="Google Shape;343;p1"/>
          <p:cNvSpPr txBox="1"/>
          <p:nvPr>
            <p:ph idx="1" type="subTitle"/>
          </p:nvPr>
        </p:nvSpPr>
        <p:spPr>
          <a:xfrm>
            <a:off x="1600200" y="3276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Dr. Md. Rajibul Islam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CSE, UAP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4" name="Google Shape;454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55" name="Google Shape;455;p10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10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10"/>
          <p:cNvSpPr txBox="1"/>
          <p:nvPr/>
        </p:nvSpPr>
        <p:spPr>
          <a:xfrm>
            <a:off x="838200" y="2057400"/>
            <a:ext cx="7391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us assume the initial guesses of the root of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                and              </a:t>
            </a:r>
            <a:endParaRPr/>
          </a:p>
        </p:txBody>
      </p:sp>
      <p:pic>
        <p:nvPicPr>
          <p:cNvPr id="458" name="Google Shape;4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2057400"/>
            <a:ext cx="990600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975" y="2362200"/>
            <a:ext cx="1436687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0"/>
          <p:cNvSpPr txBox="1"/>
          <p:nvPr/>
        </p:nvSpPr>
        <p:spPr>
          <a:xfrm>
            <a:off x="914400" y="3048000"/>
            <a:ext cx="38862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Iteration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estimate of the root is</a:t>
            </a:r>
            <a:endParaRPr/>
          </a:p>
        </p:txBody>
      </p:sp>
      <p:pic>
        <p:nvPicPr>
          <p:cNvPr id="461" name="Google Shape;46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3886200"/>
            <a:ext cx="89154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2362200"/>
            <a:ext cx="1384300" cy="48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" name="Google Shape;468;p1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69" name="Google Shape;469;p11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11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11"/>
          <p:cNvSpPr txBox="1"/>
          <p:nvPr/>
        </p:nvSpPr>
        <p:spPr>
          <a:xfrm>
            <a:off x="838200" y="2057400"/>
            <a:ext cx="7620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absolute relative approximate error      at the end of Iteration 1 is</a:t>
            </a:r>
            <a:endParaRPr/>
          </a:p>
        </p:txBody>
      </p:sp>
      <p:pic>
        <p:nvPicPr>
          <p:cNvPr id="472" name="Google Shape;4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819400"/>
            <a:ext cx="2895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057400"/>
            <a:ext cx="4349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1"/>
          <p:cNvSpPr txBox="1"/>
          <p:nvPr/>
        </p:nvSpPr>
        <p:spPr>
          <a:xfrm>
            <a:off x="914400" y="5105400"/>
            <a:ext cx="76200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significant digits at least correct is 0, as you need an absolute relative approximate error of 5% or less for one significant digits to be correct in your result.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2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0" name="Google Shape;480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81" name="Google Shape;481;p12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2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3" name="Google Shape;4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28800"/>
            <a:ext cx="4876800" cy="424656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2"/>
          <p:cNvSpPr txBox="1"/>
          <p:nvPr/>
        </p:nvSpPr>
        <p:spPr>
          <a:xfrm>
            <a:off x="2133600" y="6096000"/>
            <a:ext cx="487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Graph of results of Iteration 1.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1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91" name="Google Shape;491;p13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13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13"/>
          <p:cNvSpPr txBox="1"/>
          <p:nvPr/>
        </p:nvSpPr>
        <p:spPr>
          <a:xfrm>
            <a:off x="838200" y="2362200"/>
            <a:ext cx="38862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Iteration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estimate of the root is</a:t>
            </a:r>
            <a:endParaRPr/>
          </a:p>
        </p:txBody>
      </p:sp>
      <p:pic>
        <p:nvPicPr>
          <p:cNvPr id="494" name="Google Shape;4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352800"/>
            <a:ext cx="8610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0" name="Google Shape;500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501" name="Google Shape;501;p14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14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14"/>
          <p:cNvSpPr txBox="1"/>
          <p:nvPr/>
        </p:nvSpPr>
        <p:spPr>
          <a:xfrm>
            <a:off x="838200" y="2057400"/>
            <a:ext cx="7620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absolute relative approximate error       at the end of Iteration 2 is</a:t>
            </a:r>
            <a:endParaRPr/>
          </a:p>
        </p:txBody>
      </p:sp>
      <p:pic>
        <p:nvPicPr>
          <p:cNvPr id="504" name="Google Shape;5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62" y="2819400"/>
            <a:ext cx="329406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057400"/>
            <a:ext cx="4349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4"/>
          <p:cNvSpPr txBox="1"/>
          <p:nvPr/>
        </p:nvSpPr>
        <p:spPr>
          <a:xfrm>
            <a:off x="914400" y="5105400"/>
            <a:ext cx="7620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significant digits at least correct is 1, as you need an absolute relative approximate error of 5% or less.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5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2" name="Google Shape;512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513" name="Google Shape;513;p15"/>
          <p:cNvSpPr txBox="1"/>
          <p:nvPr/>
        </p:nvSpPr>
        <p:spPr>
          <a:xfrm>
            <a:off x="3352800" y="243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15"/>
          <p:cNvSpPr txBox="1"/>
          <p:nvPr/>
        </p:nvSpPr>
        <p:spPr>
          <a:xfrm>
            <a:off x="5280025" y="2362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5" name="Google Shape;5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28800"/>
            <a:ext cx="48006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5"/>
          <p:cNvSpPr txBox="1"/>
          <p:nvPr/>
        </p:nvSpPr>
        <p:spPr>
          <a:xfrm>
            <a:off x="2133600" y="6096000"/>
            <a:ext cx="487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6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Graph of results of Iteration 2.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6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2" name="Google Shape;522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523" name="Google Shape;523;p16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838200" y="2362200"/>
            <a:ext cx="38862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Iteration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estimate of the root is</a:t>
            </a:r>
            <a:endParaRPr/>
          </a:p>
        </p:txBody>
      </p:sp>
      <p:pic>
        <p:nvPicPr>
          <p:cNvPr id="526" name="Google Shape;5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0" y="3352800"/>
            <a:ext cx="8929687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2" name="Google Shape;532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533" name="Google Shape;533;p17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7"/>
          <p:cNvSpPr txBox="1"/>
          <p:nvPr/>
        </p:nvSpPr>
        <p:spPr>
          <a:xfrm>
            <a:off x="5280025" y="22860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7"/>
          <p:cNvSpPr txBox="1"/>
          <p:nvPr/>
        </p:nvSpPr>
        <p:spPr>
          <a:xfrm>
            <a:off x="838200" y="2057400"/>
            <a:ext cx="7620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absolute relative approximate error       at the end of Iteration 3 is</a:t>
            </a:r>
            <a:endParaRPr/>
          </a:p>
        </p:txBody>
      </p:sp>
      <p:pic>
        <p:nvPicPr>
          <p:cNvPr id="536" name="Google Shape;5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62" y="2819400"/>
            <a:ext cx="329406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057400"/>
            <a:ext cx="4349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7"/>
          <p:cNvSpPr txBox="1"/>
          <p:nvPr/>
        </p:nvSpPr>
        <p:spPr>
          <a:xfrm>
            <a:off x="914400" y="5105400"/>
            <a:ext cx="7620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significant digits at least correct is 2, as you need an absolute relative approximate error of 5% or less.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8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4" name="Google Shape;544;p1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Iteration #3</a:t>
            </a:r>
            <a:endParaRPr/>
          </a:p>
        </p:txBody>
      </p:sp>
      <p:sp>
        <p:nvSpPr>
          <p:cNvPr id="545" name="Google Shape;545;p18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6" name="Google Shape;546;p18"/>
          <p:cNvSpPr txBox="1"/>
          <p:nvPr/>
        </p:nvSpPr>
        <p:spPr>
          <a:xfrm>
            <a:off x="5546725" y="216693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5029200" cy="41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8"/>
          <p:cNvSpPr txBox="1"/>
          <p:nvPr/>
        </p:nvSpPr>
        <p:spPr>
          <a:xfrm>
            <a:off x="1828800" y="6096000"/>
            <a:ext cx="4876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Graph of results of Iteration 3.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4" name="Google Shape;554;p1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Advantages</a:t>
            </a:r>
            <a:endParaRPr/>
          </a:p>
        </p:txBody>
      </p:sp>
      <p:sp>
        <p:nvSpPr>
          <p:cNvPr id="555" name="Google Shape;555;p19"/>
          <p:cNvSpPr txBox="1"/>
          <p:nvPr>
            <p:ph idx="1" type="body"/>
          </p:nvPr>
        </p:nvSpPr>
        <p:spPr>
          <a:xfrm>
            <a:off x="1066800" y="2895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Converges fast, if it converges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two guesses that do not need to bracket the root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9" name="Google Shape;349;p2"/>
          <p:cNvSpPr txBox="1"/>
          <p:nvPr>
            <p:ph type="title"/>
          </p:nvPr>
        </p:nvSpPr>
        <p:spPr>
          <a:xfrm>
            <a:off x="990600" y="685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Secant Method – Derivation</a:t>
            </a:r>
            <a:endParaRPr/>
          </a:p>
        </p:txBody>
      </p:sp>
      <p:sp>
        <p:nvSpPr>
          <p:cNvPr id="350" name="Google Shape;350;p2"/>
          <p:cNvSpPr txBox="1"/>
          <p:nvPr/>
        </p:nvSpPr>
        <p:spPr>
          <a:xfrm>
            <a:off x="288607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"/>
          <p:cNvSpPr txBox="1"/>
          <p:nvPr/>
        </p:nvSpPr>
        <p:spPr>
          <a:xfrm>
            <a:off x="404336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2" name="Google Shape;3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362200"/>
            <a:ext cx="1981200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282892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4" name="Google Shape;354;p2"/>
          <p:cNvGraphicFramePr/>
          <p:nvPr/>
        </p:nvGraphicFramePr>
        <p:xfrm>
          <a:off x="381000" y="1600200"/>
          <a:ext cx="4435475" cy="4135437"/>
        </p:xfrm>
        <a:graphic>
          <a:graphicData uri="http://schemas.openxmlformats.org/presentationml/2006/ole">
            <mc:AlternateContent>
              <mc:Choice Requires="v">
                <p:oleObj r:id="rId5" imgH="4135437" imgW="4435475" progId="Word.Picture.8" spid="_x0000_s1">
                  <p:embed/>
                </p:oleObj>
              </mc:Choice>
              <mc:Fallback>
                <p:oleObj r:id="rId6" imgH="4135437" imgW="4435475" progId="Word.Picture.8">
                  <p:embed/>
                  <p:pic>
                    <p:nvPicPr>
                      <p:cNvPr id="354" name="Google Shape;354;p2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600200"/>
                        <a:ext cx="4435475" cy="413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Google Shape;355;p2"/>
          <p:cNvSpPr txBox="1"/>
          <p:nvPr/>
        </p:nvSpPr>
        <p:spPr>
          <a:xfrm>
            <a:off x="404336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3805237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86400" y="3657600"/>
            <a:ext cx="2362200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86400" y="5562600"/>
            <a:ext cx="2971802" cy="806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"/>
          <p:cNvSpPr txBox="1"/>
          <p:nvPr/>
        </p:nvSpPr>
        <p:spPr>
          <a:xfrm>
            <a:off x="5181600" y="1981200"/>
            <a:ext cx="233045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Newton’s Method</a:t>
            </a:r>
            <a:endParaRPr/>
          </a:p>
        </p:txBody>
      </p:sp>
      <p:sp>
        <p:nvSpPr>
          <p:cNvPr id="360" name="Google Shape;360;p2"/>
          <p:cNvSpPr txBox="1"/>
          <p:nvPr/>
        </p:nvSpPr>
        <p:spPr>
          <a:xfrm>
            <a:off x="5181600" y="3276600"/>
            <a:ext cx="35814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 the derivative</a:t>
            </a:r>
            <a:endParaRPr/>
          </a:p>
        </p:txBody>
      </p:sp>
      <p:sp>
        <p:nvSpPr>
          <p:cNvPr id="361" name="Google Shape;361;p2"/>
          <p:cNvSpPr txBox="1"/>
          <p:nvPr/>
        </p:nvSpPr>
        <p:spPr>
          <a:xfrm>
            <a:off x="5105400" y="4419600"/>
            <a:ext cx="36576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Substituting Equation (2) into Equation (1) gives the Secant method</a:t>
            </a:r>
            <a:endParaRPr/>
          </a:p>
        </p:txBody>
      </p:sp>
      <p:sp>
        <p:nvSpPr>
          <p:cNvPr id="362" name="Google Shape;362;p2"/>
          <p:cNvSpPr txBox="1"/>
          <p:nvPr/>
        </p:nvSpPr>
        <p:spPr>
          <a:xfrm>
            <a:off x="7924800" y="2514600"/>
            <a:ext cx="50323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</a:t>
            </a:r>
            <a:endParaRPr/>
          </a:p>
        </p:txBody>
      </p:sp>
      <p:sp>
        <p:nvSpPr>
          <p:cNvPr id="363" name="Google Shape;363;p2"/>
          <p:cNvSpPr txBox="1"/>
          <p:nvPr/>
        </p:nvSpPr>
        <p:spPr>
          <a:xfrm>
            <a:off x="8001000" y="3733800"/>
            <a:ext cx="50323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</a:t>
            </a:r>
            <a:endParaRPr/>
          </a:p>
        </p:txBody>
      </p:sp>
      <p:sp>
        <p:nvSpPr>
          <p:cNvPr id="364" name="Google Shape;364;p2"/>
          <p:cNvSpPr txBox="1"/>
          <p:nvPr/>
        </p:nvSpPr>
        <p:spPr>
          <a:xfrm>
            <a:off x="533400" y="5486400"/>
            <a:ext cx="44958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1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1 </a:t>
            </a: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Geometrical illustration of 	the Newton-Raphson method.</a:t>
            </a:r>
            <a:endParaRPr/>
          </a:p>
        </p:txBody>
      </p:sp>
      <p:sp>
        <p:nvSpPr>
          <p:cNvPr id="365" name="Google Shape;365;p2"/>
          <p:cNvSpPr txBox="1"/>
          <p:nvPr/>
        </p:nvSpPr>
        <p:spPr>
          <a:xfrm>
            <a:off x="4079875" y="6448425"/>
            <a:ext cx="50165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Backward divided difference formula which leaves 2 unknown variables</a:t>
            </a:r>
            <a:endParaRPr/>
          </a:p>
        </p:txBody>
      </p:sp>
      <p:cxnSp>
        <p:nvCxnSpPr>
          <p:cNvPr id="366" name="Google Shape;366;p2"/>
          <p:cNvCxnSpPr/>
          <p:nvPr/>
        </p:nvCxnSpPr>
        <p:spPr>
          <a:xfrm rot="10800000">
            <a:off x="4887912" y="3990975"/>
            <a:ext cx="0" cy="245745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2"/>
          <p:cNvCxnSpPr/>
          <p:nvPr/>
        </p:nvCxnSpPr>
        <p:spPr>
          <a:xfrm>
            <a:off x="4887912" y="4002087"/>
            <a:ext cx="598487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0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1" name="Google Shape;561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Drawbacks</a:t>
            </a:r>
            <a:endParaRPr/>
          </a:p>
        </p:txBody>
      </p:sp>
      <p:sp>
        <p:nvSpPr>
          <p:cNvPr id="562" name="Google Shape;562;p20"/>
          <p:cNvSpPr txBox="1"/>
          <p:nvPr/>
        </p:nvSpPr>
        <p:spPr>
          <a:xfrm>
            <a:off x="2262187" y="22574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3276600" y="5791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Division by zero</a:t>
            </a:r>
            <a:endParaRPr/>
          </a:p>
        </p:txBody>
      </p:sp>
      <p:sp>
        <p:nvSpPr>
          <p:cNvPr id="564" name="Google Shape;564;p20"/>
          <p:cNvSpPr txBox="1"/>
          <p:nvPr/>
        </p:nvSpPr>
        <p:spPr>
          <a:xfrm>
            <a:off x="6537325" y="475773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65" name="Google Shape;565;p20"/>
          <p:cNvGraphicFramePr/>
          <p:nvPr/>
        </p:nvGraphicFramePr>
        <p:xfrm>
          <a:off x="2057400" y="1981200"/>
          <a:ext cx="5334000" cy="3840162"/>
        </p:xfrm>
        <a:graphic>
          <a:graphicData uri="http://schemas.openxmlformats.org/presentationml/2006/ole">
            <mc:AlternateContent>
              <mc:Choice Requires="v">
                <p:oleObj r:id="rId4" imgH="3840162" imgW="5334000" progId="Mathcad" spid="_x0000_s1">
                  <p:embed/>
                </p:oleObj>
              </mc:Choice>
              <mc:Fallback>
                <p:oleObj r:id="rId5" imgH="3840162" imgW="5334000" progId="Mathcad">
                  <p:embed/>
                  <p:pic>
                    <p:nvPicPr>
                      <p:cNvPr id="565" name="Google Shape;565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400" y="1981200"/>
                        <a:ext cx="5334000" cy="384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" name="Google Shape;566;p20"/>
          <p:cNvSpPr txBox="1"/>
          <p:nvPr/>
        </p:nvSpPr>
        <p:spPr>
          <a:xfrm>
            <a:off x="6270625" y="55546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67" name="Google Shape;56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3600" y="5562600"/>
            <a:ext cx="10795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3" name="Google Shape;573;p2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Drawbacks (continued)</a:t>
            </a:r>
            <a:endParaRPr/>
          </a:p>
        </p:txBody>
      </p:sp>
      <p:sp>
        <p:nvSpPr>
          <p:cNvPr id="574" name="Google Shape;574;p21"/>
          <p:cNvSpPr txBox="1"/>
          <p:nvPr/>
        </p:nvSpPr>
        <p:spPr>
          <a:xfrm>
            <a:off x="1824037" y="21288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1952625" y="193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590800" y="60198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Root Jumping</a:t>
            </a:r>
            <a:endParaRPr/>
          </a:p>
        </p:txBody>
      </p:sp>
      <p:sp>
        <p:nvSpPr>
          <p:cNvPr id="577" name="Google Shape;577;p21"/>
          <p:cNvSpPr txBox="1"/>
          <p:nvPr/>
        </p:nvSpPr>
        <p:spPr>
          <a:xfrm>
            <a:off x="6842125" y="475773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78" name="Google Shape;578;p21"/>
          <p:cNvGraphicFramePr/>
          <p:nvPr/>
        </p:nvGraphicFramePr>
        <p:xfrm>
          <a:off x="1905000" y="1676400"/>
          <a:ext cx="5324475" cy="4467225"/>
        </p:xfrm>
        <a:graphic>
          <a:graphicData uri="http://schemas.openxmlformats.org/presentationml/2006/ole">
            <mc:AlternateContent>
              <mc:Choice Requires="v">
                <p:oleObj r:id="rId4" imgH="4467225" imgW="5324475" progId="Mathcad" spid="_x0000_s1">
                  <p:embed/>
                </p:oleObj>
              </mc:Choice>
              <mc:Fallback>
                <p:oleObj r:id="rId5" imgH="4467225" imgW="5324475" progId="Mathcad">
                  <p:embed/>
                  <p:pic>
                    <p:nvPicPr>
                      <p:cNvPr id="578" name="Google Shape;578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05000" y="1676400"/>
                        <a:ext cx="5324475" cy="446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" name="Google Shape;579;p21"/>
          <p:cNvSpPr txBox="1"/>
          <p:nvPr/>
        </p:nvSpPr>
        <p:spPr>
          <a:xfrm>
            <a:off x="6080125" y="544353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0" name="Google Shape;58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4400" y="5562600"/>
            <a:ext cx="977900" cy="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22"/>
          <p:cNvSpPr txBox="1"/>
          <p:nvPr>
            <p:ph idx="1" type="body"/>
          </p:nvPr>
        </p:nvSpPr>
        <p:spPr>
          <a:xfrm>
            <a:off x="457200" y="3200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342900" rtl="0" algn="l"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3" name="Google Shape;373;p3"/>
          <p:cNvSpPr txBox="1"/>
          <p:nvPr>
            <p:ph type="title"/>
          </p:nvPr>
        </p:nvSpPr>
        <p:spPr>
          <a:xfrm>
            <a:off x="990600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Secant Method – Derivation</a:t>
            </a:r>
            <a:endParaRPr/>
          </a:p>
        </p:txBody>
      </p:sp>
      <p:sp>
        <p:nvSpPr>
          <p:cNvPr id="374" name="Google Shape;374;p3"/>
          <p:cNvSpPr txBox="1"/>
          <p:nvPr/>
        </p:nvSpPr>
        <p:spPr>
          <a:xfrm>
            <a:off x="288607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404336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"/>
          <p:cNvSpPr txBox="1"/>
          <p:nvPr/>
        </p:nvSpPr>
        <p:spPr>
          <a:xfrm>
            <a:off x="282892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"/>
          <p:cNvSpPr txBox="1"/>
          <p:nvPr/>
        </p:nvSpPr>
        <p:spPr>
          <a:xfrm>
            <a:off x="404336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8" name="Google Shape;3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5562600"/>
            <a:ext cx="31242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"/>
          <p:cNvSpPr txBox="1"/>
          <p:nvPr/>
        </p:nvSpPr>
        <p:spPr>
          <a:xfrm>
            <a:off x="4724400" y="2438400"/>
            <a:ext cx="3770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Geometric Similar Triangles</a:t>
            </a:r>
            <a:endParaRPr/>
          </a:p>
        </p:txBody>
      </p:sp>
      <p:sp>
        <p:nvSpPr>
          <p:cNvPr id="380" name="Google Shape;380;p3"/>
          <p:cNvSpPr txBox="1"/>
          <p:nvPr/>
        </p:nvSpPr>
        <p:spPr>
          <a:xfrm>
            <a:off x="2828925" y="1743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81" name="Google Shape;381;p3"/>
          <p:cNvGraphicFramePr/>
          <p:nvPr/>
        </p:nvGraphicFramePr>
        <p:xfrm>
          <a:off x="381000" y="1905000"/>
          <a:ext cx="4352925" cy="4210050"/>
        </p:xfrm>
        <a:graphic>
          <a:graphicData uri="http://schemas.openxmlformats.org/presentationml/2006/ole">
            <mc:AlternateContent>
              <mc:Choice Requires="v">
                <p:oleObj r:id="rId5" imgH="4210050" imgW="4352925" progId="Word.Picture.8" spid="_x0000_s1">
                  <p:embed/>
                </p:oleObj>
              </mc:Choice>
              <mc:Fallback>
                <p:oleObj r:id="rId6" imgH="4210050" imgW="4352925" progId="Word.Picture.8">
                  <p:embed/>
                  <p:pic>
                    <p:nvPicPr>
                      <p:cNvPr id="381" name="Google Shape;381;p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905000"/>
                        <a:ext cx="4352925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Google Shape;382;p3"/>
          <p:cNvSpPr txBox="1"/>
          <p:nvPr/>
        </p:nvSpPr>
        <p:spPr>
          <a:xfrm>
            <a:off x="391001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3" name="Google Shape;38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2600" y="3886200"/>
            <a:ext cx="2362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"/>
          <p:cNvSpPr txBox="1"/>
          <p:nvPr/>
        </p:nvSpPr>
        <p:spPr>
          <a:xfrm>
            <a:off x="3752850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3"/>
          <p:cNvSpPr txBox="1"/>
          <p:nvPr/>
        </p:nvSpPr>
        <p:spPr>
          <a:xfrm>
            <a:off x="4224337" y="3233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6" name="Google Shape;38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6000" y="2819400"/>
            <a:ext cx="1143000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"/>
          <p:cNvSpPr txBox="1"/>
          <p:nvPr/>
        </p:nvSpPr>
        <p:spPr>
          <a:xfrm>
            <a:off x="304800" y="5791200"/>
            <a:ext cx="44958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1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2 </a:t>
            </a: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Geometrical representation of 	the Secant method.</a:t>
            </a:r>
            <a:endParaRPr/>
          </a:p>
        </p:txBody>
      </p:sp>
      <p:sp>
        <p:nvSpPr>
          <p:cNvPr id="388" name="Google Shape;388;p3"/>
          <p:cNvSpPr txBox="1"/>
          <p:nvPr/>
        </p:nvSpPr>
        <p:spPr>
          <a:xfrm>
            <a:off x="609600" y="2057400"/>
            <a:ext cx="6186487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secant method can also be derived from geometry:</a:t>
            </a:r>
            <a:endParaRPr/>
          </a:p>
        </p:txBody>
      </p:sp>
      <p:sp>
        <p:nvSpPr>
          <p:cNvPr id="389" name="Google Shape;389;p3"/>
          <p:cNvSpPr txBox="1"/>
          <p:nvPr/>
        </p:nvSpPr>
        <p:spPr>
          <a:xfrm>
            <a:off x="4724400" y="3505200"/>
            <a:ext cx="2136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written as</a:t>
            </a:r>
            <a:endParaRPr/>
          </a:p>
        </p:txBody>
      </p:sp>
      <p:sp>
        <p:nvSpPr>
          <p:cNvPr id="390" name="Google Shape;390;p3"/>
          <p:cNvSpPr txBox="1"/>
          <p:nvPr/>
        </p:nvSpPr>
        <p:spPr>
          <a:xfrm>
            <a:off x="4800600" y="4724400"/>
            <a:ext cx="3962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rearranging, the secant method is given 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6" name="Google Shape;396;p4"/>
          <p:cNvSpPr txBox="1"/>
          <p:nvPr>
            <p:ph type="title"/>
          </p:nvPr>
        </p:nvSpPr>
        <p:spPr>
          <a:xfrm>
            <a:off x="762000" y="3048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Algorithm for Secant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2" name="Google Shape;402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1</a:t>
            </a:r>
            <a:endParaRPr/>
          </a:p>
        </p:txBody>
      </p:sp>
      <p:sp>
        <p:nvSpPr>
          <p:cNvPr id="403" name="Google Shape;403;p5"/>
          <p:cNvSpPr txBox="1"/>
          <p:nvPr/>
        </p:nvSpPr>
        <p:spPr>
          <a:xfrm>
            <a:off x="4043362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5"/>
          <p:cNvSpPr txBox="1"/>
          <p:nvPr/>
        </p:nvSpPr>
        <p:spPr>
          <a:xfrm>
            <a:off x="3924300" y="3186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419600"/>
            <a:ext cx="2954337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685800" y="2133600"/>
            <a:ext cx="80248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the next estimate of the root from two initial guesses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1447800" y="3810000"/>
            <a:ext cx="6099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absolute relative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approximate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error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3752850" y="3205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9" name="Google Shape;4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2667000"/>
            <a:ext cx="3744912" cy="101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" name="Google Shape;415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</a:t>
            </a:r>
            <a:endParaRPr/>
          </a:p>
        </p:txBody>
      </p:sp>
      <p:sp>
        <p:nvSpPr>
          <p:cNvPr id="416" name="Google Shape;416;p6"/>
          <p:cNvSpPr txBox="1"/>
          <p:nvPr>
            <p:ph idx="1" type="body"/>
          </p:nvPr>
        </p:nvSpPr>
        <p:spPr>
          <a:xfrm>
            <a:off x="914400" y="2286000"/>
            <a:ext cx="7848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Find if the absolute relative approximate error  is greater than the prespecified relative error tolerance. 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If so, go back to step 1, else stop the algorithm.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Also check if the number of iterations has exceeded the maximum number of iterations.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2" name="Google Shape;422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</a:t>
            </a:r>
            <a:endParaRPr/>
          </a:p>
        </p:txBody>
      </p:sp>
      <p:sp>
        <p:nvSpPr>
          <p:cNvPr id="423" name="Google Shape;423;p7"/>
          <p:cNvSpPr txBox="1"/>
          <p:nvPr>
            <p:ph idx="1" type="body"/>
          </p:nvPr>
        </p:nvSpPr>
        <p:spPr>
          <a:xfrm>
            <a:off x="609600" y="1981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You are working for ‘DOWN THE TOILET COMPANY’ that makes floats for ABC commodes.  The floating ball has a specific gravity of 0.6 and has a radius of 5.5 cm.  You are asked to find the depth to which the ball is submerged when floating in water.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7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5" name="Google Shape;425;p7"/>
          <p:cNvGraphicFramePr/>
          <p:nvPr/>
        </p:nvGraphicFramePr>
        <p:xfrm>
          <a:off x="2895600" y="3673475"/>
          <a:ext cx="3200400" cy="2547937"/>
        </p:xfrm>
        <a:graphic>
          <a:graphicData uri="http://schemas.openxmlformats.org/presentationml/2006/ole">
            <mc:AlternateContent>
              <mc:Choice Requires="v">
                <p:oleObj r:id="rId4" imgH="2547937" imgW="3200400" progId="Paint.Picture" spid="_x0000_s1">
                  <p:embed/>
                </p:oleObj>
              </mc:Choice>
              <mc:Fallback>
                <p:oleObj r:id="rId5" imgH="2547937" imgW="3200400" progId="Paint.Picture">
                  <p:embed/>
                  <p:pic>
                    <p:nvPicPr>
                      <p:cNvPr id="425" name="Google Shape;425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95600" y="3673475"/>
                        <a:ext cx="3200400" cy="254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" name="Google Shape;426;p7"/>
          <p:cNvSpPr txBox="1"/>
          <p:nvPr/>
        </p:nvSpPr>
        <p:spPr>
          <a:xfrm>
            <a:off x="2667000" y="6172200"/>
            <a:ext cx="3810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Floating Ball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2" name="Google Shape;432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sp>
        <p:nvSpPr>
          <p:cNvPr id="433" name="Google Shape;433;p8"/>
          <p:cNvSpPr txBox="1"/>
          <p:nvPr/>
        </p:nvSpPr>
        <p:spPr>
          <a:xfrm>
            <a:off x="838200" y="35052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Secant method of finding roots of equations to find the depth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which the ball is submerged under water. 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Conduct three iterations to estimate the root of the above equation.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Find the absolute relative approximate error and the number of significant digits at least correct at the end of each iteration.</a:t>
            </a:r>
            <a:endParaRPr/>
          </a:p>
        </p:txBody>
      </p:sp>
      <p:sp>
        <p:nvSpPr>
          <p:cNvPr id="434" name="Google Shape;434;p8"/>
          <p:cNvSpPr txBox="1"/>
          <p:nvPr/>
        </p:nvSpPr>
        <p:spPr>
          <a:xfrm>
            <a:off x="3333750" y="2443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533400" y="21336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The equation that gives the depth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which the ball is submerged under water is given by </a:t>
            </a:r>
            <a:endParaRPr/>
          </a:p>
        </p:txBody>
      </p:sp>
      <p:pic>
        <p:nvPicPr>
          <p:cNvPr id="436" name="Google Shape;4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971800"/>
            <a:ext cx="3886200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"/>
          <p:cNvSpPr txBox="1"/>
          <p:nvPr/>
        </p:nvSpPr>
        <p:spPr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2" name="Google Shape;442;p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 Cont.</a:t>
            </a:r>
            <a:endParaRPr/>
          </a:p>
        </p:txBody>
      </p:sp>
      <p:pic>
        <p:nvPicPr>
          <p:cNvPr id="443" name="Google Shape;4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965700"/>
            <a:ext cx="4191000" cy="51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828800"/>
            <a:ext cx="4092600" cy="4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/>
          <p:nvPr/>
        </p:nvSpPr>
        <p:spPr>
          <a:xfrm>
            <a:off x="266700" y="2514600"/>
            <a:ext cx="4114800" cy="24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aid in the understanding of how this method works to find the root of an equation, the graph of f(x) is shown to the right,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sp>
        <p:nvSpPr>
          <p:cNvPr id="447" name="Google Shape;447;p9"/>
          <p:cNvSpPr txBox="1"/>
          <p:nvPr/>
        </p:nvSpPr>
        <p:spPr>
          <a:xfrm>
            <a:off x="381000" y="1981200"/>
            <a:ext cx="2514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448" name="Google Shape;448;p9"/>
          <p:cNvSpPr txBox="1"/>
          <p:nvPr/>
        </p:nvSpPr>
        <p:spPr>
          <a:xfrm>
            <a:off x="4572000" y="5943600"/>
            <a:ext cx="4267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4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Graph of the function f(x).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7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2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0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9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2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9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20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6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18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1998-11-18T16:33:10Z</dcterms:created>
  <dc:creator>Autar Kaw, Jai Paul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