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y="6858000" cx="9144000"/>
  <p:notesSz cx="6858000" cy="9144000"/>
  <p:embeddedFontLst>
    <p:embeddedFont>
      <p:font typeface="Tahoma"/>
      <p:regular r:id="rId98"/>
      <p:bold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0" roundtripDataSignature="AMtx7mhX0fSowEcNACh1/veUOLKojFDR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BD2A0-F243-4DE4-93FB-F1D1AEBCDC74}">
  <a:tblStyle styleId="{F4CBD2A0-F243-4DE4-93FB-F1D1AEBCDC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Tahoma-bold.fntdata"/><Relationship Id="rId10" Type="http://schemas.openxmlformats.org/officeDocument/2006/relationships/slide" Target="slides/slide4.xml"/><Relationship Id="rId98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04900" y="652462"/>
            <a:ext cx="4646612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28687" y="4354512"/>
            <a:ext cx="5000625" cy="413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7" name="Google Shape;27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8" name="Google Shape;38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0" name="Google Shape;5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7" name="Google Shape;537;p4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3" name="Google Shape;543;p4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9" name="Google Shape;54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2" name="Google Shape;62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9" name="Google Shape;62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1" name="Google Shape;6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2" name="Google Shape;662;p5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8" name="Google Shape;668;p57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Google Shape;66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4" name="Google Shape;674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5" name="Google Shape;67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Google Shape;67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7" name="Google Shape;68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9" name="Google Shape;699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0" name="Google Shape;70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Google Shape;7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6" name="Google Shape;70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Google Shape;70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3" name="Google Shape;71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Google Shape;71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3" name="Google Shape;723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4" name="Google Shape;72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3" name="Google Shape;743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4" name="Google Shape;74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6" name="Google Shape;76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7" name="Google Shape;76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6" name="Google Shape;776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7" name="Google Shape;77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9" name="Google Shape;799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0" name="Google Shape;80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1" name="Google Shape;80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6" name="Google Shape;806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7" name="Google Shape;80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0" name="Google Shape;820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1" name="Google Shape;82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7" name="Google Shape;837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8" name="Google Shape;83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Google Shape;83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9" name="Google Shape;859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0" name="Google Shape;860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1" name="Google Shape;871;p7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7" name="Google Shape;87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" name="Google Shape;87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3" name="Google Shape;89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Google Shape;89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7" name="Google Shape;90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1" name="Google Shape;92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Google Shape;92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2" name="Google Shape;932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3" name="Google Shape;93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5" name="Google Shape;9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6" name="Google Shape;94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5" name="Google Shape;955;p7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6" name="Google Shape;95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1" name="Google Shape;961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2" name="Google Shape;962;p8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8" name="Google Shape;968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9" name="Google Shape;96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0" name="Google Shape;97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6" name="Google Shape;976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7" name="Google Shape;977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Google Shape;97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6" name="Google Shape;986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7" name="Google Shape;98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Google Shape;98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7" name="Google Shape;9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7" name="Google Shape;1007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8" name="Google Shape;100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9" name="Google Shape;10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4" name="Google Shape;1014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5" name="Google Shape;101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6" name="Google Shape;101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3" name="Google Shape;1033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4" name="Google Shape;103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5" name="Google Shape;10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6" name="Google Shape;1056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7" name="Google Shape;1057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8" name="Google Shape;105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9" name="Google Shape;1079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0" name="Google Shape;108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1" name="Google Shape;108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7" name="Google Shape;1097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8" name="Google Shape;109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4" name="Google Shape;1104;p9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5" name="Google Shape;110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9pPr>
          </a:lstStyle>
          <a:p/>
        </p:txBody>
      </p:sp>
      <p:sp>
        <p:nvSpPr>
          <p:cNvPr id="40" name="Google Shape;40;p10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44" name="Google Shape;44;p10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45" name="Google Shape;45;p10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46" name="Google Shape;46;p10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21" name="Google Shape;21;p9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CFFFF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9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Relationship Id="rId4" Type="http://schemas.openxmlformats.org/officeDocument/2006/relationships/image" Target="../media/image47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51.png"/><Relationship Id="rId7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53.png"/><Relationship Id="rId6" Type="http://schemas.openxmlformats.org/officeDocument/2006/relationships/image" Target="../media/image41.png"/><Relationship Id="rId7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Relationship Id="rId5" Type="http://schemas.openxmlformats.org/officeDocument/2006/relationships/image" Target="../media/image63.png"/><Relationship Id="rId6" Type="http://schemas.openxmlformats.org/officeDocument/2006/relationships/image" Target="../media/image48.png"/><Relationship Id="rId7" Type="http://schemas.openxmlformats.org/officeDocument/2006/relationships/image" Target="../media/image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73.png"/><Relationship Id="rId5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4.png"/><Relationship Id="rId4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Relationship Id="rId5" Type="http://schemas.openxmlformats.org/officeDocument/2006/relationships/image" Target="../media/image7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1.png"/><Relationship Id="rId4" Type="http://schemas.openxmlformats.org/officeDocument/2006/relationships/image" Target="../media/image69.png"/><Relationship Id="rId5" Type="http://schemas.openxmlformats.org/officeDocument/2006/relationships/image" Target="../media/image7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1.png"/><Relationship Id="rId4" Type="http://schemas.openxmlformats.org/officeDocument/2006/relationships/image" Target="../media/image7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1.png"/><Relationship Id="rId4" Type="http://schemas.openxmlformats.org/officeDocument/2006/relationships/image" Target="../media/image7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1.png"/><Relationship Id="rId4" Type="http://schemas.openxmlformats.org/officeDocument/2006/relationships/image" Target="../media/image7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4.png"/><Relationship Id="rId4" Type="http://schemas.openxmlformats.org/officeDocument/2006/relationships/image" Target="../media/image87.png"/><Relationship Id="rId5" Type="http://schemas.openxmlformats.org/officeDocument/2006/relationships/image" Target="../media/image7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1.png"/><Relationship Id="rId4" Type="http://schemas.openxmlformats.org/officeDocument/2006/relationships/image" Target="../media/image8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5.png"/><Relationship Id="rId4" Type="http://schemas.openxmlformats.org/officeDocument/2006/relationships/image" Target="../media/image88.png"/><Relationship Id="rId5" Type="http://schemas.openxmlformats.org/officeDocument/2006/relationships/image" Target="../media/image97.png"/><Relationship Id="rId6" Type="http://schemas.openxmlformats.org/officeDocument/2006/relationships/image" Target="../media/image95.png"/><Relationship Id="rId7" Type="http://schemas.openxmlformats.org/officeDocument/2006/relationships/image" Target="../media/image11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9.png"/><Relationship Id="rId4" Type="http://schemas.openxmlformats.org/officeDocument/2006/relationships/image" Target="../media/image102.png"/><Relationship Id="rId5" Type="http://schemas.openxmlformats.org/officeDocument/2006/relationships/image" Target="../media/image9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4.png"/><Relationship Id="rId4" Type="http://schemas.openxmlformats.org/officeDocument/2006/relationships/image" Target="../media/image9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8.png"/><Relationship Id="rId4" Type="http://schemas.openxmlformats.org/officeDocument/2006/relationships/image" Target="../media/image100.png"/><Relationship Id="rId5" Type="http://schemas.openxmlformats.org/officeDocument/2006/relationships/image" Target="../media/image113.png"/><Relationship Id="rId6" Type="http://schemas.openxmlformats.org/officeDocument/2006/relationships/image" Target="../media/image110.png"/><Relationship Id="rId7" Type="http://schemas.openxmlformats.org/officeDocument/2006/relationships/image" Target="../media/image10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3.png"/><Relationship Id="rId4" Type="http://schemas.openxmlformats.org/officeDocument/2006/relationships/image" Target="../media/image10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7.png"/><Relationship Id="rId4" Type="http://schemas.openxmlformats.org/officeDocument/2006/relationships/image" Target="../media/image1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8.png"/><Relationship Id="rId4" Type="http://schemas.openxmlformats.org/officeDocument/2006/relationships/image" Target="../media/image10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4.png"/><Relationship Id="rId4" Type="http://schemas.openxmlformats.org/officeDocument/2006/relationships/image" Target="../media/image1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0.png"/><Relationship Id="rId4" Type="http://schemas.openxmlformats.org/officeDocument/2006/relationships/image" Target="../media/image115.png"/><Relationship Id="rId5" Type="http://schemas.openxmlformats.org/officeDocument/2006/relationships/image" Target="../media/image123.png"/><Relationship Id="rId6" Type="http://schemas.openxmlformats.org/officeDocument/2006/relationships/image" Target="../media/image1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1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40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3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43.png"/><Relationship Id="rId4" Type="http://schemas.openxmlformats.org/officeDocument/2006/relationships/image" Target="../media/image12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39.png"/><Relationship Id="rId4" Type="http://schemas.openxmlformats.org/officeDocument/2006/relationships/image" Target="../media/image12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27.png"/><Relationship Id="rId4" Type="http://schemas.openxmlformats.org/officeDocument/2006/relationships/image" Target="../media/image12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3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35.png"/><Relationship Id="rId4" Type="http://schemas.openxmlformats.org/officeDocument/2006/relationships/image" Target="../media/image134.png"/><Relationship Id="rId5" Type="http://schemas.openxmlformats.org/officeDocument/2006/relationships/image" Target="../media/image136.png"/><Relationship Id="rId6" Type="http://schemas.openxmlformats.org/officeDocument/2006/relationships/image" Target="../media/image146.png"/><Relationship Id="rId7" Type="http://schemas.openxmlformats.org/officeDocument/2006/relationships/image" Target="../media/image3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48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49.png"/><Relationship Id="rId7" Type="http://schemas.openxmlformats.org/officeDocument/2006/relationships/image" Target="../media/image5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7.png"/><Relationship Id="rId4" Type="http://schemas.openxmlformats.org/officeDocument/2006/relationships/image" Target="../media/image142.png"/><Relationship Id="rId5" Type="http://schemas.openxmlformats.org/officeDocument/2006/relationships/image" Target="../media/image141.png"/><Relationship Id="rId6" Type="http://schemas.openxmlformats.org/officeDocument/2006/relationships/image" Target="../media/image144.png"/><Relationship Id="rId7" Type="http://schemas.openxmlformats.org/officeDocument/2006/relationships/image" Target="../media/image6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0.png"/><Relationship Id="rId4" Type="http://schemas.openxmlformats.org/officeDocument/2006/relationships/image" Target="../media/image1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914400" y="6096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Elimination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371600" y="2133600"/>
            <a:ext cx="640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Dr. Md. Rajibul Islam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CSE, UAP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Matrix Form at End of Forward Elimination</a:t>
            </a:r>
            <a:endParaRPr/>
          </a:p>
        </p:txBody>
      </p:sp>
      <p:pic>
        <p:nvPicPr>
          <p:cNvPr id="179" name="Google Shape;17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1828800"/>
            <a:ext cx="7204075" cy="324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1143000" y="14478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 each equation starting from the last equation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828800" y="4572000"/>
            <a:ext cx="6096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a system of 3 equations</a:t>
            </a:r>
            <a:endParaRPr/>
          </a:p>
        </p:txBody>
      </p:sp>
      <p:pic>
        <p:nvPicPr>
          <p:cNvPr id="190" name="Google Shape;19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33600"/>
            <a:ext cx="6859587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Starting Eqns</a:t>
            </a:r>
            <a:endParaRPr/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133600"/>
            <a:ext cx="3962400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2971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3886200"/>
            <a:ext cx="236220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0" y="2454275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0" y="2967037"/>
            <a:ext cx="11271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4343400" y="3200400"/>
            <a:ext cx="2743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0" y="4578350"/>
            <a:ext cx="312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1600200"/>
            <a:ext cx="4953000" cy="50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228600" y="14478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last equation because it has only one unknown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905000"/>
            <a:ext cx="2209800" cy="145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267200"/>
            <a:ext cx="5943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295400"/>
            <a:ext cx="17526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25" y="2819400"/>
            <a:ext cx="8742362" cy="11636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2738437" y="2438400"/>
            <a:ext cx="5186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corresponding values of x which will be involved in the negative elements</a:t>
            </a:r>
            <a:endParaRPr/>
          </a:p>
        </p:txBody>
      </p:sp>
      <p:cxnSp>
        <p:nvCxnSpPr>
          <p:cNvPr id="227" name="Google Shape;227;p14"/>
          <p:cNvCxnSpPr/>
          <p:nvPr/>
        </p:nvCxnSpPr>
        <p:spPr>
          <a:xfrm rot="10800000">
            <a:off x="2509837" y="2576512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14"/>
          <p:cNvCxnSpPr/>
          <p:nvPr/>
        </p:nvCxnSpPr>
        <p:spPr>
          <a:xfrm>
            <a:off x="2514600" y="2576512"/>
            <a:ext cx="0" cy="3190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29" name="Google Shape;229;p14"/>
          <p:cNvSpPr txBox="1"/>
          <p:nvPr/>
        </p:nvSpPr>
        <p:spPr>
          <a:xfrm>
            <a:off x="3994150" y="4067175"/>
            <a:ext cx="45402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divided by the diagonal element corresponding to that unknown</a:t>
            </a: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3733800" y="4205287"/>
            <a:ext cx="26035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p14"/>
          <p:cNvCxnSpPr/>
          <p:nvPr/>
        </p:nvCxnSpPr>
        <p:spPr>
          <a:xfrm rot="10800000">
            <a:off x="3733800" y="3900487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838200" y="838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Gauss Elimination</a:t>
            </a:r>
            <a:b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762000" y="1600200"/>
            <a:ext cx="5181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upward velocity of a rocket is given at three different times</a:t>
            </a:r>
            <a:endParaRPr/>
          </a:p>
        </p:txBody>
      </p:sp>
      <p:graphicFrame>
        <p:nvGraphicFramePr>
          <p:cNvPr id="251" name="Google Shape;251;p17"/>
          <p:cNvGraphicFramePr/>
          <p:nvPr/>
        </p:nvGraphicFramePr>
        <p:xfrm>
          <a:off x="8382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{F4CBD2A0-F243-4DE4-93FB-F1D1AEBCDC74}</a:tableStyleId>
              </a:tblPr>
              <a:tblGrid>
                <a:gridCol w="1828800"/>
                <a:gridCol w="2667000"/>
              </a:tblGrid>
              <a:tr h="45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Time,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Velocity,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106.8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177.2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279.2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picture of rocket"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981200"/>
            <a:ext cx="22352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762000" y="4953000"/>
            <a:ext cx="617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velocity data is approximated by a polynomial as: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334000"/>
            <a:ext cx="5867400" cy="58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838200" y="60198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velocity at t=6 seconds .</a:t>
            </a:r>
            <a:endParaRPr/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862" y="2743200"/>
            <a:ext cx="600075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2743200"/>
            <a:ext cx="1028700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/>
        </p:nvSpPr>
        <p:spPr>
          <a:xfrm>
            <a:off x="838200" y="23622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Velocity vs. time data.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 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914400" y="1219200"/>
            <a:ext cx="70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8" name="Google Shape;26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52600"/>
            <a:ext cx="4038600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6812" y="2762250"/>
            <a:ext cx="3582987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1219200" y="2305050"/>
            <a:ext cx="609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a matrix template of the form: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914400" y="4419600"/>
            <a:ext cx="6553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data from Table 1, the matrix becomes:</a:t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9512" y="4800600"/>
            <a:ext cx="3481387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idx="4294967295" type="title"/>
          </p:nvPr>
        </p:nvSpPr>
        <p:spPr>
          <a:xfrm>
            <a:off x="533400" y="3810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305800" cy="148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 txBox="1"/>
          <p:nvPr/>
        </p:nvSpPr>
        <p:spPr>
          <a:xfrm>
            <a:off x="685800" y="35814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Gaussian Elimination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85800" y="172085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method to solve simultaneous linear equations of the form [A][X]=[C]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838200" y="3778250"/>
            <a:ext cx="6019800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steps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Back Substitution</a:t>
            </a:r>
            <a:endParaRPr/>
          </a:p>
        </p:txBody>
      </p:sp>
      <p:cxnSp>
        <p:nvCxnSpPr>
          <p:cNvPr id="65" name="Google Shape;65;p2"/>
          <p:cNvCxnSpPr/>
          <p:nvPr/>
        </p:nvCxnSpPr>
        <p:spPr>
          <a:xfrm flipH="1">
            <a:off x="4914900" y="2682875"/>
            <a:ext cx="114300" cy="409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6" name="Google Shape;66;p2"/>
          <p:cNvSpPr txBox="1"/>
          <p:nvPr/>
        </p:nvSpPr>
        <p:spPr>
          <a:xfrm>
            <a:off x="3802062" y="3044825"/>
            <a:ext cx="13795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Coefficient matrix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4724400" y="3273425"/>
            <a:ext cx="239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 vector/ unknown vector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5638800" y="2711450"/>
            <a:ext cx="0" cy="595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9" name="Google Shape;69;p2"/>
          <p:cNvCxnSpPr/>
          <p:nvPr/>
        </p:nvCxnSpPr>
        <p:spPr>
          <a:xfrm>
            <a:off x="6526212" y="2698750"/>
            <a:ext cx="139700" cy="296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0" name="Google Shape;70;p2"/>
          <p:cNvSpPr txBox="1"/>
          <p:nvPr/>
        </p:nvSpPr>
        <p:spPr>
          <a:xfrm>
            <a:off x="6357937" y="2955925"/>
            <a:ext cx="1716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Right-hand side vector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idx="4294967295"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idx="4294967295"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Number of Steps of Forward Elimination</a:t>
            </a:r>
            <a:endParaRPr/>
          </a:p>
        </p:txBody>
      </p:sp>
      <p:sp>
        <p:nvSpPr>
          <p:cNvPr id="300" name="Google Shape;300;p21"/>
          <p:cNvSpPr txBox="1"/>
          <p:nvPr>
            <p:ph idx="4294967295" type="body"/>
          </p:nvPr>
        </p:nvSpPr>
        <p:spPr>
          <a:xfrm>
            <a:off x="457200" y="2209800"/>
            <a:ext cx="8229600" cy="307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steps of forward elimination is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(3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/>
        </p:nvSpPr>
        <p:spPr>
          <a:xfrm>
            <a:off x="4267200" y="1143000"/>
            <a:ext cx="40386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25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64,               .</a:t>
            </a:r>
            <a:endParaRPr/>
          </a:p>
        </p:txBody>
      </p:sp>
      <p:sp>
        <p:nvSpPr>
          <p:cNvPr id="308" name="Google Shape;308;p22"/>
          <p:cNvSpPr txBox="1"/>
          <p:nvPr>
            <p:ph idx="4294967295"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2590800"/>
            <a:ext cx="7573962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3352800"/>
            <a:ext cx="4456112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550" y="1066800"/>
            <a:ext cx="3025775" cy="14239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4876800"/>
            <a:ext cx="4238625" cy="138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5600" y="1600200"/>
            <a:ext cx="133667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2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idx="4294967295"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 (cont.)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304800" y="4191000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895600"/>
            <a:ext cx="8420100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2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" y="1268412"/>
            <a:ext cx="4038600" cy="132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3581400"/>
            <a:ext cx="4659312" cy="13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4812" y="5029200"/>
            <a:ext cx="4306887" cy="135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4572000" y="1371600"/>
            <a:ext cx="4191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25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144,               .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6600" y="1828800"/>
            <a:ext cx="1441450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2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2" y="3048000"/>
            <a:ext cx="847566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25" y="1295400"/>
            <a:ext cx="4308475" cy="135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6737" y="3581400"/>
            <a:ext cx="4259262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8837" y="5105400"/>
            <a:ext cx="4014787" cy="135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5018087" y="1295400"/>
            <a:ext cx="38100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2 by −4.8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multiply it by −16.8,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	      .</a:t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2133600"/>
            <a:ext cx="157162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 txBox="1"/>
          <p:nvPr/>
        </p:nvSpPr>
        <p:spPr>
          <a:xfrm>
            <a:off x="381000" y="37338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364" name="Google Shape;364;p24"/>
          <p:cNvSpPr txBox="1"/>
          <p:nvPr/>
        </p:nvSpPr>
        <p:spPr>
          <a:xfrm>
            <a:off x="381000" y="53340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idx="4294967295"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524000"/>
            <a:ext cx="8520112" cy="1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3" name="Google Shape;3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86200"/>
            <a:ext cx="250825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6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762000" y="32766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idx="4294967295"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(cont.)</a:t>
            </a:r>
            <a:endParaRPr/>
          </a:p>
        </p:txBody>
      </p:sp>
      <p:sp>
        <p:nvSpPr>
          <p:cNvPr id="393" name="Google Shape;393;p27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762000" y="2971800"/>
            <a:ext cx="2819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98" name="Google Shape;398;p27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9" name="Google Shape;3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657600"/>
            <a:ext cx="576738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7"/>
          <p:cNvSpPr txBox="1"/>
          <p:nvPr/>
        </p:nvSpPr>
        <p:spPr>
          <a:xfrm>
            <a:off x="0" y="3227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0" y="32305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371600"/>
            <a:ext cx="4500562" cy="1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idx="4294967295" type="title"/>
          </p:nvPr>
        </p:nvSpPr>
        <p:spPr>
          <a:xfrm>
            <a:off x="0" y="2746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(cont.)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762000" y="28956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6" name="Google Shape;416;p2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0" y="3227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0" y="32305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0" name="Google Shape;4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6003925" cy="26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350" y="4225925"/>
            <a:ext cx="24130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8"/>
          <p:cNvSpPr txBox="1"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0" y="3184525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0" y="3856037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pic>
        <p:nvPicPr>
          <p:cNvPr id="426" name="Google Shape;42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5387" y="1524000"/>
            <a:ext cx="4211637" cy="1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Gaussian Elimination Solution</a:t>
            </a:r>
            <a:endParaRPr/>
          </a:p>
        </p:txBody>
      </p:sp>
      <p:sp>
        <p:nvSpPr>
          <p:cNvPr id="434" name="Google Shape;434;p2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7" name="Google Shape;4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862" y="1524000"/>
            <a:ext cx="5756275" cy="20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6725" y="4038600"/>
            <a:ext cx="313055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pic>
        <p:nvPicPr>
          <p:cNvPr id="77" name="Google Shape;7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363787"/>
            <a:ext cx="4572000" cy="18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143000" y="1447800"/>
            <a:ext cx="7010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goal of forward elimination is to transform the coefficient matrix into an upper triangular matrix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" name="Google Shape;80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724400"/>
            <a:ext cx="5715000" cy="176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3"/>
          <p:cNvCxnSpPr/>
          <p:nvPr/>
        </p:nvCxnSpPr>
        <p:spPr>
          <a:xfrm>
            <a:off x="4800600" y="4192587"/>
            <a:ext cx="0" cy="53340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1371600" y="1828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46" name="Google Shape;446;p30"/>
          <p:cNvSpPr txBox="1"/>
          <p:nvPr/>
        </p:nvSpPr>
        <p:spPr>
          <a:xfrm>
            <a:off x="1371600" y="2286000"/>
            <a:ext cx="2667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 vector is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8" name="Google Shape;4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676400"/>
            <a:ext cx="2509837" cy="153511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 txBox="1"/>
          <p:nvPr/>
        </p:nvSpPr>
        <p:spPr>
          <a:xfrm>
            <a:off x="1219200" y="3505200"/>
            <a:ext cx="685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polynomial that passes through the three data points is then:</a:t>
            </a:r>
            <a:endParaRPr/>
          </a:p>
        </p:txBody>
      </p:sp>
      <p:pic>
        <p:nvPicPr>
          <p:cNvPr id="450" name="Google Shape;4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700" y="3905250"/>
            <a:ext cx="7048500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0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0" y="3424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3" name="Google Shape;453;p3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3500" y="5257800"/>
            <a:ext cx="5816600" cy="96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152400" y="228600"/>
            <a:ext cx="8839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Gauss Elimination</a:t>
            </a:r>
            <a:b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Pitfalls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524000"/>
            <a:ext cx="35052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3"/>
          <p:cNvSpPr txBox="1"/>
          <p:nvPr/>
        </p:nvSpPr>
        <p:spPr>
          <a:xfrm>
            <a:off x="762000" y="381000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Pitfall#1. Division by zero</a:t>
            </a:r>
            <a:endParaRPr/>
          </a:p>
        </p:txBody>
      </p:sp>
      <p:pic>
        <p:nvPicPr>
          <p:cNvPr id="473" name="Google Shape;473;p3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3810000"/>
            <a:ext cx="3886200" cy="174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division by zero an issue here?</a:t>
            </a:r>
            <a:endParaRPr/>
          </a:p>
        </p:txBody>
      </p:sp>
      <p:pic>
        <p:nvPicPr>
          <p:cNvPr id="480" name="Google Shape;48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600200"/>
            <a:ext cx="3581400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3733800"/>
            <a:ext cx="4343400" cy="184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division by zero an issue here? YES</a:t>
            </a:r>
            <a:endParaRPr/>
          </a:p>
        </p:txBody>
      </p:sp>
      <p:pic>
        <p:nvPicPr>
          <p:cNvPr id="488" name="Google Shape;48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00200"/>
            <a:ext cx="3073400" cy="15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581400"/>
            <a:ext cx="3657600" cy="154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657600"/>
            <a:ext cx="3771900" cy="1477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35"/>
          <p:cNvCxnSpPr/>
          <p:nvPr/>
        </p:nvCxnSpPr>
        <p:spPr>
          <a:xfrm>
            <a:off x="4191000" y="4267200"/>
            <a:ext cx="609600" cy="0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92" name="Google Shape;492;p35"/>
          <p:cNvSpPr txBox="1"/>
          <p:nvPr/>
        </p:nvSpPr>
        <p:spPr>
          <a:xfrm>
            <a:off x="533400" y="5410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Division by zero is a possibility at any step of forward elimination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/>
        </p:nvSpPr>
        <p:spPr>
          <a:xfrm>
            <a:off x="228600" y="3810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Pitfall#2. Large Round-off Errors</a:t>
            </a:r>
            <a:endParaRPr/>
          </a:p>
        </p:txBody>
      </p:sp>
      <p:pic>
        <p:nvPicPr>
          <p:cNvPr id="499" name="Google Shape;49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53340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6"/>
          <p:cNvSpPr txBox="1"/>
          <p:nvPr/>
        </p:nvSpPr>
        <p:spPr>
          <a:xfrm>
            <a:off x="152400" y="3352800"/>
            <a:ext cx="876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Exact Solution</a:t>
            </a:r>
            <a:endParaRPr/>
          </a:p>
        </p:txBody>
      </p:sp>
      <p:pic>
        <p:nvPicPr>
          <p:cNvPr id="501" name="Google Shape;501;p3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114800"/>
            <a:ext cx="1738312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 txBox="1"/>
          <p:nvPr/>
        </p:nvSpPr>
        <p:spPr>
          <a:xfrm>
            <a:off x="228600" y="3810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Pitfall#2. Large Round-off Errors</a:t>
            </a:r>
            <a:endParaRPr/>
          </a:p>
        </p:txBody>
      </p:sp>
      <p:pic>
        <p:nvPicPr>
          <p:cNvPr id="508" name="Google Shape;50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53340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7"/>
          <p:cNvSpPr txBox="1"/>
          <p:nvPr/>
        </p:nvSpPr>
        <p:spPr>
          <a:xfrm>
            <a:off x="152400" y="33528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 it on a computer using </a:t>
            </a: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significant digits with chopping</a:t>
            </a:r>
            <a:endParaRPr/>
          </a:p>
        </p:txBody>
      </p:sp>
      <p:pic>
        <p:nvPicPr>
          <p:cNvPr id="510" name="Google Shape;510;p3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343400"/>
            <a:ext cx="3027362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/>
          <p:nvPr/>
        </p:nvSpPr>
        <p:spPr>
          <a:xfrm>
            <a:off x="228600" y="3810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Pitfall#2. Large Round-off Errors</a:t>
            </a:r>
            <a:endParaRPr/>
          </a:p>
        </p:txBody>
      </p:sp>
      <p:pic>
        <p:nvPicPr>
          <p:cNvPr id="517" name="Google Shape;51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53340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8"/>
          <p:cNvSpPr txBox="1"/>
          <p:nvPr/>
        </p:nvSpPr>
        <p:spPr>
          <a:xfrm>
            <a:off x="152400" y="3200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 it on a computer using </a:t>
            </a: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significant digits with chopping</a:t>
            </a:r>
            <a:endParaRPr/>
          </a:p>
        </p:txBody>
      </p:sp>
      <p:pic>
        <p:nvPicPr>
          <p:cNvPr id="519" name="Google Shape;519;p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4038600"/>
            <a:ext cx="2833687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8"/>
          <p:cNvSpPr txBox="1"/>
          <p:nvPr/>
        </p:nvSpPr>
        <p:spPr>
          <a:xfrm>
            <a:off x="0" y="5943600"/>
            <a:ext cx="9144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there a way to reduce the round off error?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Pitfalls</a:t>
            </a:r>
            <a:endParaRPr/>
          </a:p>
        </p:txBody>
      </p:sp>
      <p:sp>
        <p:nvSpPr>
          <p:cNvPr id="527" name="Google Shape;527;p39"/>
          <p:cNvSpPr txBox="1"/>
          <p:nvPr/>
        </p:nvSpPr>
        <p:spPr>
          <a:xfrm>
            <a:off x="304800" y="1600200"/>
            <a:ext cx="86106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 the number of significant digits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Decreases round-off error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Does not avoid division by zero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14400" y="1524000"/>
            <a:ext cx="7010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set of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equations and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unknowns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57400"/>
            <a:ext cx="54864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819400"/>
            <a:ext cx="5715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4419600"/>
            <a:ext cx="60198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0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590800" y="3192462"/>
            <a:ext cx="36576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                 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                 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                 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429000" y="5486400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 steps of forward elimination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Pitfalls</a:t>
            </a:r>
            <a:endParaRPr/>
          </a:p>
        </p:txBody>
      </p:sp>
      <p:sp>
        <p:nvSpPr>
          <p:cNvPr id="534" name="Google Shape;534;p40"/>
          <p:cNvSpPr txBox="1"/>
          <p:nvPr/>
        </p:nvSpPr>
        <p:spPr>
          <a:xfrm>
            <a:off x="304800" y="1752600"/>
            <a:ext cx="86106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1637" lvl="0" marL="401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Gaussian Elimination with Partial Pivoting</a:t>
            </a:r>
            <a:endParaRPr/>
          </a:p>
          <a:p>
            <a:pPr indent="-401637" lvl="0" marL="40163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Avoids division by zero</a:t>
            </a:r>
            <a:endParaRPr/>
          </a:p>
          <a:p>
            <a:pPr indent="-401637" lvl="0" marL="40163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Reduces round off error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 txBox="1"/>
          <p:nvPr>
            <p:ph type="title"/>
          </p:nvPr>
        </p:nvSpPr>
        <p:spPr>
          <a:xfrm>
            <a:off x="838200" y="838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 Elimination with Partial Pivoting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Pitfalls of Naïve Gauss Elimination</a:t>
            </a:r>
            <a:endParaRPr/>
          </a:p>
        </p:txBody>
      </p:sp>
      <p:sp>
        <p:nvSpPr>
          <p:cNvPr id="553" name="Google Shape;553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Possible division by zero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round-off errors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Pitfalls</a:t>
            </a:r>
            <a:endParaRPr/>
          </a:p>
        </p:txBody>
      </p:sp>
      <p:sp>
        <p:nvSpPr>
          <p:cNvPr id="560" name="Google Shape;560;p44"/>
          <p:cNvSpPr txBox="1"/>
          <p:nvPr/>
        </p:nvSpPr>
        <p:spPr>
          <a:xfrm>
            <a:off x="304800" y="1600200"/>
            <a:ext cx="86106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 the number of significant digits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Decreases round-off error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Does not avoid division by zero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Pitfalls</a:t>
            </a:r>
            <a:endParaRPr/>
          </a:p>
        </p:txBody>
      </p:sp>
      <p:sp>
        <p:nvSpPr>
          <p:cNvPr id="567" name="Google Shape;567;p45"/>
          <p:cNvSpPr txBox="1"/>
          <p:nvPr/>
        </p:nvSpPr>
        <p:spPr>
          <a:xfrm>
            <a:off x="152400" y="1676400"/>
            <a:ext cx="88392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1637" lvl="0" marL="401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Gaussian Elimination with Partial Pivoting</a:t>
            </a:r>
            <a:endParaRPr/>
          </a:p>
          <a:p>
            <a:pPr indent="-401637" lvl="0" marL="40163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Avoids division by zero</a:t>
            </a:r>
            <a:endParaRPr/>
          </a:p>
          <a:p>
            <a:pPr indent="-401637" lvl="0" marL="40163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Reduces round off error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Different About Partial Pivoting?</a:t>
            </a:r>
            <a:endParaRPr/>
          </a:p>
        </p:txBody>
      </p:sp>
      <p:pic>
        <p:nvPicPr>
          <p:cNvPr id="574" name="Google Shape;5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3733800"/>
            <a:ext cx="655637" cy="6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6"/>
          <p:cNvSpPr txBox="1"/>
          <p:nvPr/>
        </p:nvSpPr>
        <p:spPr>
          <a:xfrm>
            <a:off x="762000" y="1981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beginning of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step of forward elimination, find the maximum of</a:t>
            </a:r>
            <a:endParaRPr/>
          </a:p>
        </p:txBody>
      </p:sp>
      <p:pic>
        <p:nvPicPr>
          <p:cNvPr id="576" name="Google Shape;57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971800"/>
            <a:ext cx="3956050" cy="70326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6"/>
          <p:cNvSpPr txBox="1"/>
          <p:nvPr/>
        </p:nvSpPr>
        <p:spPr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609600" y="38100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maximum of the values is </a:t>
            </a:r>
            <a:endParaRPr/>
          </a:p>
        </p:txBody>
      </p:sp>
      <p:sp>
        <p:nvSpPr>
          <p:cNvPr id="579" name="Google Shape;579;p46"/>
          <p:cNvSpPr txBox="1"/>
          <p:nvPr/>
        </p:nvSpPr>
        <p:spPr>
          <a:xfrm>
            <a:off x="609600" y="43434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row,</a:t>
            </a:r>
            <a:endParaRPr/>
          </a:p>
        </p:txBody>
      </p:sp>
      <p:pic>
        <p:nvPicPr>
          <p:cNvPr id="580" name="Google Shape;580;p4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4370387"/>
            <a:ext cx="1371600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6"/>
          <p:cNvSpPr txBox="1"/>
          <p:nvPr/>
        </p:nvSpPr>
        <p:spPr>
          <a:xfrm>
            <a:off x="4191000" y="4343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switch rows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Matrix Form at Beginning of 2</a:t>
            </a:r>
            <a:r>
              <a:rPr b="0" baseline="3000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Step of Forward Elimination</a:t>
            </a:r>
            <a:endParaRPr/>
          </a:p>
        </p:txBody>
      </p:sp>
      <p:pic>
        <p:nvPicPr>
          <p:cNvPr id="588" name="Google Shape;588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7" y="1828800"/>
            <a:ext cx="6521450" cy="324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/>
          <p:nvPr>
            <p:ph type="title"/>
          </p:nvPr>
        </p:nvSpPr>
        <p:spPr>
          <a:xfrm>
            <a:off x="990600" y="457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(2</a:t>
            </a:r>
            <a:r>
              <a:rPr b="0" baseline="3000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step of FE)</a:t>
            </a:r>
            <a:endParaRPr/>
          </a:p>
        </p:txBody>
      </p:sp>
      <p:pic>
        <p:nvPicPr>
          <p:cNvPr id="595" name="Google Shape;59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63468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8"/>
          <p:cNvSpPr txBox="1"/>
          <p:nvPr/>
        </p:nvSpPr>
        <p:spPr>
          <a:xfrm>
            <a:off x="1512887" y="5257800"/>
            <a:ext cx="6629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two rows would you switch?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"/>
          <p:cNvSpPr txBox="1"/>
          <p:nvPr>
            <p:ph type="title"/>
          </p:nvPr>
        </p:nvSpPr>
        <p:spPr>
          <a:xfrm>
            <a:off x="1054100" y="455612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(2</a:t>
            </a:r>
            <a:r>
              <a:rPr b="0" baseline="3000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step of FE)</a:t>
            </a:r>
            <a:endParaRPr/>
          </a:p>
        </p:txBody>
      </p:sp>
      <p:pic>
        <p:nvPicPr>
          <p:cNvPr id="603" name="Google Shape;60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81200"/>
            <a:ext cx="6035675" cy="303371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9"/>
          <p:cNvSpPr txBox="1"/>
          <p:nvPr/>
        </p:nvSpPr>
        <p:spPr>
          <a:xfrm>
            <a:off x="1587500" y="5256212"/>
            <a:ext cx="6629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Switched Rows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609600" y="1447800"/>
            <a:ext cx="8305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Equation 2, divide Equation 1 by </a:t>
            </a:r>
            <a:r>
              <a:rPr b="0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multiply by     .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048000"/>
            <a:ext cx="58674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114800"/>
            <a:ext cx="5715000" cy="103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1828800"/>
            <a:ext cx="4603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2286000"/>
            <a:ext cx="4889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Elimination </a:t>
            </a: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with Partial Pivoting</a:t>
            </a:r>
            <a:endParaRPr/>
          </a:p>
        </p:txBody>
      </p:sp>
      <p:sp>
        <p:nvSpPr>
          <p:cNvPr id="611" name="Google Shape;611;p50"/>
          <p:cNvSpPr txBox="1"/>
          <p:nvPr/>
        </p:nvSpPr>
        <p:spPr>
          <a:xfrm>
            <a:off x="685800" y="1676400"/>
            <a:ext cx="7467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method to solve simultaneous linear equations of the form [A][X]=[C]</a:t>
            </a:r>
            <a:endParaRPr/>
          </a:p>
        </p:txBody>
      </p:sp>
      <p:sp>
        <p:nvSpPr>
          <p:cNvPr id="612" name="Google Shape;612;p50"/>
          <p:cNvSpPr txBox="1"/>
          <p:nvPr/>
        </p:nvSpPr>
        <p:spPr>
          <a:xfrm>
            <a:off x="1524000" y="3429000"/>
            <a:ext cx="6019800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steps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</a:t>
            </a: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Back Substitution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sp>
        <p:nvSpPr>
          <p:cNvPr id="619" name="Google Shape;619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as naïve Gauss elimination method except that we switch rows before 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(n-1) steps of forward elimination.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2"/>
          <p:cNvSpPr txBox="1"/>
          <p:nvPr>
            <p:ph type="title"/>
          </p:nvPr>
        </p:nvSpPr>
        <p:spPr>
          <a:xfrm>
            <a:off x="481012" y="655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Matrix Form at Beginning of 2</a:t>
            </a:r>
            <a:r>
              <a:rPr b="0" baseline="3000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Step of Forward Elimination</a:t>
            </a:r>
            <a:endParaRPr/>
          </a:p>
        </p:txBody>
      </p:sp>
      <p:pic>
        <p:nvPicPr>
          <p:cNvPr id="626" name="Google Shape;62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09800"/>
            <a:ext cx="6521450" cy="324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"/>
          <p:cNvSpPr txBox="1"/>
          <p:nvPr>
            <p:ph type="title"/>
          </p:nvPr>
        </p:nvSpPr>
        <p:spPr>
          <a:xfrm>
            <a:off x="498475" y="655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Matrix Form at End of Forward Elimination</a:t>
            </a:r>
            <a:endParaRPr/>
          </a:p>
        </p:txBody>
      </p:sp>
      <p:pic>
        <p:nvPicPr>
          <p:cNvPr id="633" name="Google Shape;633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015162" cy="324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Starting Eqns</a:t>
            </a:r>
            <a:endParaRPr/>
          </a:p>
        </p:txBody>
      </p:sp>
      <p:pic>
        <p:nvPicPr>
          <p:cNvPr id="640" name="Google Shape;6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133600"/>
            <a:ext cx="3962400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2971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3886200"/>
            <a:ext cx="236220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4"/>
          <p:cNvSpPr txBox="1"/>
          <p:nvPr/>
        </p:nvSpPr>
        <p:spPr>
          <a:xfrm>
            <a:off x="0" y="2454275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644" name="Google Shape;644;p54"/>
          <p:cNvSpPr txBox="1"/>
          <p:nvPr/>
        </p:nvSpPr>
        <p:spPr>
          <a:xfrm>
            <a:off x="0" y="2967037"/>
            <a:ext cx="11271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645" name="Google Shape;645;p54"/>
          <p:cNvSpPr txBox="1"/>
          <p:nvPr/>
        </p:nvSpPr>
        <p:spPr>
          <a:xfrm>
            <a:off x="4343400" y="3200400"/>
            <a:ext cx="2743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0" y="4578350"/>
            <a:ext cx="312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647" name="Google Shape;647;p54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8" name="Google Shape;648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1600200"/>
            <a:ext cx="4953000" cy="50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655" name="Google Shape;655;p55"/>
          <p:cNvSpPr txBox="1"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6" name="Google Shape;6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048000"/>
            <a:ext cx="6096000" cy="1563687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5"/>
          <p:cNvSpPr txBox="1"/>
          <p:nvPr/>
        </p:nvSpPr>
        <p:spPr>
          <a:xfrm>
            <a:off x="3765550" y="3517900"/>
            <a:ext cx="22225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8" name="Google Shape;658;p55"/>
          <p:cNvSpPr txBox="1"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9" name="Google Shape;65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524000"/>
            <a:ext cx="17526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type="title"/>
          </p:nvPr>
        </p:nvSpPr>
        <p:spPr>
          <a:xfrm>
            <a:off x="609600" y="838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 Elimination with Partial Pivoting</a:t>
            </a:r>
            <a:b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 txBox="1"/>
          <p:nvPr>
            <p:ph idx="4294967295"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79" name="Google Shape;679;p5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5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Google Shape;681;p5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2" name="Google Shape;6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48000"/>
            <a:ext cx="7239000" cy="2500312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8"/>
          <p:cNvSpPr txBox="1"/>
          <p:nvPr/>
        </p:nvSpPr>
        <p:spPr>
          <a:xfrm>
            <a:off x="457200" y="762000"/>
            <a:ext cx="82296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ahoma"/>
              <a:buNone/>
            </a:pPr>
            <a:r>
              <a:rPr b="0" i="0" lang="en-US" sz="3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Solve the following set of equations by Gaussian elimination with partial pivoting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9"/>
          <p:cNvSpPr txBox="1"/>
          <p:nvPr>
            <p:ph idx="4294967295" type="title"/>
          </p:nvPr>
        </p:nvSpPr>
        <p:spPr>
          <a:xfrm>
            <a:off x="457200" y="6858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 Cont.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91" name="Google Shape;691;p5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5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4" name="Google Shape;6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28800"/>
            <a:ext cx="4865687" cy="1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9"/>
          <p:cNvSpPr txBox="1"/>
          <p:nvPr/>
        </p:nvSpPr>
        <p:spPr>
          <a:xfrm>
            <a:off x="838200" y="4114800"/>
            <a:ext cx="7315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pic>
        <p:nvPicPr>
          <p:cNvPr id="696" name="Google Shape;69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905000"/>
            <a:ext cx="3665537" cy="1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pic>
        <p:nvPicPr>
          <p:cNvPr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5638800" cy="103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0" y="3186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505200"/>
            <a:ext cx="7162800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0" y="2271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0" y="2500312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5105400"/>
            <a:ext cx="3886200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1824037"/>
            <a:ext cx="54102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762000" y="1295400"/>
            <a:ext cx="6781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2.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1219200" y="2667000"/>
            <a:ext cx="7086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−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_________________________________________________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676400" y="5257800"/>
            <a:ext cx="533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0"/>
          <p:cNvSpPr txBox="1"/>
          <p:nvPr>
            <p:ph idx="4294967295"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1"/>
          <p:cNvSpPr txBox="1"/>
          <p:nvPr>
            <p:ph idx="4294967295" type="title"/>
          </p:nvPr>
        </p:nvSpPr>
        <p:spPr>
          <a:xfrm>
            <a:off x="457200" y="655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Number of Steps of Forward Elimination</a:t>
            </a:r>
            <a:endParaRPr/>
          </a:p>
        </p:txBody>
      </p:sp>
      <p:sp>
        <p:nvSpPr>
          <p:cNvPr id="710" name="Google Shape;710;p61"/>
          <p:cNvSpPr txBox="1"/>
          <p:nvPr>
            <p:ph idx="4294967295" type="body"/>
          </p:nvPr>
        </p:nvSpPr>
        <p:spPr>
          <a:xfrm>
            <a:off x="457200" y="2590800"/>
            <a:ext cx="8229600" cy="307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steps of forward elimination is (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)=(3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1)=2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2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</a:t>
            </a:r>
            <a:endParaRPr/>
          </a:p>
        </p:txBody>
      </p:sp>
      <p:sp>
        <p:nvSpPr>
          <p:cNvPr id="717" name="Google Shape;717;p62"/>
          <p:cNvSpPr txBox="1"/>
          <p:nvPr>
            <p:ph idx="4294967295" type="body"/>
          </p:nvPr>
        </p:nvSpPr>
        <p:spPr>
          <a:xfrm>
            <a:off x="457200" y="1219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8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Examine absolute values of first column, first row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and below.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18" name="Google Shape;7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437" y="2133600"/>
            <a:ext cx="1635125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2"/>
          <p:cNvSpPr txBox="1"/>
          <p:nvPr/>
        </p:nvSpPr>
        <p:spPr>
          <a:xfrm>
            <a:off x="457200" y="2667000"/>
            <a:ext cx="773112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Largest absolute value is 144 and exists in row 3.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Switch row 1 and row 3.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0" name="Google Shape;72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3337" y="4038600"/>
            <a:ext cx="6537325" cy="145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3"/>
          <p:cNvSpPr txBox="1"/>
          <p:nvPr>
            <p:ph idx="4294967295"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 (cont.)</a:t>
            </a:r>
            <a:endParaRPr/>
          </a:p>
        </p:txBody>
      </p:sp>
      <p:sp>
        <p:nvSpPr>
          <p:cNvPr id="728" name="Google Shape;728;p63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63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31" name="Google Shape;73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75" y="2971800"/>
            <a:ext cx="7704137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3"/>
          <p:cNvSpPr txBox="1"/>
          <p:nvPr/>
        </p:nvSpPr>
        <p:spPr>
          <a:xfrm>
            <a:off x="304800" y="4191000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3" name="Google Shape;733;p6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295400"/>
            <a:ext cx="3043237" cy="14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3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5" name="Google Shape;73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9562" y="3606800"/>
            <a:ext cx="44323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181600"/>
            <a:ext cx="3986212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3"/>
          <p:cNvSpPr txBox="1"/>
          <p:nvPr/>
        </p:nvSpPr>
        <p:spPr>
          <a:xfrm>
            <a:off x="4267200" y="1295400"/>
            <a:ext cx="44196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144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64,                   .</a:t>
            </a:r>
            <a:endParaRPr/>
          </a:p>
        </p:txBody>
      </p:sp>
      <p:pic>
        <p:nvPicPr>
          <p:cNvPr id="738" name="Google Shape;73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5600" y="1752600"/>
            <a:ext cx="175577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3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2</a:t>
            </a:r>
            <a:endParaRPr/>
          </a:p>
        </p:txBody>
      </p:sp>
      <p:sp>
        <p:nvSpPr>
          <p:cNvPr id="740" name="Google Shape;740;p63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2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4"/>
          <p:cNvSpPr txBox="1"/>
          <p:nvPr>
            <p:ph idx="4294967295"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 (cont.)</a:t>
            </a:r>
            <a:endParaRPr/>
          </a:p>
        </p:txBody>
      </p:sp>
      <p:sp>
        <p:nvSpPr>
          <p:cNvPr id="748" name="Google Shape;748;p64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6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64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51" name="Google Shape;751;p64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" y="2895600"/>
            <a:ext cx="8226425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5" name="Google Shape;755;p64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6" name="Google Shape;756;p6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7125" y="1295400"/>
            <a:ext cx="72548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2162" y="3505200"/>
            <a:ext cx="40608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1295400"/>
            <a:ext cx="4176712" cy="14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5105400"/>
            <a:ext cx="4176712" cy="14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4"/>
          <p:cNvSpPr txBox="1"/>
          <p:nvPr/>
        </p:nvSpPr>
        <p:spPr>
          <a:xfrm>
            <a:off x="4724400" y="1295400"/>
            <a:ext cx="44196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144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25,                  .</a:t>
            </a:r>
            <a:endParaRPr/>
          </a:p>
        </p:txBody>
      </p:sp>
      <p:pic>
        <p:nvPicPr>
          <p:cNvPr id="761" name="Google Shape;761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81837" y="1752600"/>
            <a:ext cx="175577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64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763" name="Google Shape;763;p64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2</a:t>
            </a:r>
            <a:endParaRPr/>
          </a:p>
        </p:txBody>
      </p:sp>
      <p:sp>
        <p:nvSpPr>
          <p:cNvPr id="770" name="Google Shape;770;p65"/>
          <p:cNvSpPr txBox="1"/>
          <p:nvPr>
            <p:ph idx="4294967295" type="body"/>
          </p:nvPr>
        </p:nvSpPr>
        <p:spPr>
          <a:xfrm>
            <a:off x="457200" y="1219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Examine absolute values of second column, second row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and below.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1" name="Google Shape;77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9350" y="2133600"/>
            <a:ext cx="176530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5"/>
          <p:cNvSpPr txBox="1"/>
          <p:nvPr/>
        </p:nvSpPr>
        <p:spPr>
          <a:xfrm>
            <a:off x="457200" y="2667000"/>
            <a:ext cx="77311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Largest absolute value is 2.917 and exists in row 3.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Switch row 2 and row 3.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3" name="Google Shape;77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587" y="4038600"/>
            <a:ext cx="7616825" cy="124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6"/>
          <p:cNvSpPr txBox="1"/>
          <p:nvPr>
            <p:ph idx="4294967295" type="title"/>
          </p:nvPr>
        </p:nvSpPr>
        <p:spPr>
          <a:xfrm>
            <a:off x="457200" y="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2 (cont.)</a:t>
            </a:r>
            <a:endParaRPr/>
          </a:p>
        </p:txBody>
      </p:sp>
      <p:sp>
        <p:nvSpPr>
          <p:cNvPr id="781" name="Google Shape;781;p66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66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66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84" name="Google Shape;784;p66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5" name="Google Shape;785;p66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6" name="Google Shape;786;p66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7" name="Google Shape;787;p66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66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89" name="Google Shape;7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2743200"/>
            <a:ext cx="8277225" cy="39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219200"/>
            <a:ext cx="3663950" cy="12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0887" y="3314700"/>
            <a:ext cx="3986212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2312" y="4914900"/>
            <a:ext cx="4041775" cy="1354137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6"/>
          <p:cNvSpPr txBox="1"/>
          <p:nvPr/>
        </p:nvSpPr>
        <p:spPr>
          <a:xfrm>
            <a:off x="4724400" y="990600"/>
            <a:ext cx="441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2 by 2.917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2.667,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</a:t>
            </a:r>
            <a:endParaRPr/>
          </a:p>
        </p:txBody>
      </p:sp>
      <p:pic>
        <p:nvPicPr>
          <p:cNvPr id="794" name="Google Shape;794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752600"/>
            <a:ext cx="2095500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66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796" name="Google Shape;796;p66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idx="4294967295"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</a:t>
            </a:r>
            <a:endParaRPr/>
          </a:p>
        </p:txBody>
      </p:sp>
      <p:sp>
        <p:nvSpPr>
          <p:cNvPr id="811" name="Google Shape;811;p68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68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68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4" name="Google Shape;81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733800"/>
            <a:ext cx="2605087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8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68"/>
          <p:cNvSpPr txBox="1"/>
          <p:nvPr/>
        </p:nvSpPr>
        <p:spPr>
          <a:xfrm>
            <a:off x="762000" y="30480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id="817" name="Google Shape;81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37" y="1524000"/>
            <a:ext cx="8520112" cy="1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(cont.)</a:t>
            </a:r>
            <a:endParaRPr/>
          </a:p>
        </p:txBody>
      </p:sp>
      <p:sp>
        <p:nvSpPr>
          <p:cNvPr id="825" name="Google Shape;825;p69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69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69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8" name="Google Shape;828;p69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9" name="Google Shape;829;p69"/>
          <p:cNvSpPr txBox="1"/>
          <p:nvPr/>
        </p:nvSpPr>
        <p:spPr>
          <a:xfrm>
            <a:off x="762000" y="30480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30" name="Google Shape;830;p69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1" name="Google Shape;83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5943600" cy="27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9"/>
          <p:cNvSpPr txBox="1"/>
          <p:nvPr/>
        </p:nvSpPr>
        <p:spPr>
          <a:xfrm>
            <a:off x="0" y="3227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0" y="32305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4" name="Google Shape;83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462" y="1371600"/>
            <a:ext cx="4791075" cy="142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914400" y="1447800"/>
            <a:ext cx="7467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this procedure for the remaining equations to reduce the set of equations as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438400"/>
            <a:ext cx="4724400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2971800"/>
            <a:ext cx="3733800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3505200"/>
            <a:ext cx="37338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5029200"/>
            <a:ext cx="36576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0" y="2271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0" y="2500312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0" y="3013075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2438400" y="4191000"/>
            <a:ext cx="4495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.                 .		.	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.                 .		.	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.                 .		.	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2590800" y="57912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Step 1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Back Substitution (cont.)</a:t>
            </a:r>
            <a:endParaRPr/>
          </a:p>
        </p:txBody>
      </p:sp>
      <p:sp>
        <p:nvSpPr>
          <p:cNvPr id="842" name="Google Shape;842;p70"/>
          <p:cNvSpPr txBox="1"/>
          <p:nvPr/>
        </p:nvSpPr>
        <p:spPr>
          <a:xfrm>
            <a:off x="0" y="3252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3" name="Google Shape;843;p70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0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0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6" name="Google Shape;846;p70"/>
          <p:cNvSpPr txBox="1"/>
          <p:nvPr/>
        </p:nvSpPr>
        <p:spPr>
          <a:xfrm>
            <a:off x="762000" y="30480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Solving for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47" name="Google Shape;847;p70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8" name="Google Shape;848;p70"/>
          <p:cNvSpPr txBox="1"/>
          <p:nvPr/>
        </p:nvSpPr>
        <p:spPr>
          <a:xfrm>
            <a:off x="0" y="3227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70"/>
          <p:cNvSpPr txBox="1"/>
          <p:nvPr/>
        </p:nvSpPr>
        <p:spPr>
          <a:xfrm>
            <a:off x="0" y="32305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0" name="Google Shape;850;p70"/>
          <p:cNvSpPr txBox="1"/>
          <p:nvPr/>
        </p:nvSpPr>
        <p:spPr>
          <a:xfrm>
            <a:off x="0" y="3341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1" name="Google Shape;85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581400"/>
            <a:ext cx="6400800" cy="29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0"/>
          <p:cNvSpPr txBox="1"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70"/>
          <p:cNvSpPr txBox="1"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70"/>
          <p:cNvSpPr txBox="1"/>
          <p:nvPr/>
        </p:nvSpPr>
        <p:spPr>
          <a:xfrm>
            <a:off x="0" y="3184525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855" name="Google Shape;855;p70"/>
          <p:cNvSpPr txBox="1"/>
          <p:nvPr/>
        </p:nvSpPr>
        <p:spPr>
          <a:xfrm>
            <a:off x="0" y="3856037"/>
            <a:ext cx="1098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pic>
        <p:nvPicPr>
          <p:cNvPr id="856" name="Google Shape;85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462" y="1376362"/>
            <a:ext cx="4791075" cy="14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1"/>
          <p:cNvSpPr txBox="1"/>
          <p:nvPr>
            <p:ph idx="4294967295"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Gaussian Elimination with Partial Pivoting Solution</a:t>
            </a:r>
            <a:endParaRPr/>
          </a:p>
        </p:txBody>
      </p:sp>
      <p:sp>
        <p:nvSpPr>
          <p:cNvPr id="864" name="Google Shape;864;p71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5" name="Google Shape;865;p71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6" name="Google Shape;866;p71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7" name="Google Shape;86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225" y="1981200"/>
            <a:ext cx="5797550" cy="20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6587" y="4343400"/>
            <a:ext cx="2790825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/>
          <p:nvPr>
            <p:ph type="title"/>
          </p:nvPr>
        </p:nvSpPr>
        <p:spPr>
          <a:xfrm>
            <a:off x="838200" y="838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Gauss Elimination with Partial Pivoting</a:t>
            </a:r>
            <a:b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Another Example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sp>
        <p:nvSpPr>
          <p:cNvPr id="881" name="Google Shape;881;p73"/>
          <p:cNvSpPr txBox="1"/>
          <p:nvPr/>
        </p:nvSpPr>
        <p:spPr>
          <a:xfrm>
            <a:off x="2286000" y="1371600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system of equations</a:t>
            </a:r>
            <a:endParaRPr/>
          </a:p>
        </p:txBody>
      </p:sp>
      <p:pic>
        <p:nvPicPr>
          <p:cNvPr id="882" name="Google Shape;882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662112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73"/>
          <p:cNvSpPr txBox="1"/>
          <p:nvPr/>
        </p:nvSpPr>
        <p:spPr>
          <a:xfrm>
            <a:off x="2209800" y="3200400"/>
            <a:ext cx="3810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matrix form</a:t>
            </a:r>
            <a:endParaRPr/>
          </a:p>
        </p:txBody>
      </p:sp>
      <p:pic>
        <p:nvPicPr>
          <p:cNvPr id="884" name="Google Shape;88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8700" y="3581400"/>
            <a:ext cx="2032000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3581400"/>
            <a:ext cx="638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3581400"/>
            <a:ext cx="969962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73"/>
          <p:cNvSpPr txBox="1"/>
          <p:nvPr/>
        </p:nvSpPr>
        <p:spPr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8" name="Google Shape;888;p73"/>
          <p:cNvSpPr txBox="1"/>
          <p:nvPr/>
        </p:nvSpPr>
        <p:spPr>
          <a:xfrm>
            <a:off x="0" y="2797175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9" name="Google Shape;889;p73"/>
          <p:cNvSpPr txBox="1"/>
          <p:nvPr/>
        </p:nvSpPr>
        <p:spPr>
          <a:xfrm>
            <a:off x="4876800" y="4114800"/>
            <a:ext cx="5032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890" name="Google Shape;890;p73"/>
          <p:cNvSpPr txBox="1"/>
          <p:nvPr/>
        </p:nvSpPr>
        <p:spPr>
          <a:xfrm>
            <a:off x="990600" y="5105400"/>
            <a:ext cx="7543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using Gaussian Elimination with Partial Pivoting using five significant digits with chopping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sp>
        <p:nvSpPr>
          <p:cNvPr id="897" name="Google Shape;897;p74"/>
          <p:cNvSpPr txBox="1"/>
          <p:nvPr/>
        </p:nvSpPr>
        <p:spPr>
          <a:xfrm>
            <a:off x="1295400" y="1295400"/>
            <a:ext cx="6324600" cy="263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Elimination: Step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Examining the values of the first column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|10|, |-3|, and |5| or 10, 3, and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largest absolute value is 10, which means, to follow the rules of Partial Pivoting, we switch row1 with row1.</a:t>
            </a:r>
            <a:endParaRPr/>
          </a:p>
        </p:txBody>
      </p:sp>
      <p:sp>
        <p:nvSpPr>
          <p:cNvPr id="898" name="Google Shape;898;p7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99" name="Google Shape;89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4572000"/>
            <a:ext cx="3330575" cy="12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7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1" name="Google Shape;901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4572000"/>
            <a:ext cx="3352800" cy="11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74"/>
          <p:cNvSpPr txBox="1"/>
          <p:nvPr/>
        </p:nvSpPr>
        <p:spPr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3" name="Google Shape;903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4876800"/>
            <a:ext cx="838200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4"/>
          <p:cNvSpPr txBox="1"/>
          <p:nvPr/>
        </p:nvSpPr>
        <p:spPr>
          <a:xfrm>
            <a:off x="2514600" y="4114800"/>
            <a:ext cx="41148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Forward Elimination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sp>
        <p:nvSpPr>
          <p:cNvPr id="911" name="Google Shape;911;p75"/>
          <p:cNvSpPr txBox="1"/>
          <p:nvPr/>
        </p:nvSpPr>
        <p:spPr>
          <a:xfrm>
            <a:off x="1219200" y="1447800"/>
            <a:ext cx="632460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Elimination: Step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Examining the values of the first column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|-0.001| and |2.5| or 0.0001 and 2.5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largest absolute value is 2.5, so row 2 is switched with row 3</a:t>
            </a:r>
            <a:endParaRPr/>
          </a:p>
        </p:txBody>
      </p:sp>
      <p:sp>
        <p:nvSpPr>
          <p:cNvPr id="912" name="Google Shape;912;p75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3" name="Google Shape;913;p75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4" name="Google Shape;91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648200"/>
            <a:ext cx="3352800" cy="11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5"/>
          <p:cNvSpPr txBox="1"/>
          <p:nvPr/>
        </p:nvSpPr>
        <p:spPr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6" name="Google Shape;91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4876800"/>
            <a:ext cx="8382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7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5037" y="4648200"/>
            <a:ext cx="3387725" cy="12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75"/>
          <p:cNvSpPr txBox="1"/>
          <p:nvPr/>
        </p:nvSpPr>
        <p:spPr>
          <a:xfrm>
            <a:off x="2743200" y="4114800"/>
            <a:ext cx="36576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the row swap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sp>
        <p:nvSpPr>
          <p:cNvPr id="925" name="Google Shape;925;p76"/>
          <p:cNvSpPr txBox="1"/>
          <p:nvPr/>
        </p:nvSpPr>
        <p:spPr>
          <a:xfrm>
            <a:off x="762000" y="1676400"/>
            <a:ext cx="69342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Elimination: Step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Performing the Forward Elimination results in: </a:t>
            </a:r>
            <a:endParaRPr/>
          </a:p>
        </p:txBody>
      </p:sp>
      <p:sp>
        <p:nvSpPr>
          <p:cNvPr id="926" name="Google Shape;926;p76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7" name="Google Shape;927;p76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76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9" name="Google Shape;92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5200"/>
            <a:ext cx="419100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sp>
        <p:nvSpPr>
          <p:cNvPr id="936" name="Google Shape;936;p77"/>
          <p:cNvSpPr txBox="1"/>
          <p:nvPr/>
        </p:nvSpPr>
        <p:spPr>
          <a:xfrm>
            <a:off x="1066800" y="1524000"/>
            <a:ext cx="6324600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Substitution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Solving the equations through back substitution </a:t>
            </a:r>
            <a:endParaRPr/>
          </a:p>
        </p:txBody>
      </p:sp>
      <p:sp>
        <p:nvSpPr>
          <p:cNvPr id="937" name="Google Shape;937;p77"/>
          <p:cNvSpPr txBox="1"/>
          <p:nvPr/>
        </p:nvSpPr>
        <p:spPr>
          <a:xfrm>
            <a:off x="0" y="3233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8" name="Google Shape;93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667000"/>
            <a:ext cx="2057400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77"/>
          <p:cNvSpPr txBox="1"/>
          <p:nvPr/>
        </p:nvSpPr>
        <p:spPr>
          <a:xfrm>
            <a:off x="0" y="3224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40" name="Google Shape;940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937" y="3748087"/>
            <a:ext cx="2674937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4953000"/>
            <a:ext cx="3124200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77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2819400"/>
            <a:ext cx="3886200" cy="135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Partial Pivoting: Example</a:t>
            </a:r>
            <a:endParaRPr/>
          </a:p>
        </p:txBody>
      </p:sp>
      <p:pic>
        <p:nvPicPr>
          <p:cNvPr id="949" name="Google Shape;94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505200"/>
            <a:ext cx="2971800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7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1" name="Google Shape;951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505200"/>
            <a:ext cx="3124200" cy="1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78"/>
          <p:cNvSpPr txBox="1"/>
          <p:nvPr/>
        </p:nvSpPr>
        <p:spPr>
          <a:xfrm>
            <a:off x="1066800" y="1524000"/>
            <a:ext cx="6324600" cy="12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calculated and exact 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fact that they are equal is coincidence, but it does illustrate the advantage of Partial Pivoting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9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914400" y="1295400"/>
            <a:ext cx="7467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the same procedure for the 3</a:t>
            </a:r>
            <a:r>
              <a:rPr b="0" baseline="30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rd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term of Equation 3.</a:t>
            </a:r>
            <a:endParaRPr/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667000"/>
            <a:ext cx="48006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352800"/>
            <a:ext cx="3886200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4038600"/>
            <a:ext cx="28956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5410200"/>
            <a:ext cx="2895600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0" y="21812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0" y="2409825"/>
            <a:ext cx="4841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762000" y="5029200"/>
            <a:ext cx="998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3886200" y="4648200"/>
            <a:ext cx="21129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.  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.  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.  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2667000" y="60198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Step 2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0"/>
          <p:cNvSpPr txBox="1"/>
          <p:nvPr>
            <p:ph idx="4294967295" type="title"/>
          </p:nvPr>
        </p:nvSpPr>
        <p:spPr>
          <a:xfrm>
            <a:off x="0" y="8382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Tahom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Determinant of a Square Matrix</a:t>
            </a:r>
            <a:br>
              <a:rPr b="0" i="0" lang="en-US" sz="4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Naïve Gauss Elimination</a:t>
            </a:r>
            <a:br>
              <a:rPr b="0" i="0" lang="en-US" sz="4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Theorem of Determinants  </a:t>
            </a:r>
            <a:endParaRPr/>
          </a:p>
        </p:txBody>
      </p:sp>
      <p:sp>
        <p:nvSpPr>
          <p:cNvPr id="973" name="Google Shape;973;p81"/>
          <p:cNvSpPr txBox="1"/>
          <p:nvPr>
            <p:ph idx="4294967295" type="body"/>
          </p:nvPr>
        </p:nvSpPr>
        <p:spPr>
          <a:xfrm>
            <a:off x="457200" y="1600200"/>
            <a:ext cx="8077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multiple of one row of [A]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added or subtracted to another row of [A]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result in [B]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then det(A)=det(B)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Theorem of Determinants  </a:t>
            </a:r>
            <a:endParaRPr/>
          </a:p>
        </p:txBody>
      </p:sp>
      <p:sp>
        <p:nvSpPr>
          <p:cNvPr id="981" name="Google Shape;981;p82"/>
          <p:cNvSpPr txBox="1"/>
          <p:nvPr>
            <p:ph idx="4294967295" type="body"/>
          </p:nvPr>
        </p:nvSpPr>
        <p:spPr>
          <a:xfrm>
            <a:off x="381000" y="1600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determinant of an upper triangular matrix [A]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given by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2" name="Google Shape;98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3090862"/>
            <a:ext cx="6727825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962400"/>
            <a:ext cx="1822450" cy="12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3"/>
          <p:cNvSpPr txBox="1"/>
          <p:nvPr>
            <p:ph idx="4294967295" type="title"/>
          </p:nvPr>
        </p:nvSpPr>
        <p:spPr>
          <a:xfrm>
            <a:off x="304800" y="274637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 of a 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Square Matrix</a:t>
            </a:r>
            <a:endParaRPr/>
          </a:p>
        </p:txBody>
      </p:sp>
      <p:sp>
        <p:nvSpPr>
          <p:cNvPr id="991" name="Google Shape;991;p83"/>
          <p:cNvSpPr txBox="1"/>
          <p:nvPr>
            <p:ph idx="4294967295" type="body"/>
          </p:nvPr>
        </p:nvSpPr>
        <p:spPr>
          <a:xfrm>
            <a:off x="381000" y="1828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forward elimination to transform [A]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an upper triangular matrix, [U]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baseline="-2500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92" name="Google Shape;99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475" y="3470275"/>
            <a:ext cx="3119437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7637" y="4648200"/>
            <a:ext cx="3279775" cy="60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4"/>
          <p:cNvSpPr txBox="1"/>
          <p:nvPr>
            <p:ph idx="4294967295" type="title"/>
          </p:nvPr>
        </p:nvSpPr>
        <p:spPr>
          <a:xfrm>
            <a:off x="457200" y="6858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b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001" name="Google Shape;1001;p8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84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3" name="Google Shape;100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971800"/>
            <a:ext cx="2876550" cy="200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4"/>
          <p:cNvSpPr txBox="1"/>
          <p:nvPr/>
        </p:nvSpPr>
        <p:spPr>
          <a:xfrm>
            <a:off x="457200" y="1295400"/>
            <a:ext cx="7927975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naïve Gaussian elimination find the determinant of the following square matrix.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5"/>
          <p:cNvSpPr txBox="1"/>
          <p:nvPr>
            <p:ph idx="4294967295"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</a:t>
            </a:r>
            <a:endParaRPr/>
          </a:p>
        </p:txBody>
      </p:sp>
      <p:sp>
        <p:nvSpPr>
          <p:cNvPr id="1019" name="Google Shape;1019;p86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86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1" name="Google Shape;1021;p86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22" name="Google Shape;102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95600"/>
            <a:ext cx="5335587" cy="50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6"/>
          <p:cNvSpPr txBox="1"/>
          <p:nvPr/>
        </p:nvSpPr>
        <p:spPr>
          <a:xfrm>
            <a:off x="304800" y="4191000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24" name="Google Shape;1024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3340100"/>
            <a:ext cx="2678112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8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1143000"/>
            <a:ext cx="2063750" cy="162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4953000"/>
            <a:ext cx="3048000" cy="1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6"/>
          <p:cNvSpPr txBox="1"/>
          <p:nvPr/>
        </p:nvSpPr>
        <p:spPr>
          <a:xfrm>
            <a:off x="3962400" y="1447800"/>
            <a:ext cx="40386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25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64,               .</a:t>
            </a:r>
            <a:endParaRPr/>
          </a:p>
        </p:txBody>
      </p:sp>
      <p:pic>
        <p:nvPicPr>
          <p:cNvPr id="1028" name="Google Shape;1028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0800" y="1905000"/>
            <a:ext cx="133667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86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2</a:t>
            </a:r>
            <a:endParaRPr/>
          </a:p>
        </p:txBody>
      </p:sp>
      <p:sp>
        <p:nvSpPr>
          <p:cNvPr id="1030" name="Google Shape;1030;p86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2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7"/>
          <p:cNvSpPr txBox="1"/>
          <p:nvPr>
            <p:ph idx="4294967295" type="title"/>
          </p:nvPr>
        </p:nvSpPr>
        <p:spPr>
          <a:xfrm>
            <a:off x="457200" y="274637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1 (cont.)</a:t>
            </a:r>
            <a:endParaRPr/>
          </a:p>
        </p:txBody>
      </p:sp>
      <p:sp>
        <p:nvSpPr>
          <p:cNvPr id="1038" name="Google Shape;1038;p87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9" name="Google Shape;1039;p87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87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41" name="Google Shape;1041;p87"/>
          <p:cNvSpPr txBox="1"/>
          <p:nvPr/>
        </p:nvSpPr>
        <p:spPr>
          <a:xfrm>
            <a:off x="304800" y="4191000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2" name="Google Shape;1042;p87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3" name="Google Shape;1043;p87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4" name="Google Shape;104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737" y="2743200"/>
            <a:ext cx="5445125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87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6" name="Google Shape;1046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825" y="3219450"/>
            <a:ext cx="2933700" cy="15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7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8" name="Google Shape;1048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4953000"/>
            <a:ext cx="30448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87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1066800"/>
            <a:ext cx="3200400" cy="16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 txBox="1"/>
          <p:nvPr/>
        </p:nvSpPr>
        <p:spPr>
          <a:xfrm>
            <a:off x="4572000" y="1371600"/>
            <a:ext cx="4191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1 by 25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multiply it by 144,               .</a:t>
            </a:r>
            <a:endParaRPr/>
          </a:p>
        </p:txBody>
      </p:sp>
      <p:pic>
        <p:nvPicPr>
          <p:cNvPr id="1051" name="Google Shape;1051;p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6600" y="1828800"/>
            <a:ext cx="1441450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87"/>
          <p:cNvSpPr txBox="1"/>
          <p:nvPr/>
        </p:nvSpPr>
        <p:spPr>
          <a:xfrm>
            <a:off x="457200" y="3657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1053" name="Google Shape;1053;p87"/>
          <p:cNvSpPr txBox="1"/>
          <p:nvPr/>
        </p:nvSpPr>
        <p:spPr>
          <a:xfrm>
            <a:off x="381000" y="51816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Elimination: Step 2</a:t>
            </a:r>
            <a:endParaRPr/>
          </a:p>
        </p:txBody>
      </p:sp>
      <p:sp>
        <p:nvSpPr>
          <p:cNvPr id="1061" name="Google Shape;1061;p88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3" name="Google Shape;1063;p88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64" name="Google Shape;1064;p88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88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88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88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68" name="Google Shape;106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2994025" cy="151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88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70" name="Google Shape;107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895600"/>
            <a:ext cx="6440487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3000" y="3505200"/>
            <a:ext cx="3043237" cy="159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5146675"/>
            <a:ext cx="2895600" cy="15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8"/>
          <p:cNvSpPr txBox="1"/>
          <p:nvPr/>
        </p:nvSpPr>
        <p:spPr>
          <a:xfrm>
            <a:off x="4865687" y="1143000"/>
            <a:ext cx="38100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Equation 2 by −4.8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multiply it by −16.8,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	      .</a:t>
            </a:r>
            <a:endParaRPr/>
          </a:p>
        </p:txBody>
      </p:sp>
      <p:pic>
        <p:nvPicPr>
          <p:cNvPr id="1074" name="Google Shape;1074;p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981200"/>
            <a:ext cx="1571625" cy="79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88"/>
          <p:cNvSpPr txBox="1"/>
          <p:nvPr/>
        </p:nvSpPr>
        <p:spPr>
          <a:xfrm>
            <a:off x="381000" y="37338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 the result from Equation 3</a:t>
            </a:r>
            <a:endParaRPr/>
          </a:p>
        </p:txBody>
      </p:sp>
      <p:sp>
        <p:nvSpPr>
          <p:cNvPr id="1076" name="Google Shape;1076;p88"/>
          <p:cNvSpPr txBox="1"/>
          <p:nvPr/>
        </p:nvSpPr>
        <p:spPr>
          <a:xfrm>
            <a:off x="381000" y="5334000"/>
            <a:ext cx="4419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Substitute new equation for Equation 3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Finding the Determinant</a:t>
            </a:r>
            <a:endParaRPr/>
          </a:p>
        </p:txBody>
      </p:sp>
      <p:sp>
        <p:nvSpPr>
          <p:cNvPr id="1084" name="Google Shape;1084;p89"/>
          <p:cNvSpPr txBox="1"/>
          <p:nvPr/>
        </p:nvSpPr>
        <p:spPr>
          <a:xfrm>
            <a:off x="0" y="3214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5" name="Google Shape;1085;p89"/>
          <p:cNvSpPr txBox="1"/>
          <p:nvPr/>
        </p:nvSpPr>
        <p:spPr>
          <a:xfrm>
            <a:off x="0" y="3071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6" name="Google Shape;1086;p89"/>
          <p:cNvSpPr txBox="1"/>
          <p:nvPr/>
        </p:nvSpPr>
        <p:spPr>
          <a:xfrm>
            <a:off x="2058987" y="3516312"/>
            <a:ext cx="227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87" name="Google Shape;1087;p89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89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89"/>
          <p:cNvSpPr txBox="1"/>
          <p:nvPr/>
        </p:nvSpPr>
        <p:spPr>
          <a:xfrm>
            <a:off x="0" y="30972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89"/>
          <p:cNvSpPr txBox="1"/>
          <p:nvPr/>
        </p:nvSpPr>
        <p:spPr>
          <a:xfrm>
            <a:off x="0" y="30749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1" name="Google Shape;1091;p89"/>
          <p:cNvSpPr txBox="1"/>
          <p:nvPr/>
        </p:nvSpPr>
        <p:spPr>
          <a:xfrm>
            <a:off x="0" y="3322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92" name="Google Shape;109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2" y="2057400"/>
            <a:ext cx="5541962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89"/>
          <p:cNvSpPr txBox="1"/>
          <p:nvPr/>
        </p:nvSpPr>
        <p:spPr>
          <a:xfrm>
            <a:off x="685800" y="1447800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forward elimination</a:t>
            </a:r>
            <a:endParaRPr/>
          </a:p>
        </p:txBody>
      </p:sp>
      <p:pic>
        <p:nvPicPr>
          <p:cNvPr id="1094" name="Google Shape;109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114800"/>
            <a:ext cx="4984750" cy="1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Forward Elimination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685800" y="1524000"/>
            <a:ext cx="7924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end of (n-1) Forward Elimination steps, the system of equations will look like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971800"/>
            <a:ext cx="3962400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150" y="3581400"/>
            <a:ext cx="30607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4724400"/>
            <a:ext cx="236220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0" y="2454275"/>
            <a:ext cx="612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0" y="2967037"/>
            <a:ext cx="11271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4267200" y="4038600"/>
            <a:ext cx="2743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.             .</a:t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0" y="4578350"/>
            <a:ext cx="3127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2438400"/>
            <a:ext cx="4953000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2514600" y="58674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Step (n-1)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1101" name="Google Shape;1101;p90"/>
          <p:cNvSpPr txBox="1"/>
          <p:nvPr/>
        </p:nvSpPr>
        <p:spPr>
          <a:xfrm>
            <a:off x="2971800" y="1828800"/>
            <a:ext cx="4114800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Elimination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Substitution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Pivoting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Determinant of a Matrix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1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1" i="0" sz="4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2004-10-20T02:26:59Z</dcterms:created>
  <dc:creator>Autar Kaw</dc:creator>
</cp:coreProperties>
</file>