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26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5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2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6.xml"/>
  <Override ContentType="application/msword" PartName="/ppt/embeddings/Microsoft_Office_Word_97_-_2003_Document8.doc"/>
  <Override ContentType="application/msword" PartName="/ppt/embeddings/Microsoft_Office_Word_97_-_2003_Document3.doc"/>
  <Override ContentType="application/msword" PartName="/ppt/embeddings/Microsoft_Office_Word_97_-_2003_Document10.doc"/>
  <Override ContentType="application/msword" PartName="/ppt/embeddings/Microsoft_Office_Word_97_-_2003_Document2.doc"/>
  <Override ContentType="application/msword" PartName="/ppt/embeddings/Microsoft_Office_Word_97_-_2003_Document9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11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msword" PartName="/ppt/embeddings/Microsoft_Office_Word_97_-_2003_Document12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26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27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  <p:sldMasterId id="2147483654" r:id="rId8"/>
    <p:sldMasterId id="2147483657" r:id="rId9"/>
    <p:sldMasterId id="2147483659" r:id="rId10"/>
    <p:sldMasterId id="2147483661" r:id="rId11"/>
    <p:sldMasterId id="2147483663" r:id="rId12"/>
    <p:sldMasterId id="2147483664" r:id="rId13"/>
    <p:sldMasterId id="2147483665" r:id="rId14"/>
    <p:sldMasterId id="2147483667" r:id="rId15"/>
    <p:sldMasterId id="2147483669" r:id="rId16"/>
    <p:sldMasterId id="2147483671" r:id="rId17"/>
    <p:sldMasterId id="2147483673" r:id="rId18"/>
    <p:sldMasterId id="2147483675" r:id="rId19"/>
    <p:sldMasterId id="2147483677" r:id="rId20"/>
    <p:sldMasterId id="2147483679" r:id="rId21"/>
    <p:sldMasterId id="2147483681" r:id="rId22"/>
    <p:sldMasterId id="2147483683" r:id="rId23"/>
    <p:sldMasterId id="2147483685" r:id="rId24"/>
    <p:sldMasterId id="2147483687" r:id="rId25"/>
    <p:sldMasterId id="2147483689" r:id="rId26"/>
    <p:sldMasterId id="2147483691" r:id="rId27"/>
    <p:sldMasterId id="2147483693" r:id="rId28"/>
    <p:sldMasterId id="2147483695" r:id="rId29"/>
    <p:sldMasterId id="2147483697" r:id="rId30"/>
  </p:sldMasterIdLst>
  <p:notesMasterIdLst>
    <p:notesMasterId r:id="rId31"/>
  </p:notes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</p:sldIdLst>
  <p:sldSz cy="6858000" cx="9144000"/>
  <p:notesSz cx="7315200" cy="9601200"/>
  <p:embeddedFontLs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7" roundtripDataSignature="AMtx7mgSZdhFDWhsY7hUdEYijvrLARsc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4B55CF-8AFA-4E1D-9A94-DE5BE7C476D8}">
  <a:tblStyle styleId="{214B55CF-8AFA-4E1D-9A94-DE5BE7C476D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9.xml"/><Relationship Id="rId42" Type="http://schemas.openxmlformats.org/officeDocument/2006/relationships/slide" Target="slides/slide11.xml"/><Relationship Id="rId41" Type="http://schemas.openxmlformats.org/officeDocument/2006/relationships/slide" Target="slides/slide10.xml"/><Relationship Id="rId44" Type="http://schemas.openxmlformats.org/officeDocument/2006/relationships/slide" Target="slides/slide13.xml"/><Relationship Id="rId43" Type="http://schemas.openxmlformats.org/officeDocument/2006/relationships/slide" Target="slides/slide12.xml"/><Relationship Id="rId46" Type="http://schemas.openxmlformats.org/officeDocument/2006/relationships/slide" Target="slides/slide15.xml"/><Relationship Id="rId45" Type="http://schemas.openxmlformats.org/officeDocument/2006/relationships/slide" Target="slides/slide14.xml"/><Relationship Id="rId1" Type="http://schemas.openxmlformats.org/officeDocument/2006/relationships/theme" Target="theme/theme1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17.xml"/><Relationship Id="rId47" Type="http://schemas.openxmlformats.org/officeDocument/2006/relationships/slide" Target="slides/slide16.xml"/><Relationship Id="rId49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notesMaster" Target="notesMasters/notesMaster1.xml"/><Relationship Id="rId30" Type="http://schemas.openxmlformats.org/officeDocument/2006/relationships/slideMaster" Target="slideMasters/slideMaster26.xml"/><Relationship Id="rId33" Type="http://schemas.openxmlformats.org/officeDocument/2006/relationships/slide" Target="slides/slide2.xml"/><Relationship Id="rId32" Type="http://schemas.openxmlformats.org/officeDocument/2006/relationships/slide" Target="slides/slide1.xml"/><Relationship Id="rId35" Type="http://schemas.openxmlformats.org/officeDocument/2006/relationships/slide" Target="slides/slide4.xml"/><Relationship Id="rId34" Type="http://schemas.openxmlformats.org/officeDocument/2006/relationships/slide" Target="slides/slide3.xml"/><Relationship Id="rId37" Type="http://schemas.openxmlformats.org/officeDocument/2006/relationships/slide" Target="slides/slide6.xml"/><Relationship Id="rId36" Type="http://schemas.openxmlformats.org/officeDocument/2006/relationships/slide" Target="slides/slide5.xml"/><Relationship Id="rId39" Type="http://schemas.openxmlformats.org/officeDocument/2006/relationships/slide" Target="slides/slide8.xml"/><Relationship Id="rId38" Type="http://schemas.openxmlformats.org/officeDocument/2006/relationships/slide" Target="slides/slide7.xml"/><Relationship Id="rId20" Type="http://schemas.openxmlformats.org/officeDocument/2006/relationships/slideMaster" Target="slideMasters/slideMaster16.xml"/><Relationship Id="rId22" Type="http://schemas.openxmlformats.org/officeDocument/2006/relationships/slideMaster" Target="slideMasters/slideMaster18.xml"/><Relationship Id="rId21" Type="http://schemas.openxmlformats.org/officeDocument/2006/relationships/slideMaster" Target="slideMasters/slideMaster17.xml"/><Relationship Id="rId24" Type="http://schemas.openxmlformats.org/officeDocument/2006/relationships/slideMaster" Target="slideMasters/slideMaster20.xml"/><Relationship Id="rId23" Type="http://schemas.openxmlformats.org/officeDocument/2006/relationships/slideMaster" Target="slideMasters/slideMaster19.xml"/><Relationship Id="rId26" Type="http://schemas.openxmlformats.org/officeDocument/2006/relationships/slideMaster" Target="slideMasters/slideMaster22.xml"/><Relationship Id="rId25" Type="http://schemas.openxmlformats.org/officeDocument/2006/relationships/slideMaster" Target="slideMasters/slideMaster21.xml"/><Relationship Id="rId28" Type="http://schemas.openxmlformats.org/officeDocument/2006/relationships/slideMaster" Target="slideMasters/slideMaster24.xml"/><Relationship Id="rId27" Type="http://schemas.openxmlformats.org/officeDocument/2006/relationships/slideMaster" Target="slideMasters/slideMaster23.xml"/><Relationship Id="rId29" Type="http://schemas.openxmlformats.org/officeDocument/2006/relationships/slideMaster" Target="slideMasters/slideMaster25.xml"/><Relationship Id="rId51" Type="http://schemas.openxmlformats.org/officeDocument/2006/relationships/slide" Target="slides/slide20.xml"/><Relationship Id="rId50" Type="http://schemas.openxmlformats.org/officeDocument/2006/relationships/slide" Target="slides/slide19.xml"/><Relationship Id="rId53" Type="http://schemas.openxmlformats.org/officeDocument/2006/relationships/slide" Target="slides/slide22.xml"/><Relationship Id="rId52" Type="http://schemas.openxmlformats.org/officeDocument/2006/relationships/slide" Target="slides/slide21.xml"/><Relationship Id="rId11" Type="http://schemas.openxmlformats.org/officeDocument/2006/relationships/slideMaster" Target="slideMasters/slideMaster7.xml"/><Relationship Id="rId55" Type="http://schemas.openxmlformats.org/officeDocument/2006/relationships/font" Target="fonts/Tahoma-regular.fntdata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23.xml"/><Relationship Id="rId13" Type="http://schemas.openxmlformats.org/officeDocument/2006/relationships/slideMaster" Target="slideMasters/slideMaster9.xml"/><Relationship Id="rId57" Type="http://customschemas.google.com/relationships/presentationmetadata" Target="metadata"/><Relationship Id="rId12" Type="http://schemas.openxmlformats.org/officeDocument/2006/relationships/slideMaster" Target="slideMasters/slideMaster8.xml"/><Relationship Id="rId56" Type="http://schemas.openxmlformats.org/officeDocument/2006/relationships/font" Target="fonts/Tahoma-bold.fntdata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43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6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36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3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p16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2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2" name="Google Shape;582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3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p5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0" name="Google Shape;400;p6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6" name="Google Shape;436;p9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9pPr>
          </a:lstStyle>
          <a:p/>
        </p:txBody>
      </p:sp>
      <p:sp>
        <p:nvSpPr>
          <p:cNvPr id="145" name="Google Shape;145;p4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" type="body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157" name="Google Shape;157;p45"/>
          <p:cNvSpPr txBox="1"/>
          <p:nvPr>
            <p:ph idx="2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158" name="Google Shape;158;p4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170" name="Google Shape;170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171" name="Google Shape;171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172" name="Google Shape;172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173" name="Google Shape;173;p4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9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9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9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Char char="•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Char char="•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9pPr>
          </a:lstStyle>
          <a:p/>
        </p:txBody>
      </p:sp>
      <p:sp>
        <p:nvSpPr>
          <p:cNvPr id="206" name="Google Shape;206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207" name="Google Shape;207;p5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220" name="Google Shape;220;p5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7"/>
          <p:cNvSpPr txBox="1"/>
          <p:nvPr>
            <p:ph idx="1" type="body"/>
          </p:nvPr>
        </p:nvSpPr>
        <p:spPr>
          <a:xfrm rot="5400000">
            <a:off x="2895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32" name="Google Shape;232;p5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 txBox="1"/>
          <p:nvPr>
            <p:ph type="title"/>
          </p:nvPr>
        </p:nvSpPr>
        <p:spPr>
          <a:xfrm rot="5400000">
            <a:off x="5220494" y="2372519"/>
            <a:ext cx="5478462" cy="19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9"/>
          <p:cNvSpPr txBox="1"/>
          <p:nvPr>
            <p:ph idx="1" type="body"/>
          </p:nvPr>
        </p:nvSpPr>
        <p:spPr>
          <a:xfrm rot="5400000">
            <a:off x="1205706" y="478632"/>
            <a:ext cx="5478462" cy="575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44" name="Google Shape;244;p59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9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9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9pPr>
          </a:lstStyle>
          <a:p/>
        </p:txBody>
      </p:sp>
      <p:sp>
        <p:nvSpPr>
          <p:cNvPr id="256" name="Google Shape;256;p61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1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1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showMasterSp="0" type="objAndTx">
  <p:cSld name="OBJECT_AND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9pPr>
          </a:lstStyle>
          <a:p/>
        </p:txBody>
      </p:sp>
      <p:sp>
        <p:nvSpPr>
          <p:cNvPr id="268" name="Google Shape;268;p63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3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3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280" name="Google Shape;280;p6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281" name="Google Shape;281;p6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282" name="Google Shape;282;p6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283" name="Google Shape;283;p65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5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5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Char char="•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Char char="•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9pPr>
          </a:lstStyle>
          <a:p/>
        </p:txBody>
      </p:sp>
      <p:sp>
        <p:nvSpPr>
          <p:cNvPr id="295" name="Google Shape;295;p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296" name="Google Shape;296;p67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7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7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309" name="Google Shape;309;p69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9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9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1"/>
          <p:cNvSpPr txBox="1"/>
          <p:nvPr>
            <p:ph idx="1" type="body"/>
          </p:nvPr>
        </p:nvSpPr>
        <p:spPr>
          <a:xfrm rot="5400000">
            <a:off x="2895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21" name="Google Shape;321;p71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1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1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3"/>
          <p:cNvSpPr txBox="1"/>
          <p:nvPr>
            <p:ph type="title"/>
          </p:nvPr>
        </p:nvSpPr>
        <p:spPr>
          <a:xfrm rot="5400000">
            <a:off x="5220494" y="2372519"/>
            <a:ext cx="5478462" cy="19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3"/>
          <p:cNvSpPr txBox="1"/>
          <p:nvPr>
            <p:ph idx="1" type="body"/>
          </p:nvPr>
        </p:nvSpPr>
        <p:spPr>
          <a:xfrm rot="5400000">
            <a:off x="1205706" y="478632"/>
            <a:ext cx="5478462" cy="575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33" name="Google Shape;333;p73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3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73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showMasterSp="0" type="clipArtAndTx">
  <p:cSld name="CLIPART_AND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/>
          <p:nvPr>
            <p:ph idx="2" type="clipArt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_m1v6rsmajp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_m1v6rsmajp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8" name="Google Shape;58;p31_m1v6rsmajp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_m1v6rsmajp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_m1v6rsmajp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70" name="Google Shape;70;p33"/>
          <p:cNvSpPr txBox="1"/>
          <p:nvPr>
            <p:ph idx="2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1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5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1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2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2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4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26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7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9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7.xml"/></Relationships>
</file>

<file path=ppt/slideMasters/_rels/slideMaster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15.xml"/></Relationships>
</file>

<file path=ppt/slideMasters/_rels/slideMaster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0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7" name="Google Shape;127;p4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8" name="Google Shape;138;p42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9" name="Google Shape;139;p4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0" name="Google Shape;140;p4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1" name="Google Shape;141;p4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44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4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4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3" name="Google Shape;153;p4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46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4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4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6" name="Google Shape;166;p4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8" name="Google Shape;178;p48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9" name="Google Shape;179;p48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0" name="Google Shape;180;p48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1" name="Google Shape;181;p4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9" name="Google Shape;189;p50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0" name="Google Shape;190;p5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1" name="Google Shape;191;p50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2" name="Google Shape;192;p50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9" name="Google Shape;199;p52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0" name="Google Shape;200;p5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1" name="Google Shape;201;p5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2" name="Google Shape;202;p5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2" name="Google Shape;212;p54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3" name="Google Shape;213;p5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4" name="Google Shape;214;p5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5" name="Google Shape;215;p5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5" name="Google Shape;225;p56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6" name="Google Shape;226;p5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7" name="Google Shape;227;p5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8" name="Google Shape;228;p5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7" name="Google Shape;237;p58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8" name="Google Shape;238;p58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9" name="Google Shape;239;p58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0" name="Google Shape;240;p5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9" name="Google Shape;249;p60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0" name="Google Shape;250;p60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1" name="Google Shape;251;p60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2" name="Google Shape;252;p60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1" name="Google Shape;261;p62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2" name="Google Shape;262;p62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3" name="Google Shape;263;p62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4" name="Google Shape;264;p62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3" name="Google Shape;273;p64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4" name="Google Shape;274;p64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5" name="Google Shape;275;p64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6" name="Google Shape;276;p64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8" name="Google Shape;288;p66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9" name="Google Shape;289;p66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0" name="Google Shape;290;p66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1" name="Google Shape;291;p66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1" name="Google Shape;301;p68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2" name="Google Shape;302;p68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3" name="Google Shape;303;p68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4" name="Google Shape;304;p68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4" name="Google Shape;314;p70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5" name="Google Shape;315;p70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6" name="Google Shape;316;p70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7" name="Google Shape;317;p70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72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72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8" name="Google Shape;328;p72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9" name="Google Shape;329;p72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8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97" name="Google Shape;97;p38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98" name="Google Shape;98;p38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8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0" name="Google Shape;100;p38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1" name="Google Shape;101;p38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8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03" name="Google Shape;103;p38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" name="Google Shape;104;p38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" name="Google Shape;105;p38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6" name="Google Shape;106;p3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7" name="Google Shape;107;p38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38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38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3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9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39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39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39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39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39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39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3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0" name="Google Shape;120;p39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1" name="Google Shape;121;p39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2" name="Google Shape;122;p39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3" name="Google Shape;123;p39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5.vml"/><Relationship Id="rId4" Type="http://schemas.openxmlformats.org/officeDocument/2006/relationships/image" Target="../media/image20.png"/><Relationship Id="rId10" Type="http://schemas.openxmlformats.org/officeDocument/2006/relationships/image" Target="../media/image26.png"/><Relationship Id="rId9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4.bin"/><Relationship Id="rId7" Type="http://schemas.openxmlformats.org/officeDocument/2006/relationships/image" Target="../media/image21.png"/><Relationship Id="rId8" Type="http://schemas.openxmlformats.org/officeDocument/2006/relationships/oleObject" Target="../embeddings/Microsoft_Office_Word_97_-_2003_Document4.doc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5.doc"/><Relationship Id="rId6" Type="http://schemas.openxmlformats.org/officeDocument/2006/relationships/image" Target="../media/image34.png"/><Relationship Id="rId7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Microsoft_Office_Word_97_-_2003_Document6.doc"/><Relationship Id="rId6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7.doc"/><Relationship Id="rId9" Type="http://schemas.openxmlformats.org/officeDocument/2006/relationships/image" Target="../media/image36.png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22.png"/><Relationship Id="rId7" Type="http://schemas.openxmlformats.org/officeDocument/2006/relationships/oleObject" Target="../embeddings/Microsoft_Office_Word_97_-_2003_Document8.doc"/><Relationship Id="rId8" Type="http://schemas.openxmlformats.org/officeDocument/2006/relationships/oleObject" Target="../embeddings/Microsoft_Office_Word_97_-_2003_Document8.doc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9.vml"/><Relationship Id="rId4" Type="http://schemas.openxmlformats.org/officeDocument/2006/relationships/image" Target="../media/image33.png"/><Relationship Id="rId5" Type="http://schemas.openxmlformats.org/officeDocument/2006/relationships/image" Target="../media/image41.png"/><Relationship Id="rId6" Type="http://schemas.openxmlformats.org/officeDocument/2006/relationships/oleObject" Target="../embeddings/Microsoft_Office_Word_97_-_2003_Document9.doc"/><Relationship Id="rId7" Type="http://schemas.openxmlformats.org/officeDocument/2006/relationships/oleObject" Target="../embeddings/Microsoft_Office_Word_97_-_2003_Document9.doc"/><Relationship Id="rId8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Document10.doc"/><Relationship Id="rId9" Type="http://schemas.openxmlformats.org/officeDocument/2006/relationships/image" Target="../media/image43.png"/><Relationship Id="rId5" Type="http://schemas.openxmlformats.org/officeDocument/2006/relationships/oleObject" Target="../embeddings/Microsoft_Office_Word_97_-_2003_Document10.doc"/><Relationship Id="rId6" Type="http://schemas.openxmlformats.org/officeDocument/2006/relationships/image" Target="../media/image38.png"/><Relationship Id="rId7" Type="http://schemas.openxmlformats.org/officeDocument/2006/relationships/oleObject" Target="../embeddings/Microsoft_Office_Word_97_-_2003_Document11.doc"/><Relationship Id="rId8" Type="http://schemas.openxmlformats.org/officeDocument/2006/relationships/oleObject" Target="../embeddings/Microsoft_Office_Word_97_-_2003_Document11.doc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Microsoft_Office_Word_97_-_2003_Document12.doc"/><Relationship Id="rId5" Type="http://schemas.openxmlformats.org/officeDocument/2006/relationships/oleObject" Target="../embeddings/Microsoft_Office_Word_97_-_2003_Document12.doc"/><Relationship Id="rId6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10" Type="http://schemas.openxmlformats.org/officeDocument/2006/relationships/image" Target="../media/image19.png"/><Relationship Id="rId9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png"/><Relationship Id="rId7" Type="http://schemas.openxmlformats.org/officeDocument/2006/relationships/oleObject" Target="../embeddings/Microsoft_Office_Word_97_-_2003_Document1.doc"/><Relationship Id="rId8" Type="http://schemas.openxmlformats.org/officeDocument/2006/relationships/oleObject" Target="../embeddings/Microsoft_Office_Word_97_-_2003_Document1.doc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png"/><Relationship Id="rId7" Type="http://schemas.openxmlformats.org/officeDocument/2006/relationships/oleObject" Target="../embeddings/Microsoft_Office_Word_97_-_2003_Document2.doc"/><Relationship Id="rId8" Type="http://schemas.openxmlformats.org/officeDocument/2006/relationships/oleObject" Target="../embeddings/Microsoft_Office_Word_97_-_2003_Document2.doc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3.doc"/><Relationship Id="rId11" Type="http://schemas.openxmlformats.org/officeDocument/2006/relationships/image" Target="../media/image30.png"/><Relationship Id="rId10" Type="http://schemas.openxmlformats.org/officeDocument/2006/relationships/image" Target="../media/image25.png"/><Relationship Id="rId9" Type="http://schemas.openxmlformats.org/officeDocument/2006/relationships/image" Target="../media/image12.png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1" name="Google Shape;341;p1"/>
          <p:cNvSpPr txBox="1"/>
          <p:nvPr>
            <p:ph type="ctrTitle"/>
          </p:nvPr>
        </p:nvSpPr>
        <p:spPr>
          <a:xfrm>
            <a:off x="1447800" y="762000"/>
            <a:ext cx="7315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Newton’s Divided Difference Polynomial Method of Interpolation</a:t>
            </a:r>
            <a:endParaRPr/>
          </a:p>
        </p:txBody>
      </p:sp>
      <p:sp>
        <p:nvSpPr>
          <p:cNvPr id="342" name="Google Shape;342;p1"/>
          <p:cNvSpPr txBox="1"/>
          <p:nvPr>
            <p:ph idx="1" type="subTitle"/>
          </p:nvPr>
        </p:nvSpPr>
        <p:spPr>
          <a:xfrm>
            <a:off x="1600200" y="3657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Dr. Md. Rajibul Islam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CSE, UAP</a:t>
            </a:r>
            <a:endParaRPr b="0" i="1" sz="2400" u="none">
              <a:solidFill>
                <a:srgbClr val="8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16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 sz="2400" u="none">
              <a:solidFill>
                <a:srgbClr val="80808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6" name="Google Shape;456;p10"/>
          <p:cNvSpPr txBox="1"/>
          <p:nvPr/>
        </p:nvSpPr>
        <p:spPr>
          <a:xfrm>
            <a:off x="1066800" y="457200"/>
            <a:ext cx="8077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Quadratic Interpolation (contd)</a:t>
            </a:r>
            <a:endParaRPr/>
          </a:p>
        </p:txBody>
      </p:sp>
      <p:pic>
        <p:nvPicPr>
          <p:cNvPr id="457" name="Google Shape;4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262" y="4764087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0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0" y="3043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10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10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p10"/>
          <p:cNvSpPr txBox="1"/>
          <p:nvPr/>
        </p:nvSpPr>
        <p:spPr>
          <a:xfrm>
            <a:off x="1066800" y="3803650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63" name="Google Shape;463;p10"/>
          <p:cNvSpPr txBox="1"/>
          <p:nvPr/>
        </p:nvSpPr>
        <p:spPr>
          <a:xfrm>
            <a:off x="1066800" y="42973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graphicFrame>
        <p:nvGraphicFramePr>
          <p:cNvPr id="464" name="Google Shape;464;p10"/>
          <p:cNvGraphicFramePr/>
          <p:nvPr/>
        </p:nvGraphicFramePr>
        <p:xfrm>
          <a:off x="2438400" y="1828800"/>
          <a:ext cx="4467225" cy="3228975"/>
        </p:xfrm>
        <a:graphic>
          <a:graphicData uri="http://schemas.openxmlformats.org/presentationml/2006/ole">
            <mc:AlternateContent>
              <mc:Choice Requires="v">
                <p:oleObj r:id="rId5" imgH="3228975" imgW="4467225" progId="Mathcad" spid="_x0000_s1">
                  <p:embed/>
                </p:oleObj>
              </mc:Choice>
              <mc:Fallback>
                <p:oleObj r:id="rId6" imgH="3228975" imgW="4467225" progId="Mathcad">
                  <p:embed/>
                  <p:pic>
                    <p:nvPicPr>
                      <p:cNvPr id="464" name="Google Shape;464;p10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8400" y="1828800"/>
                        <a:ext cx="4467225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" name="Google Shape;465;p10"/>
          <p:cNvGraphicFramePr/>
          <p:nvPr/>
        </p:nvGraphicFramePr>
        <p:xfrm>
          <a:off x="2438400" y="5105400"/>
          <a:ext cx="12039600" cy="1547812"/>
        </p:xfrm>
        <a:graphic>
          <a:graphicData uri="http://schemas.openxmlformats.org/presentationml/2006/ole">
            <mc:AlternateContent>
              <mc:Choice Requires="v">
                <p:oleObj r:id="rId8" imgH="1547812" imgW="12039600" progId="Word.Document.8" spid="_x0000_s2">
                  <p:embed/>
                </p:oleObj>
              </mc:Choice>
              <mc:Fallback>
                <p:oleObj r:id="rId9" imgH="1547812" imgW="12039600" progId="Word.Document.8">
                  <p:embed/>
                  <p:pic>
                    <p:nvPicPr>
                      <p:cNvPr id="465" name="Google Shape;465;p10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8400" y="5105400"/>
                        <a:ext cx="1203960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1" name="Google Shape;471;p1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Quadratic Interpolation (contd)</a:t>
            </a:r>
            <a:endParaRPr/>
          </a:p>
        </p:txBody>
      </p:sp>
      <p:pic>
        <p:nvPicPr>
          <p:cNvPr id="472" name="Google Shape;4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9753600" cy="454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8" name="Google Shape;478;p12"/>
          <p:cNvSpPr txBox="1"/>
          <p:nvPr>
            <p:ph type="title"/>
          </p:nvPr>
        </p:nvSpPr>
        <p:spPr>
          <a:xfrm>
            <a:off x="1190625" y="457200"/>
            <a:ext cx="7953375" cy="1303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Quadratic Interpolation (contd)</a:t>
            </a:r>
            <a:endParaRPr/>
          </a:p>
        </p:txBody>
      </p:sp>
      <p:graphicFrame>
        <p:nvGraphicFramePr>
          <p:cNvPr id="479" name="Google Shape;479;p12"/>
          <p:cNvGraphicFramePr/>
          <p:nvPr/>
        </p:nvGraphicFramePr>
        <p:xfrm>
          <a:off x="685800" y="2133600"/>
          <a:ext cx="9829800" cy="2112962"/>
        </p:xfrm>
        <a:graphic>
          <a:graphicData uri="http://schemas.openxmlformats.org/presentationml/2006/ole">
            <mc:AlternateContent>
              <mc:Choice Requires="v">
                <p:oleObj r:id="rId4" imgH="2112962" imgW="9829800" progId="Word.Document.8" spid="_x0000_s1">
                  <p:embed/>
                </p:oleObj>
              </mc:Choice>
              <mc:Fallback>
                <p:oleObj r:id="rId5" imgH="2112962" imgW="9829800" progId="Word.Document.8">
                  <p:embed/>
                  <p:pic>
                    <p:nvPicPr>
                      <p:cNvPr id="479" name="Google Shape;479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" y="2133600"/>
                        <a:ext cx="9829800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0" name="Google Shape;48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" y="3962400"/>
            <a:ext cx="8839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3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6" name="Google Shape;486;p1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 Form</a:t>
            </a:r>
            <a:endParaRPr/>
          </a:p>
        </p:txBody>
      </p:sp>
      <p:sp>
        <p:nvSpPr>
          <p:cNvPr id="487" name="Google Shape;487;p13"/>
          <p:cNvSpPr txBox="1"/>
          <p:nvPr/>
        </p:nvSpPr>
        <p:spPr>
          <a:xfrm>
            <a:off x="0" y="2144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8" name="Google Shape;4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6553200" cy="56991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3"/>
          <p:cNvSpPr txBox="1"/>
          <p:nvPr/>
        </p:nvSpPr>
        <p:spPr>
          <a:xfrm>
            <a:off x="0" y="2667000"/>
            <a:ext cx="12890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 b="0" i="0" sz="2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endParaRPr/>
          </a:p>
        </p:txBody>
      </p:sp>
      <p:sp>
        <p:nvSpPr>
          <p:cNvPr id="490" name="Google Shape;490;p13"/>
          <p:cNvSpPr txBox="1"/>
          <p:nvPr/>
        </p:nvSpPr>
        <p:spPr>
          <a:xfrm>
            <a:off x="0" y="3059112"/>
            <a:ext cx="1327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endParaRPr/>
          </a:p>
        </p:txBody>
      </p:sp>
      <p:sp>
        <p:nvSpPr>
          <p:cNvPr id="491" name="Google Shape;491;p13"/>
          <p:cNvSpPr txBox="1"/>
          <p:nvPr/>
        </p:nvSpPr>
        <p:spPr>
          <a:xfrm>
            <a:off x="0" y="3781425"/>
            <a:ext cx="12890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endParaRPr/>
          </a:p>
        </p:txBody>
      </p:sp>
      <p:sp>
        <p:nvSpPr>
          <p:cNvPr id="492" name="Google Shape;492;p13"/>
          <p:cNvSpPr txBox="1"/>
          <p:nvPr/>
        </p:nvSpPr>
        <p:spPr>
          <a:xfrm>
            <a:off x="762000" y="5334000"/>
            <a:ext cx="16049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Rewriting</a:t>
            </a:r>
            <a:endParaRPr b="0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493" name="Google Shape;4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867400"/>
            <a:ext cx="74676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124200"/>
            <a:ext cx="9144000" cy="2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0" name="Google Shape;500;p1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 Form</a:t>
            </a:r>
            <a:endParaRPr/>
          </a:p>
        </p:txBody>
      </p:sp>
      <p:graphicFrame>
        <p:nvGraphicFramePr>
          <p:cNvPr id="501" name="Google Shape;501;p14"/>
          <p:cNvGraphicFramePr/>
          <p:nvPr/>
        </p:nvGraphicFramePr>
        <p:xfrm>
          <a:off x="457200" y="2057400"/>
          <a:ext cx="9906000" cy="3830637"/>
        </p:xfrm>
        <a:graphic>
          <a:graphicData uri="http://schemas.openxmlformats.org/presentationml/2006/ole">
            <mc:AlternateContent>
              <mc:Choice Requires="v">
                <p:oleObj r:id="rId4" imgH="3830637" imgW="9906000" progId="Word.Document.8" spid="_x0000_s1">
                  <p:embed/>
                </p:oleObj>
              </mc:Choice>
              <mc:Fallback>
                <p:oleObj r:id="rId5" imgH="3830637" imgW="9906000" progId="Word.Document.8">
                  <p:embed/>
                  <p:pic>
                    <p:nvPicPr>
                      <p:cNvPr id="501" name="Google Shape;501;p1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2057400"/>
                        <a:ext cx="9906000" cy="383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7" name="Google Shape;507;p15"/>
          <p:cNvSpPr txBox="1"/>
          <p:nvPr>
            <p:ph type="title"/>
          </p:nvPr>
        </p:nvSpPr>
        <p:spPr>
          <a:xfrm>
            <a:off x="1150925" y="617530"/>
            <a:ext cx="7793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 form</a:t>
            </a:r>
            <a:endParaRPr/>
          </a:p>
        </p:txBody>
      </p:sp>
      <p:graphicFrame>
        <p:nvGraphicFramePr>
          <p:cNvPr id="508" name="Google Shape;508;p15"/>
          <p:cNvGraphicFramePr/>
          <p:nvPr/>
        </p:nvGraphicFramePr>
        <p:xfrm>
          <a:off x="142112" y="4773275"/>
          <a:ext cx="10266300" cy="1676400"/>
        </p:xfrm>
        <a:graphic>
          <a:graphicData uri="http://schemas.openxmlformats.org/presentationml/2006/ole">
            <mc:AlternateContent>
              <mc:Choice Requires="v">
                <p:oleObj r:id="rId4" imgH="1676400" imgW="10266300" progId="Word.Document.8" spid="_x0000_s1">
                  <p:embed/>
                </p:oleObj>
              </mc:Choice>
              <mc:Fallback>
                <p:oleObj r:id="rId5" imgH="1676400" imgW="10266300" progId="Word.Document.8">
                  <p:embed/>
                  <p:pic>
                    <p:nvPicPr>
                      <p:cNvPr id="508" name="Google Shape;508;p1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2112" y="4773275"/>
                        <a:ext cx="102663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" name="Google Shape;509;p15"/>
          <p:cNvGraphicFramePr/>
          <p:nvPr/>
        </p:nvGraphicFramePr>
        <p:xfrm>
          <a:off x="-1200150" y="772413"/>
          <a:ext cx="11076450" cy="4269051"/>
        </p:xfrm>
        <a:graphic>
          <a:graphicData uri="http://schemas.openxmlformats.org/presentationml/2006/ole">
            <mc:AlternateContent>
              <mc:Choice Requires="v">
                <p:oleObj r:id="rId7" imgH="4269051" imgW="11076450" progId="Word.Document.8" spid="_x0000_s2">
                  <p:embed/>
                </p:oleObj>
              </mc:Choice>
              <mc:Fallback>
                <p:oleObj r:id="rId8" imgH="4269051" imgW="11076450" progId="Word.Document.8">
                  <p:embed/>
                  <p:pic>
                    <p:nvPicPr>
                      <p:cNvPr id="509" name="Google Shape;509;p1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1200150" y="772413"/>
                        <a:ext cx="11076450" cy="426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5" name="Google Shape;515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516" name="Google Shape;516;p16"/>
          <p:cNvSpPr txBox="1"/>
          <p:nvPr>
            <p:ph idx="1" type="body"/>
          </p:nvPr>
        </p:nvSpPr>
        <p:spPr>
          <a:xfrm>
            <a:off x="762000" y="182880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The upward velocity of a rocket is given as a function of time in Table 1. Find the velocity at t=16 seconds using the Newton Divided Difference method for cubic interpolation.</a:t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16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16"/>
          <p:cNvSpPr txBox="1"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2066925" y="2100262"/>
            <a:ext cx="6096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picture of rocket" id="520" name="Google Shape;5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048000"/>
            <a:ext cx="24161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ws_gen_inp_txt_direct_Fig2" id="521" name="Google Shape;5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124200"/>
            <a:ext cx="3962400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6"/>
          <p:cNvSpPr txBox="1"/>
          <p:nvPr/>
        </p:nvSpPr>
        <p:spPr>
          <a:xfrm>
            <a:off x="76200" y="3305175"/>
            <a:ext cx="228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Table. Velocity as 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of time</a:t>
            </a:r>
            <a:endParaRPr/>
          </a:p>
        </p:txBody>
      </p:sp>
      <p:sp>
        <p:nvSpPr>
          <p:cNvPr id="523" name="Google Shape;523;p16"/>
          <p:cNvSpPr txBox="1"/>
          <p:nvPr/>
        </p:nvSpPr>
        <p:spPr>
          <a:xfrm>
            <a:off x="2743200" y="6135687"/>
            <a:ext cx="32099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Figure. Velocity vs. time 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rocket example</a:t>
            </a:r>
            <a:endParaRPr/>
          </a:p>
        </p:txBody>
      </p:sp>
      <p:graphicFrame>
        <p:nvGraphicFramePr>
          <p:cNvPr id="524" name="Google Shape;524;p16"/>
          <p:cNvGraphicFramePr/>
          <p:nvPr/>
        </p:nvGraphicFramePr>
        <p:xfrm>
          <a:off x="3048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{214B55CF-8AFA-4E1D-9A94-DE5BE7C476D8}</a:tableStyleId>
              </a:tblPr>
              <a:tblGrid>
                <a:gridCol w="701675"/>
                <a:gridCol w="12033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227.04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362.78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517.35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602.97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901.67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5" name="Google Shape;5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038600"/>
            <a:ext cx="477837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5375" y="4038600"/>
            <a:ext cx="94456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2" name="Google Shape;532;p1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533" name="Google Shape;533;p17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4" name="Google Shape;534;p17"/>
          <p:cNvSpPr txBox="1"/>
          <p:nvPr/>
        </p:nvSpPr>
        <p:spPr>
          <a:xfrm>
            <a:off x="685800" y="1981200"/>
            <a:ext cx="7543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velocity profile is chosen as</a:t>
            </a:r>
            <a:endParaRPr b="0" i="0" sz="21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535" name="Google Shape;5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438400"/>
            <a:ext cx="7924800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7"/>
          <p:cNvSpPr txBox="1"/>
          <p:nvPr/>
        </p:nvSpPr>
        <p:spPr>
          <a:xfrm>
            <a:off x="228600" y="2882900"/>
            <a:ext cx="7510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need to choose four data points that are closest to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537" name="Google Shape;5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200" y="2971800"/>
            <a:ext cx="657225" cy="30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17"/>
          <p:cNvGraphicFramePr/>
          <p:nvPr/>
        </p:nvGraphicFramePr>
        <p:xfrm>
          <a:off x="812800" y="3429000"/>
          <a:ext cx="9550400" cy="3686175"/>
        </p:xfrm>
        <a:graphic>
          <a:graphicData uri="http://schemas.openxmlformats.org/presentationml/2006/ole">
            <mc:AlternateContent>
              <mc:Choice Requires="v">
                <p:oleObj r:id="rId6" imgH="3686175" imgW="9550400" progId="Word.Document.8" spid="_x0000_s1">
                  <p:embed/>
                </p:oleObj>
              </mc:Choice>
              <mc:Fallback>
                <p:oleObj r:id="rId7" imgH="3686175" imgW="9550400" progId="Word.Document.8">
                  <p:embed/>
                  <p:pic>
                    <p:nvPicPr>
                      <p:cNvPr id="538" name="Google Shape;538;p17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12800" y="3429000"/>
                        <a:ext cx="9550400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8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4" name="Google Shape;544;p1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545" name="Google Shape;545;p18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546" name="Google Shape;546;p18"/>
          <p:cNvGraphicFramePr/>
          <p:nvPr/>
        </p:nvGraphicFramePr>
        <p:xfrm>
          <a:off x="769937" y="5341937"/>
          <a:ext cx="8040687" cy="1030287"/>
        </p:xfrm>
        <a:graphic>
          <a:graphicData uri="http://schemas.openxmlformats.org/presentationml/2006/ole">
            <mc:AlternateContent>
              <mc:Choice Requires="v">
                <p:oleObj r:id="rId4" imgH="1030287" imgW="8040687" progId="Word.Document.8" spid="_x0000_s1">
                  <p:embed/>
                </p:oleObj>
              </mc:Choice>
              <mc:Fallback>
                <p:oleObj r:id="rId5" imgH="1030287" imgW="8040687" progId="Word.Document.8">
                  <p:embed/>
                  <p:pic>
                    <p:nvPicPr>
                      <p:cNvPr id="546" name="Google Shape;546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9937" y="5341937"/>
                        <a:ext cx="804068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" name="Google Shape;547;p18"/>
          <p:cNvGraphicFramePr/>
          <p:nvPr/>
        </p:nvGraphicFramePr>
        <p:xfrm>
          <a:off x="304800" y="2060575"/>
          <a:ext cx="8447087" cy="3163887"/>
        </p:xfrm>
        <a:graphic>
          <a:graphicData uri="http://schemas.openxmlformats.org/presentationml/2006/ole">
            <mc:AlternateContent>
              <mc:Choice Requires="v">
                <p:oleObj r:id="rId7" imgH="3163887" imgW="8447087" progId="Word.Document.8" spid="_x0000_s2">
                  <p:embed/>
                </p:oleObj>
              </mc:Choice>
              <mc:Fallback>
                <p:oleObj r:id="rId8" imgH="3163887" imgW="8447087" progId="Word.Document.8">
                  <p:embed/>
                  <p:pic>
                    <p:nvPicPr>
                      <p:cNvPr id="547" name="Google Shape;547;p1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2060575"/>
                        <a:ext cx="8447087" cy="316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3" name="Google Shape;553;p1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pic>
        <p:nvPicPr>
          <p:cNvPr id="554" name="Google Shape;55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915400" cy="28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800600"/>
            <a:ext cx="8915400" cy="16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8" name="Google Shape;348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Interpolation ?</a:t>
            </a:r>
            <a:endParaRPr/>
          </a:p>
        </p:txBody>
      </p:sp>
      <p:sp>
        <p:nvSpPr>
          <p:cNvPr id="349" name="Google Shape;349;p2"/>
          <p:cNvSpPr txBox="1"/>
          <p:nvPr>
            <p:ph idx="1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350" name="Google Shape;350;p2"/>
          <p:cNvSpPr txBox="1"/>
          <p:nvPr/>
        </p:nvSpPr>
        <p:spPr>
          <a:xfrm>
            <a:off x="2886075" y="1743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"/>
          <p:cNvSpPr txBox="1"/>
          <p:nvPr/>
        </p:nvSpPr>
        <p:spPr>
          <a:xfrm>
            <a:off x="381000" y="19812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(x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,y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(x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,y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…… (x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,y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find the value of ‘y’ at a value of ‘x’ that is not given.</a:t>
            </a:r>
            <a:endParaRPr/>
          </a:p>
        </p:txBody>
      </p:sp>
      <p:graphicFrame>
        <p:nvGraphicFramePr>
          <p:cNvPr id="352" name="Google Shape;352;p2"/>
          <p:cNvGraphicFramePr/>
          <p:nvPr/>
        </p:nvGraphicFramePr>
        <p:xfrm>
          <a:off x="1752600" y="2971800"/>
          <a:ext cx="4495800" cy="3592512"/>
        </p:xfrm>
        <a:graphic>
          <a:graphicData uri="http://schemas.openxmlformats.org/presentationml/2006/ole">
            <mc:AlternateContent>
              <mc:Choice Requires="v">
                <p:oleObj r:id="rId4" imgH="3592512" imgW="4495800" progId="Paint.Picture" spid="_x0000_s1">
                  <p:embed/>
                </p:oleObj>
              </mc:Choice>
              <mc:Fallback>
                <p:oleObj r:id="rId5" imgH="3592512" imgW="4495800" progId="Paint.Picture">
                  <p:embed/>
                  <p:pic>
                    <p:nvPicPr>
                      <p:cNvPr id="352" name="Google Shape;352;p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52600" y="2971800"/>
                        <a:ext cx="4495800" cy="359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0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1" name="Google Shape;561;p2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Comparison Table</a:t>
            </a:r>
            <a:endParaRPr/>
          </a:p>
        </p:txBody>
      </p:sp>
      <p:graphicFrame>
        <p:nvGraphicFramePr>
          <p:cNvPr id="562" name="Google Shape;562;p20"/>
          <p:cNvGraphicFramePr/>
          <p:nvPr/>
        </p:nvGraphicFramePr>
        <p:xfrm>
          <a:off x="-747712" y="2895600"/>
          <a:ext cx="10714037" cy="2384425"/>
        </p:xfrm>
        <a:graphic>
          <a:graphicData uri="http://schemas.openxmlformats.org/presentationml/2006/ole">
            <mc:AlternateContent>
              <mc:Choice Requires="v">
                <p:oleObj r:id="rId4" imgH="2384425" imgW="10714037" progId="Word.Document.8" spid="_x0000_s1">
                  <p:embed/>
                </p:oleObj>
              </mc:Choice>
              <mc:Fallback>
                <p:oleObj r:id="rId5" imgH="2384425" imgW="10714037" progId="Word.Document.8">
                  <p:embed/>
                  <p:pic>
                    <p:nvPicPr>
                      <p:cNvPr id="562" name="Google Shape;562;p20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747712" y="2895600"/>
                        <a:ext cx="10714037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8" name="Google Shape;568;p2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Distance from Velocity Profile</a:t>
            </a:r>
            <a:endParaRPr/>
          </a:p>
        </p:txBody>
      </p:sp>
      <p:sp>
        <p:nvSpPr>
          <p:cNvPr id="569" name="Google Shape;569;p21"/>
          <p:cNvSpPr txBox="1"/>
          <p:nvPr>
            <p:ph idx="1" type="body"/>
          </p:nvPr>
        </p:nvSpPr>
        <p:spPr>
          <a:xfrm>
            <a:off x="1066800" y="1828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distance covered by the rocket from t=11s 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t=16s ?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0" name="Google Shape;5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3200"/>
            <a:ext cx="914400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892550"/>
            <a:ext cx="7543800" cy="29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2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7" name="Google Shape;577;p2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Acceleration from Velocity Profile</a:t>
            </a:r>
            <a:endParaRPr/>
          </a:p>
        </p:txBody>
      </p:sp>
      <p:sp>
        <p:nvSpPr>
          <p:cNvPr id="578" name="Google Shape;578;p22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acceleration of the rocket at t=16s given that</a:t>
            </a:r>
            <a:endParaRPr/>
          </a:p>
        </p:txBody>
      </p:sp>
      <p:pic>
        <p:nvPicPr>
          <p:cNvPr id="579" name="Google Shape;5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19400"/>
            <a:ext cx="9982200" cy="3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2420" lvl="0" marL="342900" rtl="0" algn="l">
              <a:spcBef>
                <a:spcPts val="16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8" name="Google Shape;358;p3"/>
          <p:cNvSpPr txBox="1"/>
          <p:nvPr>
            <p:ph type="title"/>
          </p:nvPr>
        </p:nvSpPr>
        <p:spPr>
          <a:xfrm>
            <a:off x="990600" y="533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Interpolants</a:t>
            </a:r>
            <a:endParaRPr/>
          </a:p>
        </p:txBody>
      </p:sp>
      <p:sp>
        <p:nvSpPr>
          <p:cNvPr id="359" name="Google Shape;359;p3"/>
          <p:cNvSpPr txBox="1"/>
          <p:nvPr>
            <p:ph idx="1" type="body"/>
          </p:nvPr>
        </p:nvSpPr>
        <p:spPr>
          <a:xfrm>
            <a:off x="609600" y="1981200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Polynomials are the most common choice of interpolants because they are easy to: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1" marL="838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980"/>
              <a:buFont typeface="Tahoma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</a:t>
            </a:r>
            <a:endParaRPr/>
          </a:p>
          <a:p>
            <a:pPr indent="-381000" lvl="1" marL="838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980"/>
              <a:buFont typeface="Tahoma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Differentiate, and </a:t>
            </a:r>
            <a:endParaRPr/>
          </a:p>
          <a:p>
            <a:pPr indent="-381000" lvl="1" marL="838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980"/>
              <a:buFont typeface="Tahoma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Integrate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p3"/>
          <p:cNvSpPr txBox="1"/>
          <p:nvPr/>
        </p:nvSpPr>
        <p:spPr>
          <a:xfrm>
            <a:off x="2857500" y="1552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6" name="Google Shape;366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Newton’s Divided Difference Method</a:t>
            </a:r>
            <a:endParaRPr/>
          </a:p>
        </p:txBody>
      </p:sp>
      <p:sp>
        <p:nvSpPr>
          <p:cNvPr id="367" name="Google Shape;367;p4"/>
          <p:cNvSpPr txBox="1"/>
          <p:nvPr>
            <p:ph idx="1" type="body"/>
          </p:nvPr>
        </p:nvSpPr>
        <p:spPr>
          <a:xfrm>
            <a:off x="762000" y="19812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interpolation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Given                   pass a linear interpolant through the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sp>
        <p:nvSpPr>
          <p:cNvPr id="368" name="Google Shape;368;p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9" name="Google Shape;3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981200"/>
            <a:ext cx="990600" cy="41751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1" name="Google Shape;3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981200"/>
            <a:ext cx="91440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3" name="Google Shape;37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971800"/>
            <a:ext cx="28956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"/>
          <p:cNvSpPr txBox="1"/>
          <p:nvPr/>
        </p:nvSpPr>
        <p:spPr>
          <a:xfrm>
            <a:off x="0" y="2824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4"/>
          <p:cNvSpPr txBox="1"/>
          <p:nvPr/>
        </p:nvSpPr>
        <p:spPr>
          <a:xfrm>
            <a:off x="0" y="30527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grpSp>
        <p:nvGrpSpPr>
          <p:cNvPr id="376" name="Google Shape;376;p4"/>
          <p:cNvGrpSpPr/>
          <p:nvPr/>
        </p:nvGrpSpPr>
        <p:grpSpPr>
          <a:xfrm>
            <a:off x="1752600" y="4267200"/>
            <a:ext cx="2362200" cy="1295400"/>
            <a:chOff x="1440" y="2256"/>
            <a:chExt cx="1344" cy="768"/>
          </a:xfrm>
        </p:grpSpPr>
        <p:pic>
          <p:nvPicPr>
            <p:cNvPr id="377" name="Google Shape;377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0" y="2256"/>
              <a:ext cx="816" cy="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88" y="2544"/>
              <a:ext cx="1296" cy="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4"/>
          <p:cNvSpPr txBox="1"/>
          <p:nvPr/>
        </p:nvSpPr>
        <p:spPr>
          <a:xfrm>
            <a:off x="0" y="3775075"/>
            <a:ext cx="2190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descr="fig2" id="380" name="Google Shape;380;p4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3400" y="3124200"/>
            <a:ext cx="4800600" cy="2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ws_gen_inp_txt_direct_Fig2" id="385" name="Google Shape;3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3962400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7" name="Google Shape;387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388" name="Google Shape;388;p5"/>
          <p:cNvSpPr txBox="1"/>
          <p:nvPr>
            <p:ph idx="1" type="body"/>
          </p:nvPr>
        </p:nvSpPr>
        <p:spPr>
          <a:xfrm>
            <a:off x="762000" y="182880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The upward velocity of a rocket is given as a function of time in Table 1. Find the velocity at t=16 seconds using the Newton Divided Difference method for linear interpolation.</a:t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9" name="Google Shape;389;p5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5"/>
          <p:cNvSpPr txBox="1"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5"/>
          <p:cNvSpPr txBox="1"/>
          <p:nvPr/>
        </p:nvSpPr>
        <p:spPr>
          <a:xfrm>
            <a:off x="2066925" y="2100262"/>
            <a:ext cx="6096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5"/>
          <p:cNvSpPr txBox="1"/>
          <p:nvPr/>
        </p:nvSpPr>
        <p:spPr>
          <a:xfrm>
            <a:off x="76200" y="3305175"/>
            <a:ext cx="228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Table. Velocity as 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of time</a:t>
            </a:r>
            <a:endParaRPr/>
          </a:p>
        </p:txBody>
      </p:sp>
      <p:sp>
        <p:nvSpPr>
          <p:cNvPr id="393" name="Google Shape;393;p5"/>
          <p:cNvSpPr txBox="1"/>
          <p:nvPr/>
        </p:nvSpPr>
        <p:spPr>
          <a:xfrm>
            <a:off x="2743200" y="6135687"/>
            <a:ext cx="32099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Figure. Velocity vs. time 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rocket example</a:t>
            </a:r>
            <a:endParaRPr/>
          </a:p>
        </p:txBody>
      </p:sp>
      <p:pic>
        <p:nvPicPr>
          <p:cNvPr descr="picture of rocket" id="394" name="Google Shape;3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3200400"/>
            <a:ext cx="2476500" cy="3124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5"/>
          <p:cNvGraphicFramePr/>
          <p:nvPr/>
        </p:nvGraphicFramePr>
        <p:xfrm>
          <a:off x="3048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{214B55CF-8AFA-4E1D-9A94-DE5BE7C476D8}</a:tableStyleId>
              </a:tblPr>
              <a:tblGrid>
                <a:gridCol w="701675"/>
                <a:gridCol w="12033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227.04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362.78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517.35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602.97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901.67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6" name="Google Shape;3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038600"/>
            <a:ext cx="477837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5375" y="4038600"/>
            <a:ext cx="94456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3" name="Google Shape;403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Linear Interpolation</a:t>
            </a:r>
            <a:endParaRPr/>
          </a:p>
        </p:txBody>
      </p:sp>
      <p:sp>
        <p:nvSpPr>
          <p:cNvPr id="404" name="Google Shape;404;p6"/>
          <p:cNvSpPr txBox="1"/>
          <p:nvPr/>
        </p:nvSpPr>
        <p:spPr>
          <a:xfrm>
            <a:off x="762000" y="3844925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6"/>
          <p:cNvSpPr txBox="1"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p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07" name="Google Shape;407;p6"/>
          <p:cNvGraphicFramePr/>
          <p:nvPr/>
        </p:nvGraphicFramePr>
        <p:xfrm>
          <a:off x="3810000" y="1905000"/>
          <a:ext cx="5334000" cy="3535362"/>
        </p:xfrm>
        <a:graphic>
          <a:graphicData uri="http://schemas.openxmlformats.org/presentationml/2006/ole">
            <mc:AlternateContent>
              <mc:Choice Requires="v">
                <p:oleObj r:id="rId4" imgH="3535362" imgW="5334000" progId="Mathcad" spid="_x0000_s1">
                  <p:embed/>
                </p:oleObj>
              </mc:Choice>
              <mc:Fallback>
                <p:oleObj r:id="rId5" imgH="3535362" imgW="5334000" progId="Mathcad">
                  <p:embed/>
                  <p:pic>
                    <p:nvPicPr>
                      <p:cNvPr id="407" name="Google Shape;407;p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0" y="1905000"/>
                        <a:ext cx="5334000" cy="353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" name="Google Shape;408;p6"/>
          <p:cNvGraphicFramePr/>
          <p:nvPr/>
        </p:nvGraphicFramePr>
        <p:xfrm>
          <a:off x="457200" y="3200400"/>
          <a:ext cx="6480175" cy="2679700"/>
        </p:xfrm>
        <a:graphic>
          <a:graphicData uri="http://schemas.openxmlformats.org/presentationml/2006/ole">
            <mc:AlternateContent>
              <mc:Choice Requires="v">
                <p:oleObj r:id="rId7" imgH="2679700" imgW="6480175" progId="Word.Document.8" spid="_x0000_s2">
                  <p:embed/>
                </p:oleObj>
              </mc:Choice>
              <mc:Fallback>
                <p:oleObj r:id="rId8" imgH="2679700" imgW="6480175" progId="Word.Document.8">
                  <p:embed/>
                  <p:pic>
                    <p:nvPicPr>
                      <p:cNvPr id="408" name="Google Shape;408;p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3200400"/>
                        <a:ext cx="6480175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" name="Google Shape;409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9600" y="2362200"/>
            <a:ext cx="3048000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5" name="Google Shape;415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Linear Interpolation (contd)</a:t>
            </a:r>
            <a:endParaRPr/>
          </a:p>
        </p:txBody>
      </p:sp>
      <p:graphicFrame>
        <p:nvGraphicFramePr>
          <p:cNvPr id="416" name="Google Shape;416;p7"/>
          <p:cNvGraphicFramePr/>
          <p:nvPr/>
        </p:nvGraphicFramePr>
        <p:xfrm>
          <a:off x="2057400" y="1828800"/>
          <a:ext cx="4572000" cy="3028950"/>
        </p:xfrm>
        <a:graphic>
          <a:graphicData uri="http://schemas.openxmlformats.org/presentationml/2006/ole">
            <mc:AlternateContent>
              <mc:Choice Requires="v">
                <p:oleObj r:id="rId4" imgH="3028950" imgW="4572000" progId="Mathcad" spid="_x0000_s1">
                  <p:embed/>
                </p:oleObj>
              </mc:Choice>
              <mc:Fallback>
                <p:oleObj r:id="rId5" imgH="3028950" imgW="4572000" progId="Mathcad">
                  <p:embed/>
                  <p:pic>
                    <p:nvPicPr>
                      <p:cNvPr id="416" name="Google Shape;416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57400" y="1828800"/>
                        <a:ext cx="45720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" name="Google Shape;417;p7"/>
          <p:cNvGraphicFramePr/>
          <p:nvPr/>
        </p:nvGraphicFramePr>
        <p:xfrm>
          <a:off x="609600" y="4724400"/>
          <a:ext cx="9274175" cy="2379662"/>
        </p:xfrm>
        <a:graphic>
          <a:graphicData uri="http://schemas.openxmlformats.org/presentationml/2006/ole">
            <mc:AlternateContent>
              <mc:Choice Requires="v">
                <p:oleObj r:id="rId7" imgH="2379662" imgW="9274175" progId="Word.Document.8" spid="_x0000_s2">
                  <p:embed/>
                </p:oleObj>
              </mc:Choice>
              <mc:Fallback>
                <p:oleObj r:id="rId8" imgH="2379662" imgW="9274175" progId="Word.Document.8">
                  <p:embed/>
                  <p:pic>
                    <p:nvPicPr>
                      <p:cNvPr id="417" name="Google Shape;417;p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" y="4724400"/>
                        <a:ext cx="9274175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3" name="Google Shape;423;p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Quadratic Interpolation</a:t>
            </a:r>
            <a:endParaRPr/>
          </a:p>
        </p:txBody>
      </p:sp>
      <p:graphicFrame>
        <p:nvGraphicFramePr>
          <p:cNvPr id="424" name="Google Shape;424;p8"/>
          <p:cNvGraphicFramePr/>
          <p:nvPr/>
        </p:nvGraphicFramePr>
        <p:xfrm>
          <a:off x="228600" y="2133600"/>
          <a:ext cx="10591800" cy="411162"/>
        </p:xfrm>
        <a:graphic>
          <a:graphicData uri="http://schemas.openxmlformats.org/presentationml/2006/ole">
            <mc:AlternateContent>
              <mc:Choice Requires="v">
                <p:oleObj r:id="rId4" imgH="411162" imgW="10591800" progId="Word.Document.8" spid="_x0000_s1">
                  <p:embed/>
                </p:oleObj>
              </mc:Choice>
              <mc:Fallback>
                <p:oleObj r:id="rId5" imgH="411162" imgW="10591800" progId="Word.Document.8">
                  <p:embed/>
                  <p:pic>
                    <p:nvPicPr>
                      <p:cNvPr id="424" name="Google Shape;424;p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2133600"/>
                        <a:ext cx="105918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" name="Google Shape;425;p8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6" name="Google Shape;4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6800" y="2590800"/>
            <a:ext cx="4876800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8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8" name="Google Shape;42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000" y="3200400"/>
            <a:ext cx="12192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8"/>
          <p:cNvSpPr txBox="1"/>
          <p:nvPr/>
        </p:nvSpPr>
        <p:spPr>
          <a:xfrm>
            <a:off x="0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0" name="Google Shape;43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000" y="3810000"/>
            <a:ext cx="2209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8"/>
          <p:cNvSpPr txBox="1"/>
          <p:nvPr/>
        </p:nvSpPr>
        <p:spPr>
          <a:xfrm>
            <a:off x="0" y="3100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2" name="Google Shape;43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2000" y="4876800"/>
            <a:ext cx="3733800" cy="108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8"/>
          <p:cNvPicPr preferRelativeResize="0"/>
          <p:nvPr>
            <p:ph idx="2" type="body"/>
          </p:nvPr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19600" y="3124200"/>
            <a:ext cx="47244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9" name="Google Shape;439;p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762000" y="182880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The upward velocity of a rocket is given as a function of time in Table 1. Find the velocity at t=16 seconds using the Newton Divided Difference method for quadratic interpolation.</a:t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9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" name="Google Shape;442;p9"/>
          <p:cNvSpPr txBox="1"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9"/>
          <p:cNvSpPr txBox="1"/>
          <p:nvPr/>
        </p:nvSpPr>
        <p:spPr>
          <a:xfrm>
            <a:off x="2066925" y="2100262"/>
            <a:ext cx="6096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picture of rocket" id="444" name="Google Shape;4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200400"/>
            <a:ext cx="24765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ws_gen_inp_txt_direct_Fig2" id="445" name="Google Shape;4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124200"/>
            <a:ext cx="3962400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9"/>
          <p:cNvSpPr txBox="1"/>
          <p:nvPr/>
        </p:nvSpPr>
        <p:spPr>
          <a:xfrm>
            <a:off x="76200" y="3305175"/>
            <a:ext cx="228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Table. Velocity as 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of time</a:t>
            </a:r>
            <a:endParaRPr/>
          </a:p>
        </p:txBody>
      </p:sp>
      <p:sp>
        <p:nvSpPr>
          <p:cNvPr id="447" name="Google Shape;447;p9"/>
          <p:cNvSpPr txBox="1"/>
          <p:nvPr/>
        </p:nvSpPr>
        <p:spPr>
          <a:xfrm>
            <a:off x="2743200" y="6135687"/>
            <a:ext cx="32099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Figure. Velocity vs. time 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rocket example</a:t>
            </a:r>
            <a:endParaRPr/>
          </a:p>
        </p:txBody>
      </p:sp>
      <p:graphicFrame>
        <p:nvGraphicFramePr>
          <p:cNvPr id="448" name="Google Shape;448;p9"/>
          <p:cNvGraphicFramePr/>
          <p:nvPr/>
        </p:nvGraphicFramePr>
        <p:xfrm>
          <a:off x="3048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{214B55CF-8AFA-4E1D-9A94-DE5BE7C476D8}</a:tableStyleId>
              </a:tblPr>
              <a:tblGrid>
                <a:gridCol w="701675"/>
                <a:gridCol w="12033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227.04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362.78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517.35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602.97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901.67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9" name="Google Shape;44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038600"/>
            <a:ext cx="477837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5375" y="4038600"/>
            <a:ext cx="94456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0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2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3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2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4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8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7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19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1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2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8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1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0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7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1998-11-18T16:33:10Z</dcterms:created>
  <dc:creator>Autar Kaw, Jai Paul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