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8" r:id="rId6"/>
    <p:sldId id="266" r:id="rId7"/>
    <p:sldId id="269" r:id="rId8"/>
    <p:sldId id="272" r:id="rId9"/>
    <p:sldId id="276" r:id="rId10"/>
    <p:sldId id="277" r:id="rId11"/>
    <p:sldId id="261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ira Sans Bold Bold" panose="020B0604020202020204" charset="0"/>
      <p:regular r:id="rId17"/>
    </p:embeddedFont>
    <p:embeddedFont>
      <p:font typeface="Fira Sans Light" panose="020B0403050000020004" pitchFamily="34" charset="0"/>
      <p:regular r:id="rId18"/>
      <p:italic r:id="rId19"/>
    </p:embeddedFont>
    <p:embeddedFont>
      <p:font typeface="Fira Sans Medium" panose="020B0603050000020004" pitchFamily="34" charset="0"/>
      <p:regular r:id="rId20"/>
      <p:italic r:id="rId21"/>
    </p:embeddedFont>
    <p:embeddedFont>
      <p:font typeface="Fira Sans Medium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6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9827C-85E0-4854-92B9-4489A4ADBA65}" v="127" dt="2022-02-21T18:37:57.210"/>
    <p1510:client id="{1FED87E6-127F-4F65-BA8F-13223E115823}" v="1234" dt="2022-02-21T15:07:01.204"/>
    <p1510:client id="{2911882E-1644-41C2-888B-93BDACF5F2A6}" v="1" dt="2022-02-21T14:48:37.443"/>
    <p1510:client id="{34539A1F-4CAB-4AD7-8C54-284A7DD8D61E}" v="364" dt="2022-02-21T14:15:05.781"/>
    <p1510:client id="{C9603AF8-17FC-4038-8CE6-E632720DCFD4}" v="20" dt="2022-02-21T15:03:10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76861" y="-144637"/>
            <a:ext cx="10816203" cy="10737076"/>
            <a:chOff x="-39973" y="0"/>
            <a:chExt cx="14421603" cy="1431609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-39973" y="7257216"/>
              <a:ext cx="12363027" cy="7058883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2018602" y="0"/>
              <a:ext cx="12363028" cy="7058883"/>
            </a:xfrm>
            <a:prstGeom prst="rect">
              <a:avLst/>
            </a:prstGeom>
          </p:spPr>
        </p:pic>
      </p:grpSp>
      <p:sp>
        <p:nvSpPr>
          <p:cNvPr id="5" name="AutoShape 5"/>
          <p:cNvSpPr/>
          <p:nvPr/>
        </p:nvSpPr>
        <p:spPr>
          <a:xfrm rot="10800000">
            <a:off x="974912" y="5549709"/>
            <a:ext cx="10211441" cy="0"/>
          </a:xfrm>
          <a:prstGeom prst="line">
            <a:avLst/>
          </a:prstGeom>
          <a:ln w="28575" cap="rnd">
            <a:solidFill>
              <a:srgbClr val="86C7E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-744993" y="8681862"/>
            <a:ext cx="7085566" cy="1607289"/>
            <a:chOff x="0" y="0"/>
            <a:chExt cx="26342280" cy="53721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342280" cy="5372100"/>
            </a:xfrm>
            <a:custGeom>
              <a:avLst/>
              <a:gdLst/>
              <a:ahLst/>
              <a:cxnLst/>
              <a:rect l="l" t="t" r="r" b="b"/>
              <a:pathLst>
                <a:path w="26342280" h="5372100">
                  <a:moveTo>
                    <a:pt x="2479161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4791611" y="5372100"/>
                  </a:lnTo>
                  <a:lnTo>
                    <a:pt x="26342280" y="2686050"/>
                  </a:lnTo>
                  <a:lnTo>
                    <a:pt x="24791611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917024" y="2661739"/>
            <a:ext cx="11479993" cy="2678950"/>
            <a:chOff x="-148321" y="1688292"/>
            <a:chExt cx="13684258" cy="4048216"/>
          </a:xfrm>
        </p:grpSpPr>
        <p:sp>
          <p:nvSpPr>
            <p:cNvPr id="12" name="TextBox 12"/>
            <p:cNvSpPr txBox="1"/>
            <p:nvPr/>
          </p:nvSpPr>
          <p:spPr>
            <a:xfrm>
              <a:off x="-148321" y="1688292"/>
              <a:ext cx="13615255" cy="14938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7200" spc="420" dirty="0">
                  <a:solidFill>
                    <a:srgbClr val="1836B2"/>
                  </a:solidFill>
                  <a:latin typeface="Fira Sans Bold Bold"/>
                </a:rPr>
                <a:t>Digital Bus Fare System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-79318" y="5015784"/>
              <a:ext cx="13615255" cy="720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 spc="105" dirty="0">
                  <a:solidFill>
                    <a:srgbClr val="A066CB"/>
                  </a:solidFill>
                  <a:latin typeface="Fira Sans Bold Bold"/>
                </a:rPr>
                <a:t>Submitted by: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17024" y="5758730"/>
            <a:ext cx="10211441" cy="1787083"/>
            <a:chOff x="0" y="-47625"/>
            <a:chExt cx="13615255" cy="2382776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47625"/>
              <a:ext cx="13615255" cy="559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50" b="1" spc="12" dirty="0">
                  <a:solidFill>
                    <a:srgbClr val="000000"/>
                  </a:solidFill>
                  <a:latin typeface="Fira Sans Light"/>
                </a:rPr>
                <a:t>Md. Hasibur Rahman -  19101009</a:t>
              </a:r>
              <a:endParaRPr lang="en-US" sz="2499" b="1" spc="12" dirty="0">
                <a:solidFill>
                  <a:srgbClr val="000000"/>
                </a:solidFill>
                <a:latin typeface="Fira Sans Light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863815"/>
              <a:ext cx="13615255" cy="559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50" b="1" spc="12" dirty="0">
                  <a:solidFill>
                    <a:srgbClr val="000000"/>
                  </a:solidFill>
                  <a:latin typeface="Fira Sans Light"/>
                </a:rPr>
                <a:t>Tanmoy Mazumder    -  19101013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775254"/>
              <a:ext cx="13615255" cy="559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50" b="1" spc="12" dirty="0" err="1">
                  <a:solidFill>
                    <a:srgbClr val="000000"/>
                  </a:solidFill>
                  <a:latin typeface="Fira Sans Light"/>
                </a:rPr>
                <a:t>Shawan</a:t>
              </a:r>
              <a:r>
                <a:rPr lang="en-US" sz="2450" b="1" spc="12" dirty="0">
                  <a:solidFill>
                    <a:srgbClr val="000000"/>
                  </a:solidFill>
                  <a:latin typeface="Fira Sans Light"/>
                </a:rPr>
                <a:t> Das               -  19101020</a:t>
              </a:r>
              <a:endParaRPr lang="en-US" sz="2499" b="1" spc="12" dirty="0">
                <a:solidFill>
                  <a:srgbClr val="000000"/>
                </a:solidFill>
                <a:latin typeface="Fira Sans Light"/>
              </a:endParaRPr>
            </a:p>
          </p:txBody>
        </p:sp>
      </p:grpSp>
      <p:sp>
        <p:nvSpPr>
          <p:cNvPr id="21" name="TextBox 7">
            <a:extLst>
              <a:ext uri="{FF2B5EF4-FFF2-40B4-BE49-F238E27FC236}">
                <a16:creationId xmlns:a16="http://schemas.microsoft.com/office/drawing/2014/main" id="{957DE830-ACE7-4CE5-851C-16F882C14730}"/>
              </a:ext>
            </a:extLst>
          </p:cNvPr>
          <p:cNvSpPr txBox="1">
            <a:spLocks/>
          </p:cNvSpPr>
          <p:nvPr/>
        </p:nvSpPr>
        <p:spPr>
          <a:xfrm>
            <a:off x="917024" y="540543"/>
            <a:ext cx="12103769" cy="288797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600" dirty="0">
                <a:ea typeface="+mn-lt"/>
                <a:cs typeface="+mn-lt"/>
              </a:rPr>
              <a:t>Software Engineering </a:t>
            </a:r>
            <a:endParaRPr lang="en-US" dirty="0"/>
          </a:p>
          <a:p>
            <a:pPr>
              <a:lnSpc>
                <a:spcPts val="10999"/>
              </a:lnSpc>
            </a:pPr>
            <a:endParaRPr lang="en-US" sz="9950" dirty="0">
              <a:latin typeface="Fira Sans Medium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94973" y="1335160"/>
            <a:ext cx="6979141" cy="1282196"/>
            <a:chOff x="0" y="-9525"/>
            <a:chExt cx="9305522" cy="1709594"/>
          </a:xfrm>
        </p:grpSpPr>
        <p:sp>
          <p:nvSpPr>
            <p:cNvPr id="3" name="TextBox 3"/>
            <p:cNvSpPr txBox="1"/>
            <p:nvPr/>
          </p:nvSpPr>
          <p:spPr>
            <a:xfrm>
              <a:off x="0" y="1025525"/>
              <a:ext cx="9305522" cy="674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3000" spc="15">
                <a:solidFill>
                  <a:srgbClr val="000000"/>
                </a:solidFill>
                <a:latin typeface="Fira Sans Light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9305522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3500" spc="105">
                <a:solidFill>
                  <a:srgbClr val="1836B2"/>
                </a:solidFill>
                <a:latin typeface="Fira Sans Bold Bol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94973" y="4231481"/>
            <a:ext cx="6979141" cy="1282196"/>
            <a:chOff x="0" y="-9525"/>
            <a:chExt cx="9305522" cy="1709594"/>
          </a:xfrm>
        </p:grpSpPr>
        <p:sp>
          <p:nvSpPr>
            <p:cNvPr id="6" name="TextBox 6"/>
            <p:cNvSpPr txBox="1"/>
            <p:nvPr/>
          </p:nvSpPr>
          <p:spPr>
            <a:xfrm>
              <a:off x="0" y="1025525"/>
              <a:ext cx="9305522" cy="674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3000" spc="15">
                <a:solidFill>
                  <a:srgbClr val="000000"/>
                </a:solidFill>
                <a:latin typeface="Fira Sans Light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9305522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3500" spc="105">
                <a:solidFill>
                  <a:srgbClr val="1836B2"/>
                </a:solidFill>
                <a:latin typeface="Fira Sans Bold 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94973" y="7127802"/>
            <a:ext cx="6979141" cy="1282196"/>
            <a:chOff x="0" y="-9525"/>
            <a:chExt cx="9305522" cy="1709594"/>
          </a:xfrm>
        </p:grpSpPr>
        <p:sp>
          <p:nvSpPr>
            <p:cNvPr id="9" name="TextBox 9"/>
            <p:cNvSpPr txBox="1"/>
            <p:nvPr/>
          </p:nvSpPr>
          <p:spPr>
            <a:xfrm>
              <a:off x="0" y="1025525"/>
              <a:ext cx="9305522" cy="674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3000" spc="15">
                <a:solidFill>
                  <a:srgbClr val="000000"/>
                </a:solidFill>
                <a:latin typeface="Fira Sans Ligh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9305522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3500" spc="105">
                <a:solidFill>
                  <a:srgbClr val="1836B2"/>
                </a:solidFill>
                <a:latin typeface="Fira Sans Bold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75879" y="3432746"/>
            <a:ext cx="5673240" cy="3150046"/>
            <a:chOff x="0" y="1417968"/>
            <a:chExt cx="7564320" cy="420006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417968"/>
              <a:ext cx="7564320" cy="18808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999"/>
                </a:lnSpc>
              </a:pPr>
              <a:r>
                <a:rPr lang="en-US" sz="9950" dirty="0">
                  <a:solidFill>
                    <a:srgbClr val="1836B2"/>
                  </a:solidFill>
                  <a:latin typeface="Fira Sans Medium Bold"/>
                </a:rPr>
                <a:t>APP ERD</a:t>
              </a:r>
              <a:endParaRPr lang="en-US" sz="9999" dirty="0">
                <a:solidFill>
                  <a:srgbClr val="1836B2"/>
                </a:solidFill>
                <a:latin typeface="Fira Sans Medium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43773" y="4225339"/>
              <a:ext cx="5695264" cy="13926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</a:rPr>
                <a:t>Relation between User app- Server</a:t>
              </a:r>
            </a:p>
          </p:txBody>
        </p:sp>
      </p:grpSp>
      <p:pic>
        <p:nvPicPr>
          <p:cNvPr id="14" name="Picture 14" descr="Diagram&#10;&#10;Description automatically generated">
            <a:extLst>
              <a:ext uri="{FF2B5EF4-FFF2-40B4-BE49-F238E27FC236}">
                <a16:creationId xmlns:a16="http://schemas.microsoft.com/office/drawing/2014/main" id="{35F6E5AA-4D7F-403B-9A8A-7A246758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00442"/>
            <a:ext cx="12335774" cy="99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2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8154649" y="3596153"/>
            <a:ext cx="9998439" cy="1547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99"/>
              </a:lnSpc>
            </a:pPr>
            <a:r>
              <a:rPr lang="en-US" sz="14400" dirty="0">
                <a:solidFill>
                  <a:srgbClr val="FFFFFF"/>
                </a:solidFill>
                <a:latin typeface="Fira Sans Medium Bold"/>
              </a:rPr>
              <a:t>Thank You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026"/>
          <a:stretch>
            <a:fillRect/>
          </a:stretch>
        </p:blipFill>
        <p:spPr>
          <a:xfrm flipH="1">
            <a:off x="-2053973" y="6773437"/>
            <a:ext cx="8370405" cy="47792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bbon: Curved and Tilted Up 14">
            <a:extLst>
              <a:ext uri="{FF2B5EF4-FFF2-40B4-BE49-F238E27FC236}">
                <a16:creationId xmlns:a16="http://schemas.microsoft.com/office/drawing/2014/main" id="{AF4B9E13-F824-42AD-AAC0-AB115D6AF487}"/>
              </a:ext>
            </a:extLst>
          </p:cNvPr>
          <p:cNvSpPr/>
          <p:nvPr/>
        </p:nvSpPr>
        <p:spPr>
          <a:xfrm>
            <a:off x="3949612" y="967157"/>
            <a:ext cx="10674314" cy="1739161"/>
          </a:xfrm>
          <a:prstGeom prst="ellipseRibbon2">
            <a:avLst/>
          </a:prstGeom>
          <a:solidFill>
            <a:srgbClr val="A066CB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134884" y="6180108"/>
            <a:ext cx="4131262" cy="1100798"/>
            <a:chOff x="0" y="-9525"/>
            <a:chExt cx="5508350" cy="1467730"/>
          </a:xfrm>
        </p:grpSpPr>
        <p:sp>
          <p:nvSpPr>
            <p:cNvPr id="3" name="TextBox 3"/>
            <p:cNvSpPr txBox="1"/>
            <p:nvPr/>
          </p:nvSpPr>
          <p:spPr>
            <a:xfrm>
              <a:off x="669073" y="21915"/>
              <a:ext cx="4839277" cy="1436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4000" b="1" spc="15" dirty="0">
                  <a:latin typeface="Fira Sans Light"/>
                </a:rPr>
                <a:t>Software Proposal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83927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 spc="105">
                  <a:solidFill>
                    <a:srgbClr val="1836B2"/>
                  </a:solidFill>
                  <a:latin typeface="Fira Sans Bold Bold"/>
                </a:rPr>
                <a:t> 1.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73233" y="5102486"/>
            <a:ext cx="3744666" cy="1077218"/>
            <a:chOff x="0" y="-9525"/>
            <a:chExt cx="4992889" cy="1436292"/>
          </a:xfrm>
        </p:grpSpPr>
        <p:sp>
          <p:nvSpPr>
            <p:cNvPr id="6" name="TextBox 6"/>
            <p:cNvSpPr txBox="1"/>
            <p:nvPr/>
          </p:nvSpPr>
          <p:spPr>
            <a:xfrm>
              <a:off x="153612" y="-9525"/>
              <a:ext cx="4839277" cy="1436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4000" b="1" spc="15" dirty="0">
                  <a:solidFill>
                    <a:srgbClr val="000000"/>
                  </a:solidFill>
                  <a:latin typeface="Fira Sans Light"/>
                </a:rPr>
                <a:t>Requirement Analysis</a:t>
              </a:r>
              <a:endParaRPr lang="en-US" sz="4000" b="1" u="none" spc="15" dirty="0">
                <a:solidFill>
                  <a:srgbClr val="000000"/>
                </a:solidFill>
                <a:latin typeface="Fira Sans Light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4839277" cy="720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 spc="105">
                  <a:solidFill>
                    <a:srgbClr val="1836B2"/>
                  </a:solidFill>
                  <a:latin typeface="Fira Sans Bold Bold"/>
                </a:rPr>
                <a:t>2.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586561" y="6491669"/>
            <a:ext cx="4061567" cy="548250"/>
            <a:chOff x="0" y="-9525"/>
            <a:chExt cx="5415424" cy="731000"/>
          </a:xfrm>
        </p:grpSpPr>
        <p:sp>
          <p:nvSpPr>
            <p:cNvPr id="9" name="TextBox 9"/>
            <p:cNvSpPr txBox="1"/>
            <p:nvPr/>
          </p:nvSpPr>
          <p:spPr>
            <a:xfrm>
              <a:off x="576147" y="3330"/>
              <a:ext cx="4839277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4000" b="1" spc="15" dirty="0">
                  <a:solidFill>
                    <a:srgbClr val="000000"/>
                  </a:solidFill>
                  <a:latin typeface="Fira Sans Light"/>
                </a:rPr>
                <a:t>ER Diagram</a:t>
              </a:r>
              <a:endParaRPr lang="en-US" sz="4000" b="1" u="none" spc="15" dirty="0">
                <a:solidFill>
                  <a:srgbClr val="000000"/>
                </a:solidFill>
                <a:latin typeface="Fira Sans Ligh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4839277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 spc="105" dirty="0">
                  <a:solidFill>
                    <a:srgbClr val="1836B2"/>
                  </a:solidFill>
                  <a:latin typeface="Fira Sans Bold Bold"/>
                </a:rPr>
                <a:t>3.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57185" y="921407"/>
            <a:ext cx="16441667" cy="2469360"/>
            <a:chOff x="0" y="-346186"/>
            <a:chExt cx="21922222" cy="329248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2270019"/>
              <a:ext cx="14842995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3000" spc="15">
                <a:solidFill>
                  <a:srgbClr val="000000"/>
                </a:solidFill>
                <a:latin typeface="Fira Sans Light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079227" y="-346186"/>
              <a:ext cx="14842995" cy="19282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999"/>
                </a:lnSpc>
              </a:pPr>
              <a:r>
                <a:rPr lang="en-US" sz="9600" dirty="0">
                  <a:solidFill>
                    <a:srgbClr val="FFFF00"/>
                  </a:solidFill>
                  <a:latin typeface="Fira Sans Medium Bold"/>
                </a:rPr>
                <a:t>Contents</a:t>
              </a:r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897635" y="4013991"/>
            <a:ext cx="780651" cy="780651"/>
          </a:xfrm>
          <a:prstGeom prst="rect">
            <a:avLst/>
          </a:prstGeom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D8427F82-21A9-410F-9E6D-7B30C95174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009185" y="5102532"/>
            <a:ext cx="805905" cy="769273"/>
          </a:xfrm>
          <a:prstGeom prst="rect">
            <a:avLst/>
          </a:prstGeom>
        </p:spPr>
      </p:pic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830DCD58-D6A1-4A1E-8B42-0B6EE5A2A5F5}"/>
              </a:ext>
            </a:extLst>
          </p:cNvPr>
          <p:cNvSpPr/>
          <p:nvPr/>
        </p:nvSpPr>
        <p:spPr>
          <a:xfrm>
            <a:off x="0" y="0"/>
            <a:ext cx="927797" cy="10287000"/>
          </a:xfrm>
          <a:prstGeom prst="homePlate">
            <a:avLst/>
          </a:prstGeom>
          <a:solidFill>
            <a:srgbClr val="A066CB"/>
          </a:solidFill>
          <a:ln>
            <a:solidFill>
              <a:srgbClr val="A066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gonal Stripe 17">
            <a:extLst>
              <a:ext uri="{FF2B5EF4-FFF2-40B4-BE49-F238E27FC236}">
                <a16:creationId xmlns:a16="http://schemas.microsoft.com/office/drawing/2014/main" id="{D3E4B8A0-63BF-467E-919F-E287B313B754}"/>
              </a:ext>
            </a:extLst>
          </p:cNvPr>
          <p:cNvSpPr/>
          <p:nvPr/>
        </p:nvSpPr>
        <p:spPr>
          <a:xfrm rot="5400000" flipH="1">
            <a:off x="16620471" y="8619471"/>
            <a:ext cx="1759566" cy="1575492"/>
          </a:xfrm>
          <a:prstGeom prst="diagStripe">
            <a:avLst/>
          </a:prstGeom>
          <a:solidFill>
            <a:srgbClr val="A066CB"/>
          </a:solidFill>
          <a:ln>
            <a:solidFill>
              <a:srgbClr val="A066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30">
            <a:extLst>
              <a:ext uri="{FF2B5EF4-FFF2-40B4-BE49-F238E27FC236}">
                <a16:creationId xmlns:a16="http://schemas.microsoft.com/office/drawing/2014/main" id="{787D1310-5E4A-44C5-86DC-141756747F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5255839" y="5507039"/>
            <a:ext cx="542120" cy="69664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A2B899-F2F4-40A1-82BF-1C2CDAF7D7E8}"/>
              </a:ext>
            </a:extLst>
          </p:cNvPr>
          <p:cNvCxnSpPr/>
          <p:nvPr/>
        </p:nvCxnSpPr>
        <p:spPr>
          <a:xfrm flipV="1">
            <a:off x="4100052" y="4365523"/>
            <a:ext cx="4454013" cy="777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E72B0D-8E1D-4EC9-B31A-83552D5D6365}"/>
              </a:ext>
            </a:extLst>
          </p:cNvPr>
          <p:cNvCxnSpPr>
            <a:cxnSpLocks/>
          </p:cNvCxnSpPr>
          <p:nvPr/>
        </p:nvCxnSpPr>
        <p:spPr>
          <a:xfrm>
            <a:off x="10021856" y="4323962"/>
            <a:ext cx="4940709" cy="108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66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9880605" y="2730199"/>
            <a:ext cx="8610163" cy="4363342"/>
            <a:chOff x="0" y="95251"/>
            <a:chExt cx="11480217" cy="5817789"/>
          </a:xfrm>
        </p:grpSpPr>
        <p:sp>
          <p:nvSpPr>
            <p:cNvPr id="7" name="TextBox 7"/>
            <p:cNvSpPr txBox="1"/>
            <p:nvPr/>
          </p:nvSpPr>
          <p:spPr>
            <a:xfrm>
              <a:off x="0" y="95251"/>
              <a:ext cx="8649945" cy="37617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999"/>
                </a:lnSpc>
              </a:pPr>
              <a:r>
                <a:rPr lang="en-US" sz="9950">
                  <a:solidFill>
                    <a:srgbClr val="FFFFFF"/>
                  </a:solidFill>
                  <a:latin typeface="Fira Sans Medium Bold"/>
                </a:rPr>
                <a:t>1.Software Proposal</a:t>
              </a:r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5238496"/>
              <a:ext cx="8649945" cy="674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3000" spc="15">
                <a:solidFill>
                  <a:srgbClr val="FFFFFF"/>
                </a:solidFill>
                <a:latin typeface="Fira Sans Light"/>
              </a:endParaRPr>
            </a:p>
          </p:txBody>
        </p:sp>
        <p:sp>
          <p:nvSpPr>
            <p:cNvPr id="9" name="AutoShape 9"/>
            <p:cNvSpPr/>
            <p:nvPr/>
          </p:nvSpPr>
          <p:spPr>
            <a:xfrm rot="-10800000">
              <a:off x="0" y="4572402"/>
              <a:ext cx="11480217" cy="0"/>
            </a:xfrm>
            <a:prstGeom prst="line">
              <a:avLst/>
            </a:prstGeom>
            <a:ln w="38100" cap="rnd">
              <a:solidFill>
                <a:srgbClr val="86C7ED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0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80DD5E2D-F6E6-430C-A075-FB50DFD8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47" y="797715"/>
            <a:ext cx="8987882" cy="9235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9508621" y="1335160"/>
            <a:ext cx="7183813" cy="479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 spc="105" dirty="0">
                <a:solidFill>
                  <a:srgbClr val="A066CB"/>
                </a:solidFill>
                <a:latin typeface="Fira Sans Bold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90301" y="3873949"/>
            <a:ext cx="6979141" cy="54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endParaRPr lang="en-US" sz="3500" spc="105" dirty="0">
              <a:solidFill>
                <a:srgbClr val="1836B2"/>
              </a:solidFill>
              <a:latin typeface="Fira Sans Bold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9694973" y="7127802"/>
            <a:ext cx="6979141" cy="1282196"/>
            <a:chOff x="0" y="-9525"/>
            <a:chExt cx="9305522" cy="1709594"/>
          </a:xfrm>
        </p:grpSpPr>
        <p:sp>
          <p:nvSpPr>
            <p:cNvPr id="9" name="TextBox 9"/>
            <p:cNvSpPr txBox="1"/>
            <p:nvPr/>
          </p:nvSpPr>
          <p:spPr>
            <a:xfrm>
              <a:off x="0" y="1025525"/>
              <a:ext cx="9305522" cy="674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15" dirty="0">
                  <a:solidFill>
                    <a:srgbClr val="000000"/>
                  </a:solidFill>
                  <a:latin typeface="Fira Sans Light"/>
                </a:rPr>
                <a:t>NFC based automated payment system.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9305522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500" spc="105" dirty="0">
                  <a:solidFill>
                    <a:srgbClr val="A066CB"/>
                  </a:solidFill>
                  <a:latin typeface="Fira Sans Bold Bold"/>
                </a:rPr>
                <a:t>Proposed Solution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92072" y="2463040"/>
            <a:ext cx="6138041" cy="4231928"/>
            <a:chOff x="0" y="95251"/>
            <a:chExt cx="5891723" cy="5642569"/>
          </a:xfrm>
        </p:grpSpPr>
        <p:sp>
          <p:nvSpPr>
            <p:cNvPr id="12" name="TextBox 12"/>
            <p:cNvSpPr txBox="1"/>
            <p:nvPr/>
          </p:nvSpPr>
          <p:spPr>
            <a:xfrm>
              <a:off x="0" y="95251"/>
              <a:ext cx="5891723" cy="56425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999"/>
                </a:lnSpc>
              </a:pPr>
              <a:r>
                <a:rPr lang="en-US" sz="9999" dirty="0">
                  <a:solidFill>
                    <a:srgbClr val="1836B2"/>
                  </a:solidFill>
                  <a:latin typeface="Fira Sans Medium Bold"/>
                </a:rPr>
                <a:t>Digital Payment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181959"/>
              <a:ext cx="5695264" cy="674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15" dirty="0">
                  <a:solidFill>
                    <a:srgbClr val="000000"/>
                  </a:solidFill>
                  <a:latin typeface="Fira Sans Light"/>
                </a:rPr>
                <a:t>Cash-less Convenient Transaction </a:t>
              </a:r>
            </a:p>
          </p:txBody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519949" y="7002522"/>
            <a:ext cx="732406" cy="665824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553240" y="1335160"/>
            <a:ext cx="665824" cy="6658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898A86-E3F4-4DBC-A4E0-62E86E2BE75C}"/>
              </a:ext>
            </a:extLst>
          </p:cNvPr>
          <p:cNvSpPr txBox="1"/>
          <p:nvPr/>
        </p:nvSpPr>
        <p:spPr>
          <a:xfrm>
            <a:off x="9490301" y="3663465"/>
            <a:ext cx="9144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en-US" sz="3600" spc="105" dirty="0">
                <a:solidFill>
                  <a:srgbClr val="A066CB"/>
                </a:solidFill>
                <a:latin typeface="Fira Sans Bold Bold"/>
              </a:rPr>
              <a:t>Problem Statement</a:t>
            </a:r>
          </a:p>
        </p:txBody>
      </p:sp>
      <p:pic>
        <p:nvPicPr>
          <p:cNvPr id="19" name="Picture 14">
            <a:extLst>
              <a:ext uri="{FF2B5EF4-FFF2-40B4-BE49-F238E27FC236}">
                <a16:creationId xmlns:a16="http://schemas.microsoft.com/office/drawing/2014/main" id="{DD616BA3-BE35-4FBF-A3D0-EE2ED4FA54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8462535" y="3588610"/>
            <a:ext cx="780651" cy="780651"/>
          </a:xfrm>
          <a:prstGeom prst="rect">
            <a:avLst/>
          </a:prstGeom>
        </p:spPr>
      </p:pic>
      <p:sp>
        <p:nvSpPr>
          <p:cNvPr id="20" name="TextBox 6">
            <a:extLst>
              <a:ext uri="{FF2B5EF4-FFF2-40B4-BE49-F238E27FC236}">
                <a16:creationId xmlns:a16="http://schemas.microsoft.com/office/drawing/2014/main" id="{D444432D-E499-461E-99B0-238E5A5AB607}"/>
              </a:ext>
            </a:extLst>
          </p:cNvPr>
          <p:cNvSpPr txBox="1"/>
          <p:nvPr/>
        </p:nvSpPr>
        <p:spPr>
          <a:xfrm>
            <a:off x="9713293" y="4414493"/>
            <a:ext cx="6979141" cy="2121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spc="15" dirty="0">
                <a:solidFill>
                  <a:srgbClr val="000000"/>
                </a:solidFill>
                <a:latin typeface="Fira Sans Light"/>
              </a:rPr>
              <a:t>Distance to Fare Ambiguity</a:t>
            </a:r>
          </a:p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spc="15" dirty="0">
                <a:solidFill>
                  <a:srgbClr val="000000"/>
                </a:solidFill>
                <a:latin typeface="Fira Sans Light"/>
              </a:rPr>
              <a:t>Petty Squabbles</a:t>
            </a:r>
          </a:p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spc="15" dirty="0">
                <a:solidFill>
                  <a:srgbClr val="000000"/>
                </a:solidFill>
                <a:latin typeface="Fira Sans Light"/>
              </a:rPr>
              <a:t>Time consuming</a:t>
            </a:r>
          </a:p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spc="15" dirty="0">
                <a:solidFill>
                  <a:srgbClr val="000000"/>
                </a:solidFill>
                <a:latin typeface="Fira Sans Light"/>
              </a:rPr>
              <a:t>No transaction history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B700FA6E-E2E5-4326-8236-3997CF458503}"/>
              </a:ext>
            </a:extLst>
          </p:cNvPr>
          <p:cNvSpPr txBox="1"/>
          <p:nvPr/>
        </p:nvSpPr>
        <p:spPr>
          <a:xfrm>
            <a:off x="9490301" y="2145874"/>
            <a:ext cx="7183813" cy="92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15" dirty="0">
                <a:solidFill>
                  <a:srgbClr val="000000"/>
                </a:solidFill>
                <a:latin typeface="Fira Sans Light"/>
              </a:rPr>
              <a:t>Regular Bus fare collection system is riddled with inconveniences.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08FFB-1707-42A1-B87A-7A3E5190A0F4}"/>
              </a:ext>
            </a:extLst>
          </p:cNvPr>
          <p:cNvSpPr txBox="1"/>
          <p:nvPr/>
        </p:nvSpPr>
        <p:spPr>
          <a:xfrm>
            <a:off x="4902293" y="288186"/>
            <a:ext cx="8483413" cy="110799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Digital Fare System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8FCAE2-46BE-470D-9EB2-3D412EAED610}"/>
              </a:ext>
            </a:extLst>
          </p:cNvPr>
          <p:cNvGrpSpPr/>
          <p:nvPr/>
        </p:nvGrpSpPr>
        <p:grpSpPr>
          <a:xfrm>
            <a:off x="1342102" y="1840967"/>
            <a:ext cx="2255489" cy="6639356"/>
            <a:chOff x="2182760" y="1840967"/>
            <a:chExt cx="2255489" cy="66393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51176C-BED0-453D-ABCE-62569313DB23}"/>
                </a:ext>
              </a:extLst>
            </p:cNvPr>
            <p:cNvSpPr txBox="1"/>
            <p:nvPr/>
          </p:nvSpPr>
          <p:spPr>
            <a:xfrm>
              <a:off x="2182760" y="1840967"/>
              <a:ext cx="22554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u="sng" dirty="0">
                  <a:solidFill>
                    <a:srgbClr val="0070C0"/>
                  </a:solidFill>
                </a:rPr>
                <a:t>Vehicle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A19B186-5E7F-445D-AA3C-E1D4F590B09B}"/>
                </a:ext>
              </a:extLst>
            </p:cNvPr>
            <p:cNvCxnSpPr/>
            <p:nvPr/>
          </p:nvCxnSpPr>
          <p:spPr>
            <a:xfrm>
              <a:off x="2182761" y="2764298"/>
              <a:ext cx="0" cy="5716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D46B38B-756C-4858-871A-0DD80D5EC585}"/>
              </a:ext>
            </a:extLst>
          </p:cNvPr>
          <p:cNvSpPr txBox="1"/>
          <p:nvPr/>
        </p:nvSpPr>
        <p:spPr>
          <a:xfrm>
            <a:off x="1671487" y="2981508"/>
            <a:ext cx="76113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5400" dirty="0"/>
              <a:t>NFC scanner</a:t>
            </a:r>
          </a:p>
          <a:p>
            <a:pPr marL="685800" indent="-6858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5400" dirty="0"/>
              <a:t>Distance Measurement</a:t>
            </a:r>
          </a:p>
          <a:p>
            <a:pPr marL="685800" indent="-6858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5400" dirty="0"/>
              <a:t>GPS</a:t>
            </a:r>
          </a:p>
          <a:p>
            <a:r>
              <a:rPr lang="en-US" sz="5400" dirty="0"/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D1FA7B-8BA9-4788-8712-5B74D22E7547}"/>
              </a:ext>
            </a:extLst>
          </p:cNvPr>
          <p:cNvGrpSpPr/>
          <p:nvPr/>
        </p:nvGrpSpPr>
        <p:grpSpPr>
          <a:xfrm>
            <a:off x="9282864" y="1838386"/>
            <a:ext cx="2222083" cy="6639356"/>
            <a:chOff x="10162763" y="1840967"/>
            <a:chExt cx="2222083" cy="6639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39D2CD-186F-402D-85DA-2C3E9A47430D}"/>
                </a:ext>
              </a:extLst>
            </p:cNvPr>
            <p:cNvSpPr txBox="1"/>
            <p:nvPr/>
          </p:nvSpPr>
          <p:spPr>
            <a:xfrm>
              <a:off x="10162763" y="1840967"/>
              <a:ext cx="22220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u="sng" dirty="0">
                  <a:solidFill>
                    <a:srgbClr val="A066CB"/>
                  </a:solidFill>
                </a:rPr>
                <a:t>Mobile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3FB0A7F-6CEA-4F71-8686-96F15DC32CE8}"/>
                </a:ext>
              </a:extLst>
            </p:cNvPr>
            <p:cNvCxnSpPr>
              <a:cxnSpLocks/>
            </p:cNvCxnSpPr>
            <p:nvPr/>
          </p:nvCxnSpPr>
          <p:spPr>
            <a:xfrm>
              <a:off x="10178204" y="2764298"/>
              <a:ext cx="0" cy="5716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9E9684E-4DF0-42B6-90C3-5A6A964C1179}"/>
              </a:ext>
            </a:extLst>
          </p:cNvPr>
          <p:cNvSpPr txBox="1"/>
          <p:nvPr/>
        </p:nvSpPr>
        <p:spPr>
          <a:xfrm>
            <a:off x="9352988" y="3115677"/>
            <a:ext cx="851162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dirty="0"/>
              <a:t>Account Management(Reg, Login, Bus location, Report)</a:t>
            </a:r>
          </a:p>
          <a:p>
            <a:endParaRPr lang="en-US" sz="4800" dirty="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dirty="0"/>
              <a:t>NFC interaction</a:t>
            </a:r>
          </a:p>
          <a:p>
            <a:endParaRPr lang="en-US" sz="4800" dirty="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dirty="0"/>
              <a:t>Integrated Payment Gateway(Payment, History) </a:t>
            </a:r>
          </a:p>
          <a:p>
            <a:r>
              <a:rPr lang="en-US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709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66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6123" y="3300537"/>
            <a:ext cx="9532459" cy="3696592"/>
            <a:chOff x="0" y="95251"/>
            <a:chExt cx="11585976" cy="4928789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1"/>
              <a:ext cx="11585976" cy="3761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999"/>
                </a:lnSpc>
              </a:pPr>
              <a:r>
                <a:rPr lang="en-US" sz="9950">
                  <a:solidFill>
                    <a:srgbClr val="FFFFFF"/>
                  </a:solidFill>
                  <a:latin typeface="Fira Sans Medium Bold"/>
                </a:rPr>
                <a:t>2.Requirement </a:t>
              </a:r>
              <a:endParaRPr lang="en-US"/>
            </a:p>
            <a:p>
              <a:pPr>
                <a:lnSpc>
                  <a:spcPts val="10999"/>
                </a:lnSpc>
              </a:pPr>
              <a:r>
                <a:rPr lang="en-US" sz="9950">
                  <a:solidFill>
                    <a:srgbClr val="FFFFFF"/>
                  </a:solidFill>
                  <a:latin typeface="Fira Sans Medium Bold"/>
                </a:rPr>
                <a:t>Analysis</a:t>
              </a:r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349496"/>
              <a:ext cx="9624778" cy="674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3000" spc="15">
                <a:solidFill>
                  <a:srgbClr val="FFFFFF"/>
                </a:solidFill>
                <a:latin typeface="Fira Sans Light"/>
              </a:endParaRPr>
            </a:p>
          </p:txBody>
        </p:sp>
      </p:grpSp>
      <p:sp>
        <p:nvSpPr>
          <p:cNvPr id="11" name="AutoShape 9">
            <a:extLst>
              <a:ext uri="{FF2B5EF4-FFF2-40B4-BE49-F238E27FC236}">
                <a16:creationId xmlns:a16="http://schemas.microsoft.com/office/drawing/2014/main" id="{22EB1D19-4E4F-4160-96A1-B8379684E92A}"/>
              </a:ext>
            </a:extLst>
          </p:cNvPr>
          <p:cNvSpPr/>
          <p:nvPr/>
        </p:nvSpPr>
        <p:spPr>
          <a:xfrm rot="10800000">
            <a:off x="917812" y="6297147"/>
            <a:ext cx="8610163" cy="0"/>
          </a:xfrm>
          <a:prstGeom prst="line">
            <a:avLst/>
          </a:prstGeom>
          <a:ln w="38100" cap="rnd">
            <a:solidFill>
              <a:srgbClr val="86C7E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2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AAA3545D-DBD0-46E8-BEF7-18AA92DC9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680" y="1289966"/>
            <a:ext cx="5949174" cy="78325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98861" y="1109895"/>
            <a:ext cx="2318537" cy="1078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799"/>
              </a:lnSpc>
            </a:pPr>
            <a:r>
              <a:rPr lang="en-US" sz="4000" u="sng" spc="-139">
                <a:solidFill>
                  <a:srgbClr val="1836B2"/>
                </a:solidFill>
                <a:latin typeface="Fira Sans Medium"/>
              </a:rPr>
              <a:t>Process: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03857" y="2453144"/>
            <a:ext cx="6900839" cy="5357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499"/>
              </a:lnSpc>
              <a:buFont typeface="Arial"/>
              <a:buChar char="•"/>
            </a:pPr>
            <a:r>
              <a:rPr lang="en-US" sz="2450" b="1" spc="12">
                <a:solidFill>
                  <a:srgbClr val="000000"/>
                </a:solidFill>
                <a:latin typeface="Fira Sans Light"/>
              </a:rPr>
              <a:t>Eliciting requirement:</a:t>
            </a:r>
          </a:p>
          <a:p>
            <a:pPr>
              <a:lnSpc>
                <a:spcPts val="3499"/>
              </a:lnSpc>
            </a:pPr>
            <a:r>
              <a:rPr lang="en-US" sz="2450" spc="12">
                <a:solidFill>
                  <a:srgbClr val="000000"/>
                </a:solidFill>
                <a:latin typeface="Fira Sans Light"/>
              </a:rPr>
              <a:t>We need to communicate with customers to gather their requirement.</a:t>
            </a:r>
          </a:p>
          <a:p>
            <a:pPr marL="457200" indent="-457200">
              <a:lnSpc>
                <a:spcPts val="3499"/>
              </a:lnSpc>
              <a:buFont typeface="Arial"/>
              <a:buChar char="•"/>
            </a:pPr>
            <a:r>
              <a:rPr lang="en-US" sz="2450" b="1" spc="12">
                <a:solidFill>
                  <a:srgbClr val="000000"/>
                </a:solidFill>
                <a:latin typeface="Fira Sans Light"/>
              </a:rPr>
              <a:t>Analyzing requirement:</a:t>
            </a:r>
          </a:p>
          <a:p>
            <a:pPr>
              <a:lnSpc>
                <a:spcPts val="3499"/>
              </a:lnSpc>
            </a:pPr>
            <a:r>
              <a:rPr lang="en-US" sz="2450" spc="12">
                <a:solidFill>
                  <a:srgbClr val="000000"/>
                </a:solidFill>
                <a:latin typeface="Fira Sans Light"/>
              </a:rPr>
              <a:t>Before movie next step we need to clear every issue with unclear and incomplete requirement.</a:t>
            </a:r>
          </a:p>
          <a:p>
            <a:pPr marL="457200" indent="-457200">
              <a:lnSpc>
                <a:spcPts val="3499"/>
              </a:lnSpc>
              <a:buFont typeface="Arial"/>
              <a:buChar char="•"/>
            </a:pPr>
            <a:r>
              <a:rPr lang="en-US" sz="2450" b="1" spc="12">
                <a:solidFill>
                  <a:srgbClr val="000000"/>
                </a:solidFill>
                <a:latin typeface="Fira Sans Light"/>
              </a:rPr>
              <a:t>Requirements modeling:</a:t>
            </a:r>
          </a:p>
          <a:p>
            <a:pPr>
              <a:lnSpc>
                <a:spcPts val="3499"/>
              </a:lnSpc>
            </a:pPr>
            <a:r>
              <a:rPr lang="en-US" sz="2450" spc="12">
                <a:solidFill>
                  <a:srgbClr val="000000"/>
                </a:solidFill>
                <a:latin typeface="Fira Sans Light"/>
              </a:rPr>
              <a:t>Store requirements as documents.</a:t>
            </a:r>
          </a:p>
          <a:p>
            <a:pPr marL="457200" indent="-457200">
              <a:lnSpc>
                <a:spcPts val="3499"/>
              </a:lnSpc>
              <a:buFont typeface="Arial"/>
              <a:buChar char="•"/>
            </a:pPr>
            <a:r>
              <a:rPr lang="en-US" sz="2450" b="1" spc="12">
                <a:solidFill>
                  <a:srgbClr val="000000"/>
                </a:solidFill>
                <a:latin typeface="Fira Sans Light"/>
              </a:rPr>
              <a:t>Review and retrospective:</a:t>
            </a:r>
          </a:p>
          <a:p>
            <a:pPr>
              <a:lnSpc>
                <a:spcPts val="3499"/>
              </a:lnSpc>
            </a:pPr>
            <a:r>
              <a:rPr lang="en-US" sz="2450" spc="12">
                <a:solidFill>
                  <a:srgbClr val="000000"/>
                </a:solidFill>
                <a:latin typeface="Fira Sans Light"/>
              </a:rPr>
              <a:t>It gather all the requirement and improve any unclear side the of the phase before moving next phase.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704337" y="3213500"/>
            <a:ext cx="8366541" cy="6032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50" b="1" spc="12" dirty="0">
                <a:ea typeface="+mn-lt"/>
                <a:cs typeface="+mn-lt"/>
              </a:rPr>
              <a:t>1. Economic:</a:t>
            </a:r>
            <a:endParaRPr lang="en-US" sz="2450" b="1" spc="12" dirty="0">
              <a:latin typeface="Fira Sans Light"/>
            </a:endParaRPr>
          </a:p>
          <a:p>
            <a:r>
              <a:rPr lang="en-US" sz="2450" spc="12" dirty="0">
                <a:ea typeface="+mn-lt"/>
                <a:cs typeface="+mn-lt"/>
              </a:rPr>
              <a:t>We will analyze NPV, ROI, BEP for the proposed project. Because doing so we will be able to know if this project is economically feasible for us and investor.</a:t>
            </a:r>
            <a:endParaRPr lang="en-US" dirty="0">
              <a:cs typeface="Calibri"/>
            </a:endParaRPr>
          </a:p>
          <a:p>
            <a:r>
              <a:rPr lang="en-US" sz="2450" b="1" spc="12" dirty="0">
                <a:ea typeface="+mn-lt"/>
                <a:cs typeface="+mn-lt"/>
              </a:rPr>
              <a:t>2. Legal:</a:t>
            </a:r>
            <a:endParaRPr lang="en-US" b="1" dirty="0">
              <a:ea typeface="+mn-lt"/>
              <a:cs typeface="+mn-lt"/>
            </a:endParaRPr>
          </a:p>
          <a:p>
            <a:r>
              <a:rPr lang="en-US" sz="2450" spc="12" dirty="0">
                <a:ea typeface="+mn-lt"/>
                <a:cs typeface="+mn-lt"/>
              </a:rPr>
              <a:t>NFC is a legal process. Other countries use it as their daily needs. So, there is no problem with legal feasibilities.</a:t>
            </a:r>
            <a:endParaRPr lang="en-US" dirty="0">
              <a:cs typeface="Calibri"/>
            </a:endParaRPr>
          </a:p>
          <a:p>
            <a:r>
              <a:rPr lang="en-US" sz="2450" b="1" spc="12" dirty="0">
                <a:ea typeface="+mn-lt"/>
                <a:cs typeface="+mn-lt"/>
              </a:rPr>
              <a:t>3. Operation feasibility:</a:t>
            </a:r>
            <a:endParaRPr lang="en-US">
              <a:cs typeface="Calibri"/>
            </a:endParaRPr>
          </a:p>
          <a:p>
            <a:r>
              <a:rPr lang="en-US" sz="2450" spc="12" dirty="0">
                <a:ea typeface="+mn-lt"/>
                <a:cs typeface="+mn-lt"/>
              </a:rPr>
              <a:t>It is operationally feasible as the proposed solution properly deals with the payment problem.</a:t>
            </a:r>
            <a:endParaRPr lang="en-US">
              <a:cs typeface="Calibri"/>
            </a:endParaRPr>
          </a:p>
          <a:p>
            <a:r>
              <a:rPr lang="en-US" sz="2450" b="1" spc="12" dirty="0">
                <a:ea typeface="+mn-lt"/>
                <a:cs typeface="+mn-lt"/>
              </a:rPr>
              <a:t>4. Technical:</a:t>
            </a:r>
            <a:endParaRPr lang="en-US" dirty="0">
              <a:cs typeface="Calibri"/>
            </a:endParaRPr>
          </a:p>
          <a:p>
            <a:r>
              <a:rPr lang="en-US" sz="2450" spc="12" dirty="0">
                <a:ea typeface="+mn-lt"/>
                <a:cs typeface="+mn-lt"/>
              </a:rPr>
              <a:t>For proposed proposal our team are capable to executing the task.</a:t>
            </a:r>
            <a:endParaRPr lang="en-US" dirty="0">
              <a:ea typeface="+mn-lt"/>
              <a:cs typeface="+mn-lt"/>
            </a:endParaRPr>
          </a:p>
          <a:p>
            <a:r>
              <a:rPr lang="en-US" sz="2450" b="1" spc="12" dirty="0">
                <a:ea typeface="+mn-lt"/>
                <a:cs typeface="+mn-lt"/>
              </a:rPr>
              <a:t>5. Schedule:</a:t>
            </a:r>
            <a:endParaRPr lang="en-US" dirty="0">
              <a:ea typeface="+mn-lt"/>
              <a:cs typeface="+mn-lt"/>
            </a:endParaRPr>
          </a:p>
          <a:p>
            <a:r>
              <a:rPr lang="en-US" sz="2450" spc="12" dirty="0">
                <a:ea typeface="+mn-lt"/>
                <a:cs typeface="+mn-lt"/>
              </a:rPr>
              <a:t>We need 5 months to build the system as the clients need two fully operational systems for their product.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4026"/>
          <a:stretch>
            <a:fillRect/>
          </a:stretch>
        </p:blipFill>
        <p:spPr>
          <a:xfrm>
            <a:off x="12038446" y="-2389613"/>
            <a:ext cx="8370405" cy="4779226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 rot="16200000">
            <a:off x="6714760" y="5155051"/>
            <a:ext cx="3247059" cy="0"/>
          </a:xfrm>
          <a:prstGeom prst="line">
            <a:avLst/>
          </a:prstGeom>
          <a:ln w="76200" cap="rnd">
            <a:solidFill>
              <a:srgbClr val="86C7ED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44977DAC-8F5C-4859-B25A-07B7010D3FDE}"/>
              </a:ext>
            </a:extLst>
          </p:cNvPr>
          <p:cNvSpPr txBox="1"/>
          <p:nvPr/>
        </p:nvSpPr>
        <p:spPr>
          <a:xfrm>
            <a:off x="9707672" y="2129256"/>
            <a:ext cx="3785027" cy="1078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4000" u="sng" spc="-139" dirty="0">
                <a:solidFill>
                  <a:srgbClr val="1836B2"/>
                </a:solidFill>
                <a:latin typeface="Fira Sans Medium"/>
              </a:rPr>
              <a:t>Feasibility check:</a:t>
            </a:r>
            <a:endParaRPr lang="en-US" sz="4000" u="sng" spc="-139" dirty="0">
              <a:latin typeface="Fira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59306" y="1028700"/>
            <a:ext cx="9737102" cy="9547574"/>
            <a:chOff x="0" y="0"/>
            <a:chExt cx="12982803" cy="1273009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0" y="6357796"/>
              <a:ext cx="11160540" cy="6372302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026"/>
            <a:stretch>
              <a:fillRect/>
            </a:stretch>
          </p:blipFill>
          <p:spPr>
            <a:xfrm>
              <a:off x="1822263" y="0"/>
              <a:ext cx="11160540" cy="6372302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>
            <a:off x="1058560" y="6837353"/>
            <a:ext cx="6067698" cy="2384832"/>
            <a:chOff x="0" y="-66675"/>
            <a:chExt cx="8090263" cy="3179777"/>
          </a:xfrm>
        </p:grpSpPr>
        <p:sp>
          <p:nvSpPr>
            <p:cNvPr id="6" name="TextBox 6"/>
            <p:cNvSpPr txBox="1"/>
            <p:nvPr/>
          </p:nvSpPr>
          <p:spPr>
            <a:xfrm>
              <a:off x="0" y="-66675"/>
              <a:ext cx="8090263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3000" spc="15">
                <a:solidFill>
                  <a:srgbClr val="FFFFFF"/>
                </a:solidFill>
                <a:latin typeface="Fira Sans Light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185076"/>
              <a:ext cx="8090263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3000" spc="15">
                <a:solidFill>
                  <a:srgbClr val="FFFFFF"/>
                </a:solidFill>
                <a:latin typeface="Fira Sans Light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436827"/>
              <a:ext cx="8090263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3000" spc="15">
                <a:solidFill>
                  <a:srgbClr val="FFFFFF"/>
                </a:solidFill>
                <a:latin typeface="Fira Sans Light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60484" y="3438680"/>
            <a:ext cx="10218881" cy="2845938"/>
            <a:chOff x="-115019" y="95249"/>
            <a:chExt cx="13625175" cy="379458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95249"/>
              <a:ext cx="13510156" cy="376171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999"/>
                </a:lnSpc>
              </a:pPr>
              <a:r>
                <a:rPr lang="en-US" sz="9000">
                  <a:solidFill>
                    <a:srgbClr val="FFFFFF"/>
                  </a:solidFill>
                  <a:latin typeface="Fira Sans Medium Bold"/>
                </a:rPr>
                <a:t>3.Entity Relation Diagram</a:t>
              </a:r>
              <a:r>
                <a:rPr lang="en-US" sz="9950">
                  <a:solidFill>
                    <a:srgbClr val="FFFFFF"/>
                  </a:solidFill>
                  <a:latin typeface="Fira Sans Medium Bold"/>
                </a:rPr>
                <a:t> </a:t>
              </a:r>
              <a:endParaRPr lang="en-US" sz="9999">
                <a:solidFill>
                  <a:srgbClr val="FFFFFF"/>
                </a:solidFill>
                <a:latin typeface="Fira Sans Medium Bold"/>
              </a:endParaRPr>
            </a:p>
          </p:txBody>
        </p:sp>
        <p:sp>
          <p:nvSpPr>
            <p:cNvPr id="11" name="AutoShape 11"/>
            <p:cNvSpPr/>
            <p:nvPr/>
          </p:nvSpPr>
          <p:spPr>
            <a:xfrm flipV="1">
              <a:off x="-115019" y="3861079"/>
              <a:ext cx="12762532" cy="28755"/>
            </a:xfrm>
            <a:prstGeom prst="line">
              <a:avLst/>
            </a:prstGeom>
            <a:ln w="38100" cap="rnd">
              <a:solidFill>
                <a:srgbClr val="86C7ED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BADF2F3-FA5F-4E84-988D-E066D28AE5E4}"/>
              </a:ext>
            </a:extLst>
          </p:cNvPr>
          <p:cNvSpPr txBox="1"/>
          <p:nvPr/>
        </p:nvSpPr>
        <p:spPr>
          <a:xfrm>
            <a:off x="10187796" y="7783183"/>
            <a:ext cx="179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77FFC-F720-4F85-9F80-718D44F41264}"/>
              </a:ext>
            </a:extLst>
          </p:cNvPr>
          <p:cNvSpPr txBox="1"/>
          <p:nvPr/>
        </p:nvSpPr>
        <p:spPr>
          <a:xfrm>
            <a:off x="9985615" y="684775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94973" y="1335160"/>
            <a:ext cx="6979141" cy="1282196"/>
            <a:chOff x="0" y="-9525"/>
            <a:chExt cx="9305522" cy="1709594"/>
          </a:xfrm>
        </p:grpSpPr>
        <p:sp>
          <p:nvSpPr>
            <p:cNvPr id="3" name="TextBox 3"/>
            <p:cNvSpPr txBox="1"/>
            <p:nvPr/>
          </p:nvSpPr>
          <p:spPr>
            <a:xfrm>
              <a:off x="0" y="1025525"/>
              <a:ext cx="9305522" cy="674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3000" spc="15">
                <a:solidFill>
                  <a:srgbClr val="000000"/>
                </a:solidFill>
                <a:latin typeface="Fira Sans Light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9305522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3500" spc="105">
                <a:solidFill>
                  <a:srgbClr val="1836B2"/>
                </a:solidFill>
                <a:latin typeface="Fira Sans Bold Bol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94973" y="4231481"/>
            <a:ext cx="6979141" cy="1282196"/>
            <a:chOff x="0" y="-9525"/>
            <a:chExt cx="9305522" cy="1709594"/>
          </a:xfrm>
        </p:grpSpPr>
        <p:sp>
          <p:nvSpPr>
            <p:cNvPr id="6" name="TextBox 6"/>
            <p:cNvSpPr txBox="1"/>
            <p:nvPr/>
          </p:nvSpPr>
          <p:spPr>
            <a:xfrm>
              <a:off x="0" y="1025525"/>
              <a:ext cx="9305522" cy="674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3000" spc="15">
                <a:solidFill>
                  <a:srgbClr val="000000"/>
                </a:solidFill>
                <a:latin typeface="Fira Sans Light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9305522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3500" spc="105">
                <a:solidFill>
                  <a:srgbClr val="1836B2"/>
                </a:solidFill>
                <a:latin typeface="Fira Sans Bold 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94973" y="7127802"/>
            <a:ext cx="6979141" cy="1282196"/>
            <a:chOff x="0" y="-9525"/>
            <a:chExt cx="9305522" cy="1709594"/>
          </a:xfrm>
        </p:grpSpPr>
        <p:sp>
          <p:nvSpPr>
            <p:cNvPr id="9" name="TextBox 9"/>
            <p:cNvSpPr txBox="1"/>
            <p:nvPr/>
          </p:nvSpPr>
          <p:spPr>
            <a:xfrm>
              <a:off x="0" y="1025525"/>
              <a:ext cx="9305522" cy="674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3000" spc="15">
                <a:solidFill>
                  <a:srgbClr val="000000"/>
                </a:solidFill>
                <a:latin typeface="Fira Sans Ligh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9305522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3500" spc="105">
                <a:solidFill>
                  <a:srgbClr val="1836B2"/>
                </a:solidFill>
                <a:latin typeface="Fira Sans Bold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92073" y="2463040"/>
            <a:ext cx="4379278" cy="4142085"/>
            <a:chOff x="0" y="95251"/>
            <a:chExt cx="5839037" cy="552277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95251"/>
              <a:ext cx="5839037" cy="37617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999"/>
                </a:lnSpc>
              </a:pPr>
              <a:r>
                <a:rPr lang="en-US" sz="9950">
                  <a:solidFill>
                    <a:srgbClr val="1836B2"/>
                  </a:solidFill>
                  <a:latin typeface="Fira Sans Medium Bold"/>
                </a:rPr>
                <a:t>Transit ERD</a:t>
              </a:r>
              <a:endParaRPr lang="en-US" sz="9999">
                <a:solidFill>
                  <a:srgbClr val="1836B2"/>
                </a:solidFill>
                <a:latin typeface="Fira Sans Medium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43773" y="4225339"/>
              <a:ext cx="5695264" cy="13926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</a:rPr>
                <a:t>Diagram between User - Transport</a:t>
              </a:r>
            </a:p>
          </p:txBody>
        </p:sp>
      </p:grpSp>
      <p:pic>
        <p:nvPicPr>
          <p:cNvPr id="18" name="Picture 18" descr="Diagram&#10;&#10;Description automatically generated">
            <a:extLst>
              <a:ext uri="{FF2B5EF4-FFF2-40B4-BE49-F238E27FC236}">
                <a16:creationId xmlns:a16="http://schemas.microsoft.com/office/drawing/2014/main" id="{91B5E0DF-0C1E-4DDB-8533-64C3F59F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0" y="-281562"/>
            <a:ext cx="10344464" cy="105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3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270</Words>
  <Application>Microsoft Office PowerPoint</Application>
  <PresentationFormat>Custom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Purple Casual Corporate App Development Startup Pitch Deck Presentation</dc:title>
  <cp:lastModifiedBy>tanmoy mazumder</cp:lastModifiedBy>
  <cp:revision>41</cp:revision>
  <dcterms:created xsi:type="dcterms:W3CDTF">2006-08-16T00:00:00Z</dcterms:created>
  <dcterms:modified xsi:type="dcterms:W3CDTF">2022-02-22T03:36:13Z</dcterms:modified>
  <dc:identifier>DAE4_UsueeQ</dc:identifier>
</cp:coreProperties>
</file>