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  <p:sldMasterId id="2147483677" r:id="rId2"/>
  </p:sldMasterIdLst>
  <p:notesMasterIdLst>
    <p:notesMasterId r:id="rId27"/>
  </p:notesMasterIdLst>
  <p:sldIdLst>
    <p:sldId id="256" r:id="rId3"/>
    <p:sldId id="259" r:id="rId4"/>
    <p:sldId id="260" r:id="rId5"/>
    <p:sldId id="261" r:id="rId6"/>
    <p:sldId id="262" r:id="rId7"/>
    <p:sldId id="322" r:id="rId8"/>
    <p:sldId id="317" r:id="rId9"/>
    <p:sldId id="318" r:id="rId10"/>
    <p:sldId id="319" r:id="rId11"/>
    <p:sldId id="321" r:id="rId12"/>
    <p:sldId id="303" r:id="rId13"/>
    <p:sldId id="308" r:id="rId14"/>
    <p:sldId id="309" r:id="rId15"/>
    <p:sldId id="314" r:id="rId16"/>
    <p:sldId id="315" r:id="rId17"/>
    <p:sldId id="320" r:id="rId18"/>
    <p:sldId id="304" r:id="rId19"/>
    <p:sldId id="306" r:id="rId20"/>
    <p:sldId id="307" r:id="rId21"/>
    <p:sldId id="311" r:id="rId22"/>
    <p:sldId id="312" r:id="rId23"/>
    <p:sldId id="305" r:id="rId24"/>
    <p:sldId id="267" r:id="rId25"/>
    <p:sldId id="302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1D61"/>
    <a:srgbClr val="FFFFCC"/>
    <a:srgbClr val="E5FFCB"/>
    <a:srgbClr val="2928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4F376-C57C-45D8-8E8A-32C677E9DA79}" v="25" dt="2022-02-01T07:27:15.135"/>
    <p1510:client id="{32ABCEC1-2BA7-4328-8EE2-3627C3B6FF44}" v="626" dt="2022-01-31T18:54:43.026"/>
    <p1510:client id="{59D19771-576A-425E-97CE-72F8B9226E1A}" v="221" dt="2022-02-01T08:32:48.231"/>
    <p1510:client id="{6C28B1E5-C443-4E25-8E54-84D81547936E}" v="2" dt="2022-02-01T04:57:20.080"/>
    <p1510:client id="{85A68B19-03BE-4FC8-AEFC-975B6C8FC8AE}" v="407" dt="2022-01-31T18:29:38.501"/>
    <p1510:client id="{88534170-C02D-444E-B73B-B520220325C6}" v="10" dt="2022-02-01T05:24:35.305"/>
    <p1510:client id="{9FA2BD27-7E61-455A-B0D5-DBD29B479BDB}" v="7" dt="2022-01-31T18:03:39.407"/>
    <p1510:client id="{C81A0DCF-49D5-4BE6-886E-163BA835F8E7}" v="85" dt="2022-02-01T07:32:07.732"/>
    <p1510:client id="{DF90453C-E554-442C-91A5-86BDA512C426}" v="1525" dt="2022-01-31T14:20:35.896"/>
  </p1510:revLst>
</p1510:revInfo>
</file>

<file path=ppt/tableStyles.xml><?xml version="1.0" encoding="utf-8"?>
<a:tblStyleLst xmlns:a="http://schemas.openxmlformats.org/drawingml/2006/main" def="{604D93C8-4DCB-494A-9184-902C0DF1A243}">
  <a:tblStyle styleId="{604D93C8-4DCB-494A-9184-902C0DF1A2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95052" autoAdjust="0"/>
  </p:normalViewPr>
  <p:slideViewPr>
    <p:cSldViewPr snapToGrid="0">
      <p:cViewPr varScale="1">
        <p:scale>
          <a:sx n="109" d="100"/>
          <a:sy n="109" d="100"/>
        </p:scale>
        <p:origin x="89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fb08db8e9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fb08db8e9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068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fb08db8e9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fb08db8e9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701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813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649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f65840171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f65840171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358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fad8134eea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fad8134eea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5849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788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5" name="Google Shape;19765;gfb17d58727_0_389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6" name="Google Shape;19766;gfb17d58727_0_389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f6584017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f6584017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485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fb08db8e9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fb08db8e9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225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fb08db8e9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fb08db8e9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5176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fb08db8e9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fb08db8e9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338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2143500" y="3457200"/>
            <a:ext cx="4857000" cy="4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1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135" name="Google Shape;135;p1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6" name="Google Shape;136;p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" name="Google Shape;137;p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" name="Google Shape;138;p1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39" name="Google Shape;139;p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ransition spd="med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subTitle" idx="1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5" name="Google Shape;145;p1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46" name="Google Shape;146;p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" name="Google Shape;147;p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1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49" name="Google Shape;149;p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ransition spd="med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1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5" name="Google Shape;155;p1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56" name="Google Shape;156;p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7" name="Google Shape;157;p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" name="Google Shape;158;p1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59" name="Google Shape;159;p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ransition spd="med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1"/>
          </p:nvPr>
        </p:nvSpPr>
        <p:spPr>
          <a:xfrm>
            <a:off x="720000" y="1265088"/>
            <a:ext cx="49662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subTitle" idx="2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subTitle" idx="3"/>
          </p:nvPr>
        </p:nvSpPr>
        <p:spPr>
          <a:xfrm>
            <a:off x="719975" y="2497429"/>
            <a:ext cx="49662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4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5"/>
          </p:nvPr>
        </p:nvSpPr>
        <p:spPr>
          <a:xfrm>
            <a:off x="719963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6"/>
          </p:nvPr>
        </p:nvSpPr>
        <p:spPr>
          <a:xfrm>
            <a:off x="5686250" y="2080938"/>
            <a:ext cx="27381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7"/>
          </p:nvPr>
        </p:nvSpPr>
        <p:spPr>
          <a:xfrm>
            <a:off x="5686200" y="2497412"/>
            <a:ext cx="27381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81" name="Google Shape;181;p1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82" name="Google Shape;182;p1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3" name="Google Shape;183;p1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" name="Google Shape;184;p1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85" name="Google Shape;185;p1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1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ransition spd="med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subTitle" idx="1"/>
          </p:nvPr>
        </p:nvSpPr>
        <p:spPr>
          <a:xfrm>
            <a:off x="720000" y="1265100"/>
            <a:ext cx="5147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subTitle" idx="2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3"/>
          </p:nvPr>
        </p:nvSpPr>
        <p:spPr>
          <a:xfrm>
            <a:off x="719988" y="2497413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4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5"/>
          </p:nvPr>
        </p:nvSpPr>
        <p:spPr>
          <a:xfrm>
            <a:off x="719988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95" name="Google Shape;195;p1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96" name="Google Shape;196;p1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7" name="Google Shape;197;p1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" name="Google Shape;198;p1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99" name="Google Shape;199;p1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1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ransition spd="med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1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2" name="Google Shape;212;p2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3" name="Google Shape;213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4" name="Google Shape;214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" name="Google Shape;215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6" name="Google Shape;216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ransition spd="med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1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2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3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4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5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6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7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9" name="Google Shape;229;p2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0" name="Google Shape;230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1" name="Google Shape;231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" name="Google Shape;232;p2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3" name="Google Shape;233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ransition spd="med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subTitle" idx="1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title" idx="2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ubTitle" idx="3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title" idx="4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5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2"/>
          <p:cNvSpPr txBox="1">
            <a:spLocks noGrp="1"/>
          </p:cNvSpPr>
          <p:nvPr>
            <p:ph type="title" idx="6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4" name="Google Shape;244;p22"/>
          <p:cNvSpPr txBox="1">
            <a:spLocks noGrp="1"/>
          </p:cNvSpPr>
          <p:nvPr>
            <p:ph type="subTitle" idx="7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2"/>
          <p:cNvSpPr txBox="1">
            <a:spLocks noGrp="1"/>
          </p:cNvSpPr>
          <p:nvPr>
            <p:ph type="title" idx="8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6" name="Google Shape;246;p22"/>
          <p:cNvSpPr txBox="1">
            <a:spLocks noGrp="1"/>
          </p:cNvSpPr>
          <p:nvPr>
            <p:ph type="subTitle" idx="9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2"/>
          <p:cNvSpPr txBox="1">
            <a:spLocks noGrp="1"/>
          </p:cNvSpPr>
          <p:nvPr>
            <p:ph type="title" idx="13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8" name="Google Shape;248;p22"/>
          <p:cNvSpPr txBox="1">
            <a:spLocks noGrp="1"/>
          </p:cNvSpPr>
          <p:nvPr>
            <p:ph type="subTitle" idx="14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2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0" name="Google Shape;250;p2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51" name="Google Shape;251;p2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2" name="Google Shape;252;p2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" name="Google Shape;253;p2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54" name="Google Shape;254;p2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2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ransition spd="med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title" hasCustomPrompt="1"/>
          </p:nvPr>
        </p:nvSpPr>
        <p:spPr>
          <a:xfrm>
            <a:off x="1024800" y="976100"/>
            <a:ext cx="48675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1"/>
          </p:nvPr>
        </p:nvSpPr>
        <p:spPr>
          <a:xfrm>
            <a:off x="1024800" y="1627026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title" idx="2" hasCustomPrompt="1"/>
          </p:nvPr>
        </p:nvSpPr>
        <p:spPr>
          <a:xfrm>
            <a:off x="2138250" y="2114836"/>
            <a:ext cx="48675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1" name="Google Shape;261;p23"/>
          <p:cNvSpPr txBox="1">
            <a:spLocks noGrp="1"/>
          </p:cNvSpPr>
          <p:nvPr>
            <p:ph type="subTitle" idx="3"/>
          </p:nvPr>
        </p:nvSpPr>
        <p:spPr>
          <a:xfrm>
            <a:off x="2138250" y="2765660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3"/>
          <p:cNvSpPr txBox="1">
            <a:spLocks noGrp="1"/>
          </p:cNvSpPr>
          <p:nvPr>
            <p:ph type="title" idx="4" hasCustomPrompt="1"/>
          </p:nvPr>
        </p:nvSpPr>
        <p:spPr>
          <a:xfrm>
            <a:off x="3251700" y="3278901"/>
            <a:ext cx="48675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3" name="Google Shape;263;p23"/>
          <p:cNvSpPr txBox="1">
            <a:spLocks noGrp="1"/>
          </p:cNvSpPr>
          <p:nvPr>
            <p:ph type="subTitle" idx="5"/>
          </p:nvPr>
        </p:nvSpPr>
        <p:spPr>
          <a:xfrm>
            <a:off x="3251700" y="3929725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4" name="Google Shape;264;p2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65" name="Google Shape;265;p2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6" name="Google Shape;266;p2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7" name="Google Shape;267;p2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68" name="Google Shape;268;p2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Google Shape;269;p2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ransition spd="med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1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2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5" name="Google Shape;275;p24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76" name="Google Shape;276;p2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7" name="Google Shape;277;p2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8" name="Google Shape;278;p2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2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2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2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ransition spd="med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 spd="med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 spd="med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med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" name="Google Shape;49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7" name="Google Shape;5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5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0" name="Google Shape;6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marL="914400" lvl="1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marL="1371600" lvl="2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marL="1828800" lvl="3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marL="3200400" lvl="6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marL="3657600" lvl="7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marL="4114800" lvl="8" indent="-266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grpSp>
        <p:nvGrpSpPr>
          <p:cNvPr id="66" name="Google Shape;66;p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7" name="Google Shape;67;p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" name="Google Shape;68;p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0" name="Google Shape;70;p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6" name="Google Shape;76;p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Google Shape;77;p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" name="Google Shape;78;p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9" name="Google Shape;79;p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title" hasCustomPrompt="1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>
            <a:spLocks noGrp="1"/>
          </p:cNvSpPr>
          <p:nvPr>
            <p:ph type="subTitle" idx="1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03" name="Google Shape;103;p1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04" name="Google Shape;104;p1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1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" name="Google Shape;106;p1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07" name="Google Shape;107;p1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</p:sldLayoutIdLst>
  <p:transition spd="med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9" name="Google Shape;389;p2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ransition spd="med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slide" Target="slide2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rofile/Niranjan-Lal-2?_sg%5B0%5D=EamiJOGtBJ672-7vEK_3hu_M439EtTKJFmxz3Y1bH4tHJ-ymb7A_euAp4WqDQz1QqKsQYbA.IxlAYft8xNIU66XPePGRssRWsXteGMHXyVfnAxlwwC2Gh2wMssaL_vRw-t1zLOgTyWExsdNKF1o8V3YmcvmRkQ&amp;_sg%5B1%5D=Q0MUxxRUTqoRee21BCDJR_5n76kTD44PIr2URrovQIN9mfJJ-2jso55t-9Kpe1ON7uUwlCU.Cx1VTyppe9_9pO5lc_hI8D9V9nazsOU2BS_ipkXvMnWZkIKA9rmHr-EGA43Zlz-zPp0pAKkTdqAhb16F0khMSA" TargetMode="External"/><Relationship Id="rId2" Type="http://schemas.openxmlformats.org/officeDocument/2006/relationships/hyperlink" Target="https://www.researchgate.net/profile/Harshi-Garg-4?_sg%5B0%5D=EamiJOGtBJ672-7vEK_3hu_M439EtTKJFmxz3Y1bH4tHJ-ymb7A_euAp4WqDQz1QqKsQYbA.IxlAYft8xNIU66XPePGRssRWsXteGMHXyVfnAxlwwC2Gh2wMssaL_vRw-t1zLOgTyWExsdNKF1o8V3YmcvmRkQ&amp;_sg%5B1%5D=Q0MUxxRUTqoRee21BCDJR_5n76kTD44PIr2URrovQIN9mfJJ-2jso55t-9Kpe1ON7uUwlCU.Cx1VTyppe9_9pO5lc_hI8D9V9nazsOU2BS_ipkXvMnWZkIKA9rmHr-EGA43Zlz-zPp0pAKkTdqAhb16F0khMSA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rofile/Rodrigo_Silva75?_sg%5B0%5D=7ygKtb2rqa-OEqT48OBKu0LI2RnCufSf69k1srgH7UNO3XkNrfxNJVUaghv_W_LEwII_0v0.nDtGguB1xBcY8nbdrJqJX3GktDTvK4UaH3yxB7w3KmZ5v2vJvNw4NkcVDG7dxYDBpYbu53fD6qoJbjCVhNKg9A&amp;_sg%5B1%5D=k0JDrZSW8dl6mMktEt1YsiIdyo-IA4W2qlIa0GBPKGchFpM-uPkNk_QBWmGk_rwWzRN84xs.unmbrhDucTEN6eigY0hJkP4-00oL-I60ksBGweZfalDsuD3Ce4Hrt77Hb2qYfeNKoTeXNE4ADobWln5OoUEkTQ" TargetMode="External"/><Relationship Id="rId2" Type="http://schemas.openxmlformats.org/officeDocument/2006/relationships/hyperlink" Target="https://www.researchgate.net/profile/Marcio-Guia?_sg%5B0%5D=7ygKtb2rqa-OEqT48OBKu0LI2RnCufSf69k1srgH7UNO3XkNrfxNJVUaghv_W_LEwII_0v0.nDtGguB1xBcY8nbdrJqJX3GktDTvK4UaH3yxB7w3KmZ5v2vJvNw4NkcVDG7dxYDBpYbu53fD6qoJbjCVhNKg9A&amp;_sg%5B1%5D=k0JDrZSW8dl6mMktEt1YsiIdyo-IA4W2qlIa0GBPKGchFpM-uPkNk_QBWmGk_rwWzRN84xs.unmbrhDucTEN6eigY0hJkP4-00oL-I60ksBGweZfalDsuD3Ce4Hrt77Hb2qYfeNKoTeXNE4ADobWln5OoUEkTQ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hyperlink" Target="https://www.researchgate.net/profile/Jorge-Bernardino?_sg%5B0%5D=7ygKtb2rqa-OEqT48OBKu0LI2RnCufSf69k1srgH7UNO3XkNrfxNJVUaghv_W_LEwII_0v0.nDtGguB1xBcY8nbdrJqJX3GktDTvK4UaH3yxB7w3KmZ5v2vJvNw4NkcVDG7dxYDBpYbu53fD6qoJbjCVhNKg9A&amp;_sg%5B1%5D=k0JDrZSW8dl6mMktEt1YsiIdyo-IA4W2qlIa0GBPKGchFpM-uPkNk_QBWmGk_rwWzRN84xs.unmbrhDucTEN6eigY0hJkP4-00oL-I60ksBGweZfalDsuD3Ce4Hrt77Hb2qYfeNKoTeXNE4ADobWln5OoUEkT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ownload Laptop Vector Notebook PNG Free Photo HQ PNG Image | FreePNGImg">
            <a:extLst>
              <a:ext uri="{FF2B5EF4-FFF2-40B4-BE49-F238E27FC236}">
                <a16:creationId xmlns:a16="http://schemas.microsoft.com/office/drawing/2014/main" id="{2EE337A9-D110-4DCB-B297-85368322B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846" y="1212278"/>
            <a:ext cx="3114081" cy="311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37C6DDB1-B350-437C-BBBA-1D92A4F40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982" y="1065505"/>
            <a:ext cx="4867459" cy="1607100"/>
          </a:xfrm>
        </p:spPr>
        <p:txBody>
          <a:bodyPr/>
          <a:lstStyle/>
          <a:p>
            <a:r>
              <a:rPr lang="en-US" sz="3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AI Based Laptop Recommendation</a:t>
            </a:r>
            <a:br>
              <a:rPr lang="en-US" sz="3600" dirty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Software</a:t>
            </a:r>
          </a:p>
        </p:txBody>
      </p:sp>
      <p:sp>
        <p:nvSpPr>
          <p:cNvPr id="397" name="Google Shape;397;p31"/>
          <p:cNvSpPr txBox="1">
            <a:spLocks noGrp="1"/>
          </p:cNvSpPr>
          <p:nvPr>
            <p:ph type="subTitle" idx="1"/>
          </p:nvPr>
        </p:nvSpPr>
        <p:spPr>
          <a:xfrm>
            <a:off x="929230" y="2776748"/>
            <a:ext cx="3212358" cy="1607100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dirty="0">
                <a:solidFill>
                  <a:srgbClr val="FFFFCC"/>
                </a:solidFill>
              </a:rPr>
              <a:t>Md. Hasibur Rahman </a:t>
            </a:r>
          </a:p>
          <a:p>
            <a:r>
              <a:rPr lang="en-US" sz="1200" dirty="0">
                <a:solidFill>
                  <a:srgbClr val="FFFFCC"/>
                </a:solidFill>
              </a:rPr>
              <a:t>ID: 19101009</a:t>
            </a:r>
          </a:p>
          <a:p>
            <a:endParaRPr lang="en-US" sz="1200" dirty="0">
              <a:solidFill>
                <a:srgbClr val="FFFFCC"/>
              </a:solidFill>
            </a:endParaRPr>
          </a:p>
          <a:p>
            <a:r>
              <a:rPr lang="en-US" sz="1200" dirty="0">
                <a:solidFill>
                  <a:srgbClr val="FFFFCC"/>
                </a:solidFill>
              </a:rPr>
              <a:t>Tanmoy Mazumder </a:t>
            </a:r>
          </a:p>
          <a:p>
            <a:r>
              <a:rPr lang="en-US" sz="1200" dirty="0">
                <a:solidFill>
                  <a:srgbClr val="FFFFCC"/>
                </a:solidFill>
              </a:rPr>
              <a:t>ID: 19101013</a:t>
            </a:r>
          </a:p>
          <a:p>
            <a:endParaRPr lang="en-US" sz="1200" dirty="0">
              <a:solidFill>
                <a:srgbClr val="FFFFCC"/>
              </a:solidFill>
            </a:endParaRPr>
          </a:p>
          <a:p>
            <a:r>
              <a:rPr lang="en-US" sz="1200" dirty="0">
                <a:solidFill>
                  <a:srgbClr val="FFFFCC"/>
                </a:solidFill>
              </a:rPr>
              <a:t>Shawan Das </a:t>
            </a:r>
          </a:p>
          <a:p>
            <a:r>
              <a:rPr lang="en-US" sz="1200" dirty="0">
                <a:solidFill>
                  <a:srgbClr val="FFFFCC"/>
                </a:solidFill>
              </a:rPr>
              <a:t>ID: 19101020</a:t>
            </a:r>
          </a:p>
        </p:txBody>
      </p:sp>
      <p:grpSp>
        <p:nvGrpSpPr>
          <p:cNvPr id="412" name="Google Shape;412;p31"/>
          <p:cNvGrpSpPr/>
          <p:nvPr/>
        </p:nvGrpSpPr>
        <p:grpSpPr>
          <a:xfrm>
            <a:off x="7004090" y="1234707"/>
            <a:ext cx="805851" cy="634348"/>
            <a:chOff x="7542675" y="1392460"/>
            <a:chExt cx="879178" cy="692069"/>
          </a:xfrm>
        </p:grpSpPr>
        <p:sp>
          <p:nvSpPr>
            <p:cNvPr id="413" name="Google Shape;413;p31"/>
            <p:cNvSpPr/>
            <p:nvPr/>
          </p:nvSpPr>
          <p:spPr>
            <a:xfrm>
              <a:off x="7542675" y="1392460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3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15" name="Google Shape;415;p3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3" name="Google Shape;423;p31"/>
          <p:cNvGrpSpPr/>
          <p:nvPr/>
        </p:nvGrpSpPr>
        <p:grpSpPr>
          <a:xfrm>
            <a:off x="4955291" y="2644292"/>
            <a:ext cx="641802" cy="743545"/>
            <a:chOff x="5055410" y="2845326"/>
            <a:chExt cx="633471" cy="733893"/>
          </a:xfrm>
        </p:grpSpPr>
        <p:grpSp>
          <p:nvGrpSpPr>
            <p:cNvPr id="424" name="Google Shape;424;p3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25" name="Google Shape;425;p3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6" name="Google Shape;426;p3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7" name="Google Shape;427;p3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14209" extrusionOk="0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6" h="4650" extrusionOk="0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3" h="5727" extrusionOk="0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0" name="Google Shape;430;p31"/>
            <p:cNvGrpSpPr/>
            <p:nvPr/>
          </p:nvGrpSpPr>
          <p:grpSpPr>
            <a:xfrm>
              <a:off x="5195602" y="3311847"/>
              <a:ext cx="352067" cy="169407"/>
              <a:chOff x="5528432" y="2979624"/>
              <a:chExt cx="480900" cy="187251"/>
            </a:xfrm>
          </p:grpSpPr>
          <p:sp>
            <p:nvSpPr>
              <p:cNvPr id="431" name="Google Shape;431;p3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4" name="Google Shape;434;p31"/>
          <p:cNvGrpSpPr/>
          <p:nvPr/>
        </p:nvGrpSpPr>
        <p:grpSpPr>
          <a:xfrm>
            <a:off x="7321887" y="2263659"/>
            <a:ext cx="703709" cy="501198"/>
            <a:chOff x="3336440" y="764021"/>
            <a:chExt cx="810000" cy="576900"/>
          </a:xfrm>
        </p:grpSpPr>
        <p:sp>
          <p:nvSpPr>
            <p:cNvPr id="435" name="Google Shape;435;p3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5027589" y="1530326"/>
            <a:ext cx="1012429" cy="254611"/>
            <a:chOff x="6394932" y="2541500"/>
            <a:chExt cx="959100" cy="241200"/>
          </a:xfrm>
        </p:grpSpPr>
        <p:sp>
          <p:nvSpPr>
            <p:cNvPr id="439" name="Google Shape;439;p3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6" name="Google Shape;456;p31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87AC9FD-ADF5-43BD-AB0C-A7DCFA48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612" y="152916"/>
            <a:ext cx="3741388" cy="496013"/>
          </a:xfrm>
        </p:spPr>
        <p:txBody>
          <a:bodyPr/>
          <a:lstStyle/>
          <a:p>
            <a:r>
              <a:rPr lang="en-US" sz="3200" dirty="0"/>
              <a:t>Literature Review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93EC5-4222-4EC3-9207-F5052AF4C77F}"/>
              </a:ext>
            </a:extLst>
          </p:cNvPr>
          <p:cNvSpPr txBox="1"/>
          <p:nvPr/>
        </p:nvSpPr>
        <p:spPr>
          <a:xfrm>
            <a:off x="3631791" y="4499304"/>
            <a:ext cx="31266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Authors :  Josh Barua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0BA4D-0370-4707-AE70-11307A8030AE}"/>
              </a:ext>
            </a:extLst>
          </p:cNvPr>
          <p:cNvSpPr txBox="1"/>
          <p:nvPr/>
        </p:nvSpPr>
        <p:spPr>
          <a:xfrm>
            <a:off x="1113504" y="1025013"/>
            <a:ext cx="7167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D. </a:t>
            </a:r>
            <a:r>
              <a:rPr lang="en-US" b="1" dirty="0">
                <a:solidFill>
                  <a:schemeClr val="bg1"/>
                </a:solidFill>
              </a:rPr>
              <a:t>Tell Me What You Want: </a:t>
            </a:r>
            <a:r>
              <a:rPr lang="en-US" dirty="0">
                <a:solidFill>
                  <a:schemeClr val="bg1"/>
                </a:solidFill>
              </a:rPr>
              <a:t>A Recommender System Based on Customer Preferences and Product Reviews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0E675F-576E-419A-BEC9-F3082AD4B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609" y="1818556"/>
            <a:ext cx="5434781" cy="220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34952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77" name="Google Shape;577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80" name="Google Shape;580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81" name="Google Shape;581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2" name="Google Shape;582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83" name="Google Shape;583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4" name="Google Shape;584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85" name="Google Shape;585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6" name="Google Shape;586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87" name="Google Shape;587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88" name="Google Shape;588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1" name="Google Shape;591;p35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CEP and Mapping</a:t>
            </a:r>
          </a:p>
        </p:txBody>
      </p:sp>
      <p:sp>
        <p:nvSpPr>
          <p:cNvPr id="592" name="Google Shape;592;p35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</a:p>
        </p:txBody>
      </p:sp>
      <p:sp>
        <p:nvSpPr>
          <p:cNvPr id="594" name="Google Shape;594;p35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5" name="Google Shape;595;p35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35" name="Google Shape;635;p35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5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E3768-D337-418B-9287-F17B5778ED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062"/>
          <a:stretch/>
        </p:blipFill>
        <p:spPr>
          <a:xfrm>
            <a:off x="4572000" y="1115932"/>
            <a:ext cx="3363125" cy="22896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92339979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48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583784" cy="19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Complex Engineering Mapping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368" name="Google Shape;1368;p4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369" name="Google Shape;1369;p4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0" name="Google Shape;1370;p4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1" name="Google Shape;1371;p4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72" name="Google Shape;1372;p4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373" name="Google Shape;1373;p4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4" name="Google Shape;1374;p4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375" name="Google Shape;1375;p4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76" name="Google Shape;1376;p4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377" name="Google Shape;1377;p4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8" name="Google Shape;1378;p4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79" name="Google Shape;1379;p4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380" name="Google Shape;1380;p4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82" name="Google Shape;1382;p48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694124" y="842285"/>
            <a:ext cx="4559898" cy="22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2E2E2"/>
                </a:solidFill>
                <a:latin typeface="Fira Code"/>
              </a:rPr>
              <a:t>How Ps are addressed through the project:</a:t>
            </a:r>
            <a:r>
              <a:rPr lang="en-US">
                <a:latin typeface="Fira Code"/>
                <a:ea typeface="Fira Code"/>
                <a:cs typeface="Fira Code"/>
              </a:rPr>
              <a:t>​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3" name="Google Shape;1383;p48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48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48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48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8"/>
          <p:cNvSpPr txBox="1">
            <a:spLocks noGrp="1"/>
          </p:cNvSpPr>
          <p:nvPr>
            <p:ph type="title"/>
          </p:nvPr>
        </p:nvSpPr>
        <p:spPr>
          <a:xfrm>
            <a:off x="698434" y="302774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MAPING AMONG Ps, COs, POs</a:t>
            </a:r>
          </a:p>
        </p:txBody>
      </p:sp>
      <p:sp>
        <p:nvSpPr>
          <p:cNvPr id="1388" name="Google Shape;1388;p48"/>
          <p:cNvSpPr txBox="1"/>
          <p:nvPr/>
        </p:nvSpPr>
        <p:spPr>
          <a:xfrm>
            <a:off x="5562294" y="573367"/>
            <a:ext cx="26487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" sz="1200">
              <a:solidFill>
                <a:schemeClr val="dk2"/>
              </a:solidFill>
              <a:latin typeface="Fira Code"/>
              <a:ea typeface="Fira Code"/>
              <a:cs typeface="Fira Code"/>
            </a:endParaRPr>
          </a:p>
        </p:txBody>
      </p:sp>
      <p:graphicFrame>
        <p:nvGraphicFramePr>
          <p:cNvPr id="1389" name="Google Shape;1389;p48"/>
          <p:cNvGraphicFramePr/>
          <p:nvPr>
            <p:extLst>
              <p:ext uri="{D42A27DB-BD31-4B8C-83A1-F6EECF244321}">
                <p14:modId xmlns:p14="http://schemas.microsoft.com/office/powerpoint/2010/main" val="83319246"/>
              </p:ext>
            </p:extLst>
          </p:nvPr>
        </p:nvGraphicFramePr>
        <p:xfrm>
          <a:off x="765594" y="1272396"/>
          <a:ext cx="7612757" cy="3276450"/>
        </p:xfrm>
        <a:graphic>
          <a:graphicData uri="http://schemas.openxmlformats.org/drawingml/2006/table">
            <a:tbl>
              <a:tblPr>
                <a:noFill/>
                <a:tableStyleId>{604D93C8-4DCB-494A-9184-902C0DF1A243}</a:tableStyleId>
              </a:tblPr>
              <a:tblGrid>
                <a:gridCol w="408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9397">
                  <a:extLst>
                    <a:ext uri="{9D8B030D-6E8A-4147-A177-3AD203B41FA5}">
                      <a16:colId xmlns:a16="http://schemas.microsoft.com/office/drawing/2014/main" val="3282209615"/>
                    </a:ext>
                  </a:extLst>
                </a:gridCol>
                <a:gridCol w="688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05">
                  <a:extLst>
                    <a:ext uri="{9D8B030D-6E8A-4147-A177-3AD203B41FA5}">
                      <a16:colId xmlns:a16="http://schemas.microsoft.com/office/drawing/2014/main" val="3409395436"/>
                    </a:ext>
                  </a:extLst>
                </a:gridCol>
              </a:tblGrid>
              <a:tr h="3358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0070C0"/>
                          </a:solidFill>
                          <a:latin typeface="Calibri"/>
                          <a:ea typeface="Oswald"/>
                          <a:cs typeface="Oswald"/>
                        </a:rPr>
                        <a:t>Ps</a:t>
                      </a:r>
                      <a:endParaRPr lang="en" sz="1100" b="1">
                        <a:solidFill>
                          <a:srgbClr val="0070C0"/>
                        </a:solidFill>
                        <a:latin typeface="Calibri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accent2"/>
                          </a:solidFill>
                          <a:latin typeface="Calibri"/>
                          <a:ea typeface="Oswald"/>
                          <a:cs typeface="Oswald"/>
                        </a:rPr>
                        <a:t>Attribute</a:t>
                      </a:r>
                      <a:endParaRPr sz="1100" b="1">
                        <a:solidFill>
                          <a:schemeClr val="accent2"/>
                        </a:solidFill>
                        <a:latin typeface="Calibri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i="0" u="none" strike="noStrike" noProof="0">
                          <a:solidFill>
                            <a:srgbClr val="FFFF00"/>
                          </a:solidFill>
                          <a:latin typeface="Calibri"/>
                        </a:rPr>
                        <a:t>Ps are addressed through the project</a:t>
                      </a:r>
                      <a:endParaRPr lang="en-US" sz="1100">
                        <a:solidFill>
                          <a:srgbClr val="FFFF00"/>
                        </a:solidFill>
                        <a:latin typeface="Calibri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4">
                      <a:solidFill>
                        <a:schemeClr val="dk2"/>
                      </a:solidFill>
                    </a:lnR>
                    <a:lnT w="9524">
                      <a:solidFill>
                        <a:schemeClr val="dk2">
                          <a:alpha val="0"/>
                        </a:schemeClr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accent3"/>
                          </a:solidFill>
                          <a:latin typeface="Calibri"/>
                          <a:ea typeface="Oswald"/>
                          <a:cs typeface="Oswald"/>
                        </a:rPr>
                        <a:t>CO</a:t>
                      </a:r>
                      <a:endParaRPr sz="1100" b="1">
                        <a:solidFill>
                          <a:schemeClr val="accent3"/>
                        </a:solidFill>
                        <a:latin typeface="Calibri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9524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accent3"/>
                          </a:solidFill>
                          <a:latin typeface="Calibri"/>
                          <a:ea typeface="Oswald"/>
                          <a:cs typeface="Oswald"/>
                        </a:rPr>
                        <a:t>PO</a:t>
                      </a:r>
                      <a:endParaRPr lang="en" sz="1100" b="1">
                        <a:solidFill>
                          <a:schemeClr val="accent3"/>
                        </a:solidFill>
                        <a:latin typeface="Calibri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4">
                      <a:solidFill>
                        <a:schemeClr val="dk2">
                          <a:alpha val="0"/>
                        </a:schemeClr>
                      </a:solidFill>
                    </a:lnR>
                    <a:lnT w="9524">
                      <a:solidFill>
                        <a:schemeClr val="dk2">
                          <a:alpha val="0"/>
                        </a:schemeClr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0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2"/>
                          </a:solidFill>
                          <a:latin typeface="Calibri"/>
                          <a:ea typeface="Oswald"/>
                          <a:cs typeface="Oswald"/>
                        </a:rPr>
                        <a:t>P1</a:t>
                      </a:r>
                      <a:endParaRPr sz="1200" b="1">
                        <a:solidFill>
                          <a:schemeClr val="dk2"/>
                        </a:solidFill>
                        <a:latin typeface="Calibri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Calibri"/>
                        </a:rPr>
                        <a:t>Depth of Knowledge Requirement</a:t>
                      </a:r>
                      <a:endParaRPr sz="1200">
                        <a:solidFill>
                          <a:schemeClr val="dk2"/>
                        </a:solidFill>
                        <a:latin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Calibri"/>
                        </a:rPr>
                        <a:t>Our project requires Machine learning</a:t>
                      </a:r>
                      <a:r>
                        <a:rPr lang="en-US" sz="1200" b="1">
                          <a:solidFill>
                            <a:schemeClr val="dk2"/>
                          </a:solidFill>
                          <a:latin typeface="Calibri"/>
                        </a:rPr>
                        <a:t>(K2),</a:t>
                      </a:r>
                      <a:r>
                        <a:rPr lang="en-US" sz="1200">
                          <a:solidFill>
                            <a:schemeClr val="dk2"/>
                          </a:solidFill>
                          <a:latin typeface="Calibri"/>
                        </a:rPr>
                        <a:t> rigorous study of existing projects</a:t>
                      </a:r>
                      <a:r>
                        <a:rPr lang="en-US" sz="1200" b="1">
                          <a:solidFill>
                            <a:schemeClr val="dk2"/>
                          </a:solidFill>
                          <a:latin typeface="Calibri"/>
                        </a:rPr>
                        <a:t>(K8), </a:t>
                      </a:r>
                      <a:r>
                        <a:rPr lang="en-US" sz="1200" b="0">
                          <a:solidFill>
                            <a:schemeClr val="dk2"/>
                          </a:solidFill>
                          <a:latin typeface="Calibri"/>
                        </a:rPr>
                        <a:t>survey &amp; reviews from users, monitoring new products</a:t>
                      </a:r>
                      <a:r>
                        <a:rPr lang="en-US" sz="1200" b="1">
                          <a:solidFill>
                            <a:schemeClr val="dk2"/>
                          </a:solidFill>
                          <a:latin typeface="Calibri"/>
                        </a:rPr>
                        <a:t>(K3,K4), </a:t>
                      </a:r>
                      <a:r>
                        <a:rPr lang="en-US" sz="1200" b="0">
                          <a:solidFill>
                            <a:schemeClr val="dk2"/>
                          </a:solidFill>
                          <a:latin typeface="Calibri"/>
                        </a:rPr>
                        <a:t> knowledge of web-development</a:t>
                      </a:r>
                      <a:r>
                        <a:rPr lang="en-US" sz="1200" b="1">
                          <a:solidFill>
                            <a:schemeClr val="dk2"/>
                          </a:solidFill>
                          <a:latin typeface="Calibri"/>
                        </a:rPr>
                        <a:t>(K6), </a:t>
                      </a:r>
                      <a:r>
                        <a:rPr lang="en-US" sz="1200" b="0">
                          <a:solidFill>
                            <a:schemeClr val="dk2"/>
                          </a:solidFill>
                          <a:latin typeface="Calibri"/>
                        </a:rPr>
                        <a:t>data collection &amp; analysis</a:t>
                      </a:r>
                      <a:r>
                        <a:rPr lang="en-US" sz="1200" b="1">
                          <a:solidFill>
                            <a:schemeClr val="dk2"/>
                          </a:solidFill>
                          <a:latin typeface="Calibri"/>
                        </a:rPr>
                        <a:t>(K5).</a:t>
                      </a:r>
                      <a:endParaRPr sz="1200" b="1">
                        <a:solidFill>
                          <a:schemeClr val="dk2"/>
                        </a:solidFill>
                        <a:latin typeface="Calibri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4">
                      <a:solidFill>
                        <a:schemeClr val="dk2"/>
                      </a:solidFill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CO1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CO2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CO3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CO7</a:t>
                      </a:r>
                    </a:p>
                  </a:txBody>
                  <a:tcPr marL="91425" marR="91425" marT="91425" marB="91425">
                    <a:lnL w="9524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PO1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PO2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PO3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PO5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4">
                      <a:solidFill>
                        <a:schemeClr val="dk2">
                          <a:alpha val="0"/>
                        </a:schemeClr>
                      </a:solidFill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0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2"/>
                          </a:solidFill>
                          <a:latin typeface="Calibri"/>
                          <a:ea typeface="Oswald"/>
                          <a:cs typeface="Oswald"/>
                        </a:rPr>
                        <a:t>P3</a:t>
                      </a:r>
                      <a:endParaRPr sz="1200" b="1">
                        <a:solidFill>
                          <a:schemeClr val="dk2"/>
                        </a:solidFill>
                        <a:latin typeface="Calibri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Dept of Analysis Requirement</a:t>
                      </a:r>
                      <a:endParaRPr lang="en" sz="1200">
                        <a:solidFill>
                          <a:schemeClr val="dk2"/>
                        </a:solidFill>
                        <a:latin typeface="Calibri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Users requirements, device feather's data, users demand etc.</a:t>
                      </a:r>
                      <a:endParaRPr lang="en" sz="1200">
                        <a:solidFill>
                          <a:schemeClr val="dk2"/>
                        </a:solidFill>
                        <a:latin typeface="Calibri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4">
                      <a:solidFill>
                        <a:schemeClr val="dk2"/>
                      </a:solidFill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Calibri"/>
                        </a:rPr>
                        <a:t>CO4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Calibri"/>
                        </a:rPr>
                        <a:t>CO7</a:t>
                      </a:r>
                    </a:p>
                  </a:txBody>
                  <a:tcPr marL="91425" marR="91425" marT="91425" marB="91425">
                    <a:lnL w="9524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Calibri"/>
                        </a:rPr>
                        <a:t>PO2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Calibri"/>
                        </a:rPr>
                        <a:t>P12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4">
                      <a:solidFill>
                        <a:schemeClr val="dk2">
                          <a:alpha val="0"/>
                        </a:schemeClr>
                      </a:solidFill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05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2"/>
                          </a:solidFill>
                          <a:latin typeface="Calibri"/>
                          <a:ea typeface="Oswald"/>
                          <a:cs typeface="Oswald"/>
                        </a:rPr>
                        <a:t>P4</a:t>
                      </a:r>
                      <a:endParaRPr sz="1200" b="1">
                        <a:solidFill>
                          <a:schemeClr val="dk2"/>
                        </a:solidFill>
                        <a:latin typeface="Calibri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dk2">
                          <a:alpha val="0"/>
                        </a:schemeClr>
                      </a:solidFill>
                    </a:lnL>
                    <a:lnR w="9524">
                      <a:solidFill>
                        <a:schemeClr val="dk2"/>
                      </a:solidFill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Familiarity of Issues</a:t>
                      </a:r>
                      <a:endParaRPr lang="en" sz="1200">
                        <a:solidFill>
                          <a:schemeClr val="dk2"/>
                        </a:solidFill>
                        <a:latin typeface="Calibri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dk2"/>
                      </a:solidFill>
                    </a:lnL>
                    <a:lnR w="9524">
                      <a:solidFill>
                        <a:schemeClr val="dk2"/>
                      </a:solidFill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We need to Analyse &amp; implement various programming knowledge and skills to fix many issues</a:t>
                      </a:r>
                      <a:endParaRPr lang="en" sz="1200">
                        <a:solidFill>
                          <a:schemeClr val="dk2"/>
                        </a:solidFill>
                        <a:latin typeface="Calibri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dk2"/>
                      </a:solidFill>
                    </a:lnL>
                    <a:lnR w="9524">
                      <a:solidFill>
                        <a:schemeClr val="dk2"/>
                      </a:solidFill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Calibri"/>
                        </a:rPr>
                        <a:t>CO7</a:t>
                      </a:r>
                    </a:p>
                  </a:txBody>
                  <a:tcPr marL="91425" marR="91425" marT="91425" marB="91425">
                    <a:lnL w="9524">
                      <a:solidFill>
                        <a:schemeClr val="dk2"/>
                      </a:solidFill>
                    </a:lnL>
                    <a:lnR w="9524">
                      <a:solidFill>
                        <a:schemeClr val="dk2"/>
                      </a:solidFill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Calibri"/>
                        </a:rPr>
                        <a:t>PO3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Calibri"/>
                        </a:rPr>
                        <a:t>PO9</a:t>
                      </a:r>
                    </a:p>
                  </a:txBody>
                  <a:tcPr marL="91425" marR="91425" marT="91425" marB="91425">
                    <a:lnL w="9524">
                      <a:solidFill>
                        <a:schemeClr val="dk2"/>
                      </a:solidFill>
                    </a:lnL>
                    <a:lnR w="9524">
                      <a:solidFill>
                        <a:schemeClr val="dk2">
                          <a:alpha val="0"/>
                        </a:schemeClr>
                      </a:solidFill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901164"/>
                  </a:ext>
                </a:extLst>
              </a:tr>
              <a:tr h="67171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2"/>
                          </a:solidFill>
                          <a:latin typeface="Calibri"/>
                          <a:ea typeface="Oswald"/>
                          <a:cs typeface="Oswald"/>
                        </a:rPr>
                        <a:t>P7</a:t>
                      </a:r>
                      <a:endParaRPr sz="1200" b="1">
                        <a:solidFill>
                          <a:schemeClr val="dk2"/>
                        </a:solidFill>
                        <a:latin typeface="Calibri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dk2">
                          <a:alpha val="0"/>
                        </a:schemeClr>
                      </a:solidFill>
                    </a:lnL>
                    <a:lnR w="9524">
                      <a:solidFill>
                        <a:schemeClr val="dk2"/>
                      </a:solidFill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dk2">
                          <a:alpha val="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Interdependence</a:t>
                      </a:r>
                      <a:endParaRPr lang="en" sz="1200">
                        <a:solidFill>
                          <a:schemeClr val="dk2"/>
                        </a:solidFill>
                        <a:latin typeface="Calibri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dk2"/>
                      </a:solidFill>
                    </a:lnL>
                    <a:lnR w="9524">
                      <a:solidFill>
                        <a:schemeClr val="dk2"/>
                      </a:solidFill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dk2">
                          <a:alpha val="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Our project involves interdependent components such as requirement analysis, designing, back-end, front-end, software testing, dataset etc.</a:t>
                      </a:r>
                      <a:endParaRPr lang="en" sz="1200">
                        <a:solidFill>
                          <a:schemeClr val="dk2"/>
                        </a:solidFill>
                        <a:latin typeface="Calibri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dk2"/>
                      </a:solidFill>
                    </a:lnL>
                    <a:lnR w="9524">
                      <a:solidFill>
                        <a:schemeClr val="dk2"/>
                      </a:solidFill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>
                          <a:alpha val="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Calibri"/>
                        </a:rPr>
                        <a:t>CO2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Calibri"/>
                        </a:rPr>
                        <a:t>CO7</a:t>
                      </a:r>
                    </a:p>
                  </a:txBody>
                  <a:tcPr marL="91425" marR="91425" marT="91425" marB="91425">
                    <a:lnL w="9524">
                      <a:solidFill>
                        <a:schemeClr val="dk2"/>
                      </a:solidFill>
                    </a:lnL>
                    <a:lnR w="9524">
                      <a:solidFill>
                        <a:schemeClr val="dk2"/>
                      </a:solidFill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dk2">
                          <a:alpha val="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Calibri"/>
                        </a:rPr>
                        <a:t>PO2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Calibri"/>
                        </a:rPr>
                        <a:t>PO10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>
                        <a:solidFill>
                          <a:schemeClr val="dk2"/>
                        </a:solidFill>
                        <a:latin typeface="Calibri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dk2"/>
                      </a:solidFill>
                    </a:lnL>
                    <a:lnR w="9524">
                      <a:solidFill>
                        <a:schemeClr val="dk2">
                          <a:alpha val="0"/>
                        </a:schemeClr>
                      </a:solidFill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>
                          <a:alpha val="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962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938466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48"/>
          <p:cNvSpPr txBox="1">
            <a:spLocks noGrp="1"/>
          </p:cNvSpPr>
          <p:nvPr>
            <p:ph type="subTitle" idx="1"/>
          </p:nvPr>
        </p:nvSpPr>
        <p:spPr>
          <a:xfrm>
            <a:off x="817766" y="249979"/>
            <a:ext cx="1583784" cy="19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Complex Engineering Mapping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368" name="Google Shape;1368;p4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369" name="Google Shape;1369;p4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0" name="Google Shape;1370;p4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1" name="Google Shape;1371;p4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72" name="Google Shape;1372;p4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373" name="Google Shape;1373;p4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4" name="Google Shape;1374;p4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375" name="Google Shape;1375;p4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76" name="Google Shape;1376;p4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377" name="Google Shape;1377;p4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8" name="Google Shape;1378;p4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79" name="Google Shape;1379;p4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380" name="Google Shape;1380;p4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83" name="Google Shape;1383;p48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48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48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48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8"/>
          <p:cNvSpPr txBox="1">
            <a:spLocks noGrp="1"/>
          </p:cNvSpPr>
          <p:nvPr>
            <p:ph type="title"/>
          </p:nvPr>
        </p:nvSpPr>
        <p:spPr>
          <a:xfrm>
            <a:off x="687651" y="464519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How As are addressed through the Project</a:t>
            </a:r>
          </a:p>
        </p:txBody>
      </p:sp>
      <p:sp>
        <p:nvSpPr>
          <p:cNvPr id="1388" name="Google Shape;1388;p48"/>
          <p:cNvSpPr txBox="1"/>
          <p:nvPr/>
        </p:nvSpPr>
        <p:spPr>
          <a:xfrm>
            <a:off x="5562294" y="573367"/>
            <a:ext cx="26487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" sz="1200">
              <a:solidFill>
                <a:schemeClr val="dk2"/>
              </a:solidFill>
              <a:latin typeface="Fira Code"/>
              <a:ea typeface="Fira Code"/>
              <a:cs typeface="Fira Code"/>
            </a:endParaRPr>
          </a:p>
        </p:txBody>
      </p:sp>
      <p:graphicFrame>
        <p:nvGraphicFramePr>
          <p:cNvPr id="1389" name="Google Shape;1389;p48"/>
          <p:cNvGraphicFramePr/>
          <p:nvPr>
            <p:extLst>
              <p:ext uri="{D42A27DB-BD31-4B8C-83A1-F6EECF244321}">
                <p14:modId xmlns:p14="http://schemas.microsoft.com/office/powerpoint/2010/main" val="256916891"/>
              </p:ext>
            </p:extLst>
          </p:nvPr>
        </p:nvGraphicFramePr>
        <p:xfrm>
          <a:off x="948905" y="1455707"/>
          <a:ext cx="7314542" cy="2584973"/>
        </p:xfrm>
        <a:graphic>
          <a:graphicData uri="http://schemas.openxmlformats.org/drawingml/2006/table">
            <a:tbl>
              <a:tblPr>
                <a:noFill/>
                <a:tableStyleId>{604D93C8-4DCB-494A-9184-902C0DF1A243}</a:tableStyleId>
              </a:tblPr>
              <a:tblGrid>
                <a:gridCol w="472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0309">
                  <a:extLst>
                    <a:ext uri="{9D8B030D-6E8A-4147-A177-3AD203B41FA5}">
                      <a16:colId xmlns:a16="http://schemas.microsoft.com/office/drawing/2014/main" val="3282209615"/>
                    </a:ext>
                  </a:extLst>
                </a:gridCol>
              </a:tblGrid>
              <a:tr h="4199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0070C0"/>
                          </a:solidFill>
                          <a:latin typeface="Calibri"/>
                          <a:ea typeface="Oswald"/>
                          <a:cs typeface="Oswald"/>
                        </a:rPr>
                        <a:t>Ps</a:t>
                      </a:r>
                      <a:endParaRPr lang="en" sz="1600" b="1">
                        <a:solidFill>
                          <a:srgbClr val="0070C0"/>
                        </a:solidFill>
                        <a:latin typeface="Calibri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2"/>
                          </a:solidFill>
                          <a:latin typeface="Calibri"/>
                          <a:ea typeface="Oswald"/>
                          <a:cs typeface="Oswald"/>
                        </a:rPr>
                        <a:t>Attribute</a:t>
                      </a:r>
                      <a:endParaRPr sz="1600" b="1">
                        <a:solidFill>
                          <a:schemeClr val="accent2"/>
                        </a:solidFill>
                        <a:latin typeface="Calibri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i="0" u="none" strike="noStrike" noProof="0">
                          <a:solidFill>
                            <a:srgbClr val="FFFF00"/>
                          </a:solidFill>
                          <a:latin typeface="Calibri"/>
                        </a:rPr>
                        <a:t>Ps are addressed through the project</a:t>
                      </a:r>
                      <a:endParaRPr lang="en-US" sz="1600">
                        <a:solidFill>
                          <a:srgbClr val="FFFF00"/>
                        </a:solidFill>
                        <a:latin typeface="Calibri"/>
                        <a:sym typeface="Oswal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4">
                      <a:solidFill>
                        <a:schemeClr val="dk2"/>
                      </a:solidFill>
                    </a:lnR>
                    <a:lnT w="9524">
                      <a:solidFill>
                        <a:schemeClr val="dk2">
                          <a:alpha val="0"/>
                        </a:schemeClr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6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dk2"/>
                          </a:solidFill>
                          <a:latin typeface="Calibri"/>
                          <a:ea typeface="Oswald"/>
                          <a:cs typeface="Oswald"/>
                        </a:rPr>
                        <a:t>A1</a:t>
                      </a:r>
                      <a:endParaRPr sz="1300" b="1">
                        <a:solidFill>
                          <a:schemeClr val="dk2"/>
                        </a:solidFill>
                        <a:latin typeface="Calibri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2"/>
                          </a:solidFill>
                          <a:latin typeface="Calibri"/>
                        </a:rPr>
                        <a:t>Range of Resources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>
                          <a:solidFill>
                            <a:schemeClr val="dk2"/>
                          </a:solidFill>
                          <a:latin typeface="Calibri"/>
                        </a:rPr>
                        <a:t>Device's data are collected. Web framework is important resources for this project. It engages diverse resources including various designing tools.</a:t>
                      </a:r>
                      <a:endParaRPr sz="1300" b="0">
                        <a:solidFill>
                          <a:schemeClr val="dk2"/>
                        </a:solidFill>
                        <a:latin typeface="Calibri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4">
                      <a:solidFill>
                        <a:schemeClr val="dk2"/>
                      </a:solidFill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2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dk2"/>
                          </a:solidFill>
                          <a:latin typeface="Calibri"/>
                          <a:ea typeface="Oswald"/>
                          <a:cs typeface="Oswald"/>
                        </a:rPr>
                        <a:t>A2</a:t>
                      </a:r>
                      <a:endParaRPr sz="1300" b="1">
                        <a:solidFill>
                          <a:schemeClr val="dk2"/>
                        </a:solidFill>
                        <a:latin typeface="Calibri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9524">
                      <a:solidFill>
                        <a:schemeClr val="dk2">
                          <a:alpha val="0"/>
                        </a:schemeClr>
                      </a:solidFill>
                    </a:lnL>
                    <a:lnR w="9524">
                      <a:solidFill>
                        <a:schemeClr val="dk2"/>
                      </a:solidFill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Level of Interaction</a:t>
                      </a:r>
                    </a:p>
                  </a:txBody>
                  <a:tcPr marL="91425" marR="91425" marT="91425" marB="91425" anchor="ctr">
                    <a:lnL w="9524">
                      <a:solidFill>
                        <a:schemeClr val="dk2"/>
                      </a:solidFill>
                    </a:lnL>
                    <a:lnR w="9524">
                      <a:solidFill>
                        <a:schemeClr val="dk2"/>
                      </a:solidFill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Successful interaction between Web framework and NLP</a:t>
                      </a:r>
                    </a:p>
                  </a:txBody>
                  <a:tcPr marL="91425" marR="91425" marT="91425" marB="91425" anchor="ctr">
                    <a:lnL w="9524">
                      <a:solidFill>
                        <a:schemeClr val="dk2"/>
                      </a:solidFill>
                    </a:lnL>
                    <a:lnR w="9524">
                      <a:solidFill>
                        <a:schemeClr val="dk2"/>
                      </a:solidFill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3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dk2"/>
                          </a:solidFill>
                          <a:latin typeface="Calibri"/>
                          <a:ea typeface="Oswald"/>
                          <a:cs typeface="Oswald"/>
                        </a:rPr>
                        <a:t>A5</a:t>
                      </a:r>
                      <a:endParaRPr sz="1300" b="1">
                        <a:solidFill>
                          <a:schemeClr val="dk2"/>
                        </a:solidFill>
                        <a:latin typeface="Calibri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9524">
                      <a:solidFill>
                        <a:schemeClr val="dk2">
                          <a:alpha val="0"/>
                        </a:schemeClr>
                      </a:solidFill>
                    </a:lnL>
                    <a:lnR w="9524">
                      <a:solidFill>
                        <a:schemeClr val="dk2"/>
                      </a:solidFill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>
                          <a:alpha val="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Familiarity</a:t>
                      </a:r>
                      <a:endParaRPr lang="en" sz="1300">
                        <a:solidFill>
                          <a:schemeClr val="dk2"/>
                        </a:solidFill>
                        <a:latin typeface="Calibri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9524">
                      <a:solidFill>
                        <a:schemeClr val="dk2"/>
                      </a:solidFill>
                    </a:lnL>
                    <a:lnR w="9524">
                      <a:solidFill>
                        <a:schemeClr val="dk2"/>
                      </a:solidFill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>
                          <a:alpha val="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Our project deals with Internet users. </a:t>
                      </a:r>
                      <a:endParaRPr lang="en" sz="1300">
                        <a:solidFill>
                          <a:schemeClr val="dk2"/>
                        </a:solidFill>
                        <a:latin typeface="Calibri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9524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chemeClr val="dk2"/>
                      </a:solidFill>
                    </a:lnR>
                    <a:lnT w="9524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dk2">
                          <a:alpha val="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962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020473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48"/>
          <p:cNvSpPr txBox="1">
            <a:spLocks noGrp="1"/>
          </p:cNvSpPr>
          <p:nvPr>
            <p:ph type="subTitle" idx="1"/>
          </p:nvPr>
        </p:nvSpPr>
        <p:spPr>
          <a:xfrm>
            <a:off x="817766" y="249979"/>
            <a:ext cx="1583784" cy="19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Complex Engineering Mapping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368" name="Google Shape;1368;p4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369" name="Google Shape;1369;p4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0" name="Google Shape;1370;p4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1" name="Google Shape;1371;p4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72" name="Google Shape;1372;p4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373" name="Google Shape;1373;p4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4" name="Google Shape;1374;p4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375" name="Google Shape;1375;p4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76" name="Google Shape;1376;p4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377" name="Google Shape;1377;p4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8" name="Google Shape;1378;p4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79" name="Google Shape;1379;p4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380" name="Google Shape;1380;p4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83" name="Google Shape;1383;p48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48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48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48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8"/>
          <p:cNvSpPr txBox="1">
            <a:spLocks noGrp="1"/>
          </p:cNvSpPr>
          <p:nvPr>
            <p:ph type="title"/>
          </p:nvPr>
        </p:nvSpPr>
        <p:spPr>
          <a:xfrm>
            <a:off x="687651" y="464519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How As are addressed through the Project</a:t>
            </a:r>
          </a:p>
        </p:txBody>
      </p:sp>
      <p:sp>
        <p:nvSpPr>
          <p:cNvPr id="1388" name="Google Shape;1388;p48"/>
          <p:cNvSpPr txBox="1"/>
          <p:nvPr/>
        </p:nvSpPr>
        <p:spPr>
          <a:xfrm>
            <a:off x="5562294" y="573367"/>
            <a:ext cx="26487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" sz="1200">
              <a:solidFill>
                <a:schemeClr val="dk2"/>
              </a:solidFill>
              <a:latin typeface="Fira Code"/>
              <a:ea typeface="Fira Code"/>
              <a:cs typeface="Fira Code"/>
            </a:endParaRPr>
          </a:p>
        </p:txBody>
      </p:sp>
      <p:graphicFrame>
        <p:nvGraphicFramePr>
          <p:cNvPr id="1389" name="Google Shape;1389;p48"/>
          <p:cNvGraphicFramePr/>
          <p:nvPr>
            <p:extLst>
              <p:ext uri="{D42A27DB-BD31-4B8C-83A1-F6EECF244321}">
                <p14:modId xmlns:p14="http://schemas.microsoft.com/office/powerpoint/2010/main" val="3319206089"/>
              </p:ext>
            </p:extLst>
          </p:nvPr>
        </p:nvGraphicFramePr>
        <p:xfrm>
          <a:off x="819509" y="1337094"/>
          <a:ext cx="7448880" cy="3113005"/>
        </p:xfrm>
        <a:graphic>
          <a:graphicData uri="http://schemas.openxmlformats.org/drawingml/2006/table">
            <a:tbl>
              <a:tblPr>
                <a:noFill/>
                <a:tableStyleId>{604D93C8-4DCB-494A-9184-902C0DF1A243}</a:tableStyleId>
              </a:tblPr>
              <a:tblGrid>
                <a:gridCol w="560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5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3113">
                  <a:extLst>
                    <a:ext uri="{9D8B030D-6E8A-4147-A177-3AD203B41FA5}">
                      <a16:colId xmlns:a16="http://schemas.microsoft.com/office/drawing/2014/main" val="3282209615"/>
                    </a:ext>
                  </a:extLst>
                </a:gridCol>
              </a:tblGrid>
              <a:tr h="39588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0070C0"/>
                          </a:solidFill>
                          <a:latin typeface="Calibri"/>
                          <a:ea typeface="Oswald"/>
                          <a:cs typeface="Oswald"/>
                          <a:sym typeface="Oswald"/>
                        </a:rPr>
                        <a:t>CO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2"/>
                          </a:solidFill>
                          <a:latin typeface="Calibri"/>
                        </a:rPr>
                        <a:t>CO Statements</a:t>
                      </a:r>
                      <a:endParaRPr lang="en-US" sz="16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i="0" u="none" strike="noStrike" noProof="0">
                          <a:solidFill>
                            <a:srgbClr val="FFFF00"/>
                          </a:solidFill>
                          <a:latin typeface="Calibri"/>
                        </a:rPr>
                        <a:t>Corresponding POs</a:t>
                      </a:r>
                      <a:endParaRPr lang="en-US" sz="160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chemeClr val="dk2">
                          <a:alpha val="0"/>
                        </a:schemeClr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9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dk2"/>
                          </a:solidFill>
                          <a:latin typeface="Calibri"/>
                          <a:ea typeface="Oswald"/>
                          <a:cs typeface="Oswald"/>
                        </a:rPr>
                        <a:t>CO1</a:t>
                      </a:r>
                      <a:endParaRPr sz="1000" b="1">
                        <a:solidFill>
                          <a:schemeClr val="dk2"/>
                        </a:solidFill>
                        <a:latin typeface="Calibri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2"/>
                          </a:solidFill>
                          <a:latin typeface="Calibri"/>
                        </a:rPr>
                        <a:t>Identifying a real-life problem that can be transmitted to an engineering or computing solution through design, development and validation.</a:t>
                      </a:r>
                      <a:endParaRPr sz="1000">
                        <a:solidFill>
                          <a:schemeClr val="dk2"/>
                        </a:solidFill>
                        <a:latin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>
                          <a:solidFill>
                            <a:schemeClr val="dk2"/>
                          </a:solidFill>
                          <a:latin typeface="Calibri"/>
                        </a:rPr>
                        <a:t>PO4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>
                          <a:solidFill>
                            <a:schemeClr val="dk2"/>
                          </a:solidFill>
                          <a:latin typeface="Calibri"/>
                        </a:rPr>
                        <a:t>PO10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>
                          <a:solidFill>
                            <a:schemeClr val="dk2"/>
                          </a:solidFill>
                          <a:latin typeface="Calibri"/>
                        </a:rPr>
                        <a:t>PO12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36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dk2"/>
                          </a:solidFill>
                          <a:latin typeface="Calibri"/>
                          <a:ea typeface="Oswald"/>
                          <a:cs typeface="Oswald"/>
                        </a:rPr>
                        <a:t>CO2</a:t>
                      </a:r>
                      <a:endParaRPr sz="1000" b="1">
                        <a:solidFill>
                          <a:schemeClr val="dk2"/>
                        </a:solidFill>
                        <a:latin typeface="Calibri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9524">
                      <a:solidFill>
                        <a:schemeClr val="dk2">
                          <a:alpha val="0"/>
                        </a:schemeClr>
                      </a:solidFill>
                    </a:lnL>
                    <a:lnR w="9524">
                      <a:solidFill>
                        <a:schemeClr val="dk2"/>
                      </a:solidFill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Identify, formulate and analyze a real world compels engineering problem based on requirement</a:t>
                      </a:r>
                    </a:p>
                  </a:txBody>
                  <a:tcPr marL="91425" marR="91425" marT="91425" marB="91425" anchor="ctr">
                    <a:lnL w="9524">
                      <a:solidFill>
                        <a:schemeClr val="dk2"/>
                      </a:solidFill>
                    </a:lnL>
                    <a:lnR w="9524">
                      <a:solidFill>
                        <a:schemeClr val="dk2"/>
                      </a:solidFill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PO2</a:t>
                      </a:r>
                      <a:endParaRPr lang="en-US" sz="100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PO3</a:t>
                      </a:r>
                    </a:p>
                  </a:txBody>
                  <a:tcPr marL="91425" marR="91425" marT="91425" marB="91425" anchor="ctr">
                    <a:lnL w="9524">
                      <a:solidFill>
                        <a:schemeClr val="dk2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4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dk2"/>
                          </a:solidFill>
                          <a:latin typeface="Calibri"/>
                          <a:ea typeface="Oswald"/>
                          <a:cs typeface="Oswald"/>
                        </a:rPr>
                        <a:t>CO3</a:t>
                      </a:r>
                      <a:endParaRPr sz="1000" b="1">
                        <a:solidFill>
                          <a:schemeClr val="dk2"/>
                        </a:solidFill>
                        <a:latin typeface="Calibri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9524">
                      <a:solidFill>
                        <a:schemeClr val="dk2">
                          <a:alpha val="0"/>
                        </a:schemeClr>
                      </a:solidFill>
                    </a:lnL>
                    <a:lnR w="9524">
                      <a:solidFill>
                        <a:schemeClr val="dk2"/>
                      </a:solidFill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Design/Develop a working solution on a complex software-intensive system and verify and validate the solution using industrial state of the practice, that indicates a high-quality software-intensive system</a:t>
                      </a:r>
                      <a:endParaRPr lang="en" sz="1000">
                        <a:solidFill>
                          <a:schemeClr val="dk2"/>
                        </a:solidFill>
                        <a:latin typeface="Calibri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9524">
                      <a:solidFill>
                        <a:schemeClr val="dk2"/>
                      </a:solidFill>
                    </a:lnL>
                    <a:lnR w="9524">
                      <a:solidFill>
                        <a:schemeClr val="dk2"/>
                      </a:solidFill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PO1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PO5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PO11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00">
                        <a:solidFill>
                          <a:schemeClr val="dk2"/>
                        </a:solidFill>
                        <a:latin typeface="Calibri"/>
                        <a:ea typeface="Fira Code"/>
                        <a:cs typeface="Fira Code"/>
                      </a:endParaRPr>
                    </a:p>
                  </a:txBody>
                  <a:tcPr marL="91425" marR="91425" marT="91425" marB="91425" anchor="ctr">
                    <a:lnL w="9524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962607"/>
                  </a:ext>
                </a:extLst>
              </a:tr>
              <a:tr h="32660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dk2"/>
                          </a:solidFill>
                          <a:latin typeface="Calibri"/>
                          <a:ea typeface="Oswald"/>
                          <a:cs typeface="Oswald"/>
                        </a:rPr>
                        <a:t>CO4</a:t>
                      </a:r>
                      <a:endParaRPr sz="1100" b="1">
                        <a:solidFill>
                          <a:schemeClr val="dk2"/>
                        </a:solidFill>
                        <a:latin typeface="Calibri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dk2">
                          <a:alpha val="0"/>
                        </a:schemeClr>
                      </a:solidFill>
                    </a:lnL>
                    <a:lnR w="9524">
                      <a:solidFill>
                        <a:schemeClr val="dk2"/>
                      </a:solidFill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Use a modern/popular IDE to test complex software-intensive systems.</a:t>
                      </a:r>
                      <a:endParaRPr lang="en" sz="1100">
                        <a:solidFill>
                          <a:schemeClr val="dk2"/>
                        </a:solidFill>
                        <a:latin typeface="Calibri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dk2"/>
                      </a:solidFill>
                    </a:lnL>
                    <a:lnR w="9524">
                      <a:solidFill>
                        <a:schemeClr val="dk2"/>
                      </a:solidFill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PO7</a:t>
                      </a:r>
                      <a:endParaRPr lang="en" sz="1100">
                        <a:solidFill>
                          <a:schemeClr val="dk2"/>
                        </a:solidFill>
                        <a:latin typeface="Calibri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dk2"/>
                      </a:solidFill>
                    </a:lnL>
                    <a:lnR w="0">
                      <a:noFill/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344140"/>
                  </a:ext>
                </a:extLst>
              </a:tr>
              <a:tr h="4156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dk2"/>
                          </a:solidFill>
                          <a:latin typeface="Calibri"/>
                          <a:ea typeface="Oswald"/>
                          <a:cs typeface="Oswald"/>
                        </a:rPr>
                        <a:t>CO7</a:t>
                      </a:r>
                      <a:endParaRPr sz="1100" b="1">
                        <a:solidFill>
                          <a:schemeClr val="dk2"/>
                        </a:solidFill>
                        <a:latin typeface="Calibri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dk2">
                          <a:alpha val="0"/>
                        </a:schemeClr>
                      </a:solidFill>
                    </a:lnL>
                    <a:lnR w="9524">
                      <a:solidFill>
                        <a:schemeClr val="dk2"/>
                      </a:solidFill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>
                          <a:alpha val="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Work as a team and fulfil individual responsibility</a:t>
                      </a:r>
                      <a:endParaRPr lang="en" sz="1100">
                        <a:solidFill>
                          <a:schemeClr val="dk2"/>
                        </a:solidFill>
                        <a:latin typeface="Calibri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dk2"/>
                      </a:solidFill>
                    </a:lnL>
                    <a:lnR w="9524">
                      <a:solidFill>
                        <a:schemeClr val="dk2"/>
                      </a:solidFill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>
                          <a:alpha val="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PO9</a:t>
                      </a:r>
                      <a:endParaRPr lang="en" sz="1100">
                        <a:solidFill>
                          <a:schemeClr val="dk2"/>
                        </a:solidFill>
                        <a:latin typeface="Calibri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dk2"/>
                      </a:solidFill>
                    </a:lnL>
                    <a:lnR w="0">
                      <a:noFill/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>
                          <a:alpha val="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91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918677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48"/>
          <p:cNvSpPr txBox="1">
            <a:spLocks noGrp="1"/>
          </p:cNvSpPr>
          <p:nvPr>
            <p:ph type="subTitle" idx="1"/>
          </p:nvPr>
        </p:nvSpPr>
        <p:spPr>
          <a:xfrm>
            <a:off x="817766" y="249979"/>
            <a:ext cx="1583784" cy="19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Complex Engineering Mapping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368" name="Google Shape;1368;p48"/>
          <p:cNvGrpSpPr/>
          <p:nvPr/>
        </p:nvGrpSpPr>
        <p:grpSpPr>
          <a:xfrm>
            <a:off x="299286" y="229157"/>
            <a:ext cx="133205" cy="152400"/>
            <a:chOff x="222150" y="185025"/>
            <a:chExt cx="170100" cy="152400"/>
          </a:xfrm>
        </p:grpSpPr>
        <p:cxnSp>
          <p:nvCxnSpPr>
            <p:cNvPr id="1369" name="Google Shape;1369;p4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0" name="Google Shape;1370;p4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72" name="Google Shape;1372;p4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373" name="Google Shape;1373;p4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4" name="Google Shape;1374;p4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375" name="Google Shape;1375;p4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76" name="Google Shape;1376;p4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377" name="Google Shape;1377;p4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8" name="Google Shape;1378;p4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79" name="Google Shape;1379;p4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380" name="Google Shape;1380;p4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84" name="Google Shape;1384;p48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48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48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8"/>
          <p:cNvSpPr txBox="1">
            <a:spLocks noGrp="1"/>
          </p:cNvSpPr>
          <p:nvPr>
            <p:ph type="title"/>
          </p:nvPr>
        </p:nvSpPr>
        <p:spPr>
          <a:xfrm>
            <a:off x="676868" y="345906"/>
            <a:ext cx="8292984" cy="5942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Program outcomes(PO) for engineering programs</a:t>
            </a:r>
          </a:p>
        </p:txBody>
      </p:sp>
      <p:sp>
        <p:nvSpPr>
          <p:cNvPr id="1388" name="Google Shape;1388;p48"/>
          <p:cNvSpPr txBox="1"/>
          <p:nvPr/>
        </p:nvSpPr>
        <p:spPr>
          <a:xfrm>
            <a:off x="5562294" y="573367"/>
            <a:ext cx="26487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" sz="1200">
              <a:solidFill>
                <a:schemeClr val="dk2"/>
              </a:solidFill>
              <a:latin typeface="Fira Code"/>
              <a:ea typeface="Fira Code"/>
              <a:cs typeface="Fira Code"/>
            </a:endParaRPr>
          </a:p>
        </p:txBody>
      </p:sp>
      <p:graphicFrame>
        <p:nvGraphicFramePr>
          <p:cNvPr id="1389" name="Google Shape;1389;p48"/>
          <p:cNvGraphicFramePr/>
          <p:nvPr>
            <p:extLst>
              <p:ext uri="{D42A27DB-BD31-4B8C-83A1-F6EECF244321}">
                <p14:modId xmlns:p14="http://schemas.microsoft.com/office/powerpoint/2010/main" val="426023952"/>
              </p:ext>
            </p:extLst>
          </p:nvPr>
        </p:nvGraphicFramePr>
        <p:xfrm>
          <a:off x="862641" y="1250830"/>
          <a:ext cx="7336087" cy="3291600"/>
        </p:xfrm>
        <a:graphic>
          <a:graphicData uri="http://schemas.openxmlformats.org/drawingml/2006/table">
            <a:tbl>
              <a:tblPr>
                <a:noFill/>
                <a:tableStyleId>{604D93C8-4DCB-494A-9184-902C0DF1A243}</a:tableStyleId>
              </a:tblPr>
              <a:tblGrid>
                <a:gridCol w="484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6763">
                  <a:extLst>
                    <a:ext uri="{9D8B030D-6E8A-4147-A177-3AD203B41FA5}">
                      <a16:colId xmlns:a16="http://schemas.microsoft.com/office/drawing/2014/main" val="3282209615"/>
                    </a:ext>
                  </a:extLst>
                </a:gridCol>
              </a:tblGrid>
              <a:tr h="3039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0070C0"/>
                          </a:solidFill>
                          <a:latin typeface="Calibri"/>
                          <a:ea typeface="Oswald"/>
                          <a:cs typeface="Oswald"/>
                        </a:rPr>
                        <a:t>NO</a:t>
                      </a:r>
                      <a:endParaRPr lang="en" sz="1600" b="1">
                        <a:solidFill>
                          <a:srgbClr val="0070C0"/>
                        </a:solidFill>
                        <a:latin typeface="Calibri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2"/>
                          </a:solidFill>
                          <a:latin typeface="Calibri"/>
                        </a:rPr>
                        <a:t>PO</a:t>
                      </a:r>
                      <a:endParaRPr lang="en-US" sz="16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i="0" u="none" strike="noStrike" noProof="0">
                          <a:solidFill>
                            <a:srgbClr val="FFFF00"/>
                          </a:solidFill>
                          <a:latin typeface="Calibri"/>
                        </a:rPr>
                        <a:t>Differentiating</a:t>
                      </a:r>
                      <a:endParaRPr lang="en-US" sz="160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chemeClr val="dk2">
                          <a:alpha val="0"/>
                        </a:schemeClr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dk2"/>
                          </a:solidFill>
                          <a:latin typeface="Calibri"/>
                          <a:ea typeface="Oswald"/>
                          <a:cs typeface="Oswald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2"/>
                          </a:solidFill>
                          <a:latin typeface="Calibri"/>
                        </a:rPr>
                        <a:t>Engineering Knowledge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>
                          <a:solidFill>
                            <a:schemeClr val="dk2"/>
                          </a:solidFill>
                          <a:latin typeface="Calibri"/>
                        </a:rPr>
                        <a:t>Breadth &amp; depth of education and type of knowledge, both theoretical &amp; practical.</a:t>
                      </a:r>
                      <a:endParaRPr sz="1300" b="0">
                        <a:solidFill>
                          <a:schemeClr val="dk2"/>
                        </a:solidFill>
                        <a:latin typeface="Calibri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dk2"/>
                          </a:solidFill>
                          <a:latin typeface="Calibri"/>
                          <a:ea typeface="Oswald"/>
                          <a:cs typeface="Oswald"/>
                        </a:rPr>
                        <a:t>2</a:t>
                      </a:r>
                      <a:endParaRPr sz="1300" b="1">
                        <a:solidFill>
                          <a:schemeClr val="dk2"/>
                        </a:solidFill>
                        <a:latin typeface="Calibri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9524">
                      <a:solidFill>
                        <a:schemeClr val="dk2">
                          <a:alpha val="0"/>
                        </a:schemeClr>
                      </a:solidFill>
                    </a:lnL>
                    <a:lnR w="9524">
                      <a:solidFill>
                        <a:schemeClr val="dk2"/>
                      </a:solidFill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Problem Analysis</a:t>
                      </a:r>
                    </a:p>
                  </a:txBody>
                  <a:tcPr marL="91425" marR="91425" marT="91425" marB="91425" anchor="ctr">
                    <a:lnL w="9524">
                      <a:solidFill>
                        <a:schemeClr val="dk2"/>
                      </a:solidFill>
                    </a:lnL>
                    <a:lnR w="9524">
                      <a:solidFill>
                        <a:schemeClr val="dk2"/>
                      </a:solidFill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Complexity of analysis</a:t>
                      </a:r>
                    </a:p>
                  </a:txBody>
                  <a:tcPr marL="91425" marR="91425" marT="91425" marB="91425" anchor="ctr">
                    <a:lnL w="9524">
                      <a:solidFill>
                        <a:schemeClr val="dk2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9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dk2"/>
                          </a:solidFill>
                          <a:latin typeface="Calibri"/>
                          <a:ea typeface="Oswald"/>
                          <a:cs typeface="Oswald"/>
                        </a:rPr>
                        <a:t>3</a:t>
                      </a:r>
                      <a:endParaRPr sz="1300" b="1">
                        <a:solidFill>
                          <a:schemeClr val="dk2"/>
                        </a:solidFill>
                        <a:latin typeface="Calibri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9524">
                      <a:solidFill>
                        <a:schemeClr val="dk2">
                          <a:alpha val="0"/>
                        </a:schemeClr>
                      </a:solidFill>
                    </a:lnL>
                    <a:lnR w="9524">
                      <a:solidFill>
                        <a:schemeClr val="dk2"/>
                      </a:solidFill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Design/development</a:t>
                      </a:r>
                      <a:endParaRPr lang="en" sz="1300">
                        <a:solidFill>
                          <a:schemeClr val="dk2"/>
                        </a:solidFill>
                        <a:latin typeface="Calibri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9524">
                      <a:solidFill>
                        <a:schemeClr val="dk2"/>
                      </a:solidFill>
                    </a:lnL>
                    <a:lnR w="9524">
                      <a:solidFill>
                        <a:schemeClr val="dk2"/>
                      </a:solidFill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Breadth and uniqueness of engineering problems.</a:t>
                      </a:r>
                      <a:endParaRPr lang="en" sz="1300">
                        <a:solidFill>
                          <a:schemeClr val="dk2"/>
                        </a:solidFill>
                        <a:latin typeface="Calibri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9524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962607"/>
                  </a:ext>
                </a:extLst>
              </a:tr>
              <a:tr h="26592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dk2"/>
                          </a:solidFill>
                          <a:latin typeface="Calibri"/>
                          <a:ea typeface="Oswald"/>
                          <a:cs typeface="Oswald"/>
                        </a:rPr>
                        <a:t>4</a:t>
                      </a:r>
                      <a:endParaRPr sz="1300" b="1">
                        <a:solidFill>
                          <a:schemeClr val="dk2"/>
                        </a:solidFill>
                        <a:latin typeface="Calibri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dk2">
                          <a:alpha val="0"/>
                        </a:schemeClr>
                      </a:solidFill>
                    </a:lnL>
                    <a:lnR w="9524">
                      <a:solidFill>
                        <a:schemeClr val="dk2"/>
                      </a:solidFill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Investigation</a:t>
                      </a:r>
                      <a:endParaRPr lang="en" sz="1300">
                        <a:solidFill>
                          <a:schemeClr val="dk2"/>
                        </a:solidFill>
                        <a:latin typeface="Calibri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dk2"/>
                      </a:solidFill>
                    </a:lnL>
                    <a:lnR w="9524">
                      <a:solidFill>
                        <a:schemeClr val="dk2"/>
                      </a:solidFill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Breadth and depth of investigation and experiment</a:t>
                      </a:r>
                      <a:endParaRPr lang="en" sz="1300">
                        <a:solidFill>
                          <a:schemeClr val="dk2"/>
                        </a:solidFill>
                        <a:latin typeface="Calibri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dk2"/>
                      </a:solidFill>
                    </a:lnL>
                    <a:lnR w="0">
                      <a:noFill/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6764"/>
                  </a:ext>
                </a:extLst>
              </a:tr>
              <a:tr h="26592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dk2"/>
                          </a:solidFill>
                          <a:latin typeface="Calibri"/>
                          <a:ea typeface="Oswald"/>
                          <a:cs typeface="Oswald"/>
                        </a:rPr>
                        <a:t>5</a:t>
                      </a:r>
                      <a:endParaRPr sz="1300" b="1">
                        <a:solidFill>
                          <a:schemeClr val="dk2"/>
                        </a:solidFill>
                        <a:latin typeface="Calibri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dk2">
                          <a:alpha val="0"/>
                        </a:schemeClr>
                      </a:solidFill>
                    </a:lnL>
                    <a:lnR w="9524">
                      <a:solidFill>
                        <a:schemeClr val="dk2"/>
                      </a:solidFill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Modern Tool Usage</a:t>
                      </a:r>
                      <a:endParaRPr lang="en" sz="1300">
                        <a:solidFill>
                          <a:schemeClr val="dk2"/>
                        </a:solidFill>
                        <a:latin typeface="Calibri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dk2"/>
                      </a:solidFill>
                    </a:lnL>
                    <a:lnR w="9524">
                      <a:solidFill>
                        <a:schemeClr val="dk2"/>
                      </a:solidFill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Level of understanding of the appropriateness of the tool</a:t>
                      </a:r>
                      <a:endParaRPr lang="en" sz="1300">
                        <a:solidFill>
                          <a:schemeClr val="dk2"/>
                        </a:solidFill>
                        <a:latin typeface="Calibri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dk2"/>
                      </a:solidFill>
                    </a:lnL>
                    <a:lnR w="0">
                      <a:noFill/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027796"/>
                  </a:ext>
                </a:extLst>
              </a:tr>
              <a:tr h="26592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dk2"/>
                          </a:solidFill>
                          <a:latin typeface="Calibri"/>
                          <a:ea typeface="Oswald"/>
                          <a:cs typeface="Oswald"/>
                        </a:rPr>
                        <a:t>6</a:t>
                      </a:r>
                      <a:endParaRPr sz="1300" b="1">
                        <a:solidFill>
                          <a:schemeClr val="dk2"/>
                        </a:solidFill>
                        <a:latin typeface="Calibri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dk2">
                          <a:alpha val="0"/>
                        </a:schemeClr>
                      </a:solidFill>
                    </a:lnL>
                    <a:lnR w="9524">
                      <a:solidFill>
                        <a:schemeClr val="dk2"/>
                      </a:solidFill>
                    </a:lnR>
                    <a:lnT w="9524">
                      <a:solidFill>
                        <a:schemeClr val="dk2"/>
                      </a:solidFill>
                    </a:lnT>
                    <a:lnB w="9524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The Engineering and Society</a:t>
                      </a:r>
                      <a:endParaRPr lang="en" sz="1300">
                        <a:solidFill>
                          <a:schemeClr val="dk2"/>
                        </a:solidFill>
                        <a:latin typeface="Calibri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dk2"/>
                      </a:solidFill>
                    </a:lnL>
                    <a:lnR w="9524">
                      <a:solidFill>
                        <a:schemeClr val="dk2"/>
                      </a:solidFill>
                    </a:lnR>
                    <a:lnT w="9524">
                      <a:solidFill>
                        <a:schemeClr val="dk2"/>
                      </a:solidFill>
                    </a:lnT>
                    <a:lnB w="9524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Level of knowledge and responsibility</a:t>
                      </a:r>
                      <a:endParaRPr lang="en" sz="1300">
                        <a:solidFill>
                          <a:schemeClr val="dk2"/>
                        </a:solidFill>
                        <a:latin typeface="Calibri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dk2"/>
                      </a:solidFill>
                    </a:lnL>
                    <a:lnR w="0">
                      <a:noFill/>
                    </a:lnR>
                    <a:lnT w="9524">
                      <a:solidFill>
                        <a:schemeClr val="dk2"/>
                      </a:solidFill>
                    </a:lnT>
                    <a:lnB w="9524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770467"/>
                  </a:ext>
                </a:extLst>
              </a:tr>
              <a:tr h="26592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dk2"/>
                          </a:solidFill>
                          <a:latin typeface="Calibri"/>
                          <a:ea typeface="Oswald"/>
                          <a:cs typeface="Oswald"/>
                        </a:rPr>
                        <a:t>7</a:t>
                      </a:r>
                      <a:endParaRPr sz="1300" b="1">
                        <a:solidFill>
                          <a:schemeClr val="dk2"/>
                        </a:solidFill>
                        <a:latin typeface="Calibri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dk2">
                          <a:alpha val="0"/>
                        </a:schemeClr>
                      </a:solidFill>
                    </a:lnL>
                    <a:lnR w="9524">
                      <a:solidFill>
                        <a:schemeClr val="dk2"/>
                      </a:solidFill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Environment &amp; Sustainability</a:t>
                      </a:r>
                      <a:endParaRPr lang="en" sz="1300">
                        <a:solidFill>
                          <a:schemeClr val="dk2"/>
                        </a:solidFill>
                        <a:latin typeface="Calibri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dk2"/>
                      </a:solidFill>
                    </a:lnL>
                    <a:lnR w="9524">
                      <a:solidFill>
                        <a:schemeClr val="dk2"/>
                      </a:solidFill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Type of solution</a:t>
                      </a:r>
                      <a:endParaRPr lang="en" sz="1300">
                        <a:solidFill>
                          <a:schemeClr val="dk2"/>
                        </a:solidFill>
                        <a:latin typeface="Calibri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dk2"/>
                      </a:solidFill>
                    </a:lnL>
                    <a:lnR w="0">
                      <a:noFill/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340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249289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48"/>
          <p:cNvSpPr txBox="1">
            <a:spLocks noGrp="1"/>
          </p:cNvSpPr>
          <p:nvPr>
            <p:ph type="subTitle" idx="1"/>
          </p:nvPr>
        </p:nvSpPr>
        <p:spPr>
          <a:xfrm>
            <a:off x="817766" y="249979"/>
            <a:ext cx="1583784" cy="19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Complex Engineering Mapping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368" name="Google Shape;1368;p48"/>
          <p:cNvGrpSpPr/>
          <p:nvPr/>
        </p:nvGrpSpPr>
        <p:grpSpPr>
          <a:xfrm>
            <a:off x="299286" y="229157"/>
            <a:ext cx="133205" cy="152400"/>
            <a:chOff x="222150" y="185025"/>
            <a:chExt cx="170100" cy="152400"/>
          </a:xfrm>
        </p:grpSpPr>
        <p:cxnSp>
          <p:nvCxnSpPr>
            <p:cNvPr id="1369" name="Google Shape;1369;p4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0" name="Google Shape;1370;p4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72" name="Google Shape;1372;p4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373" name="Google Shape;1373;p4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4" name="Google Shape;1374;p4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375" name="Google Shape;1375;p4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76" name="Google Shape;1376;p4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377" name="Google Shape;1377;p4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8" name="Google Shape;1378;p4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79" name="Google Shape;1379;p4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380" name="Google Shape;1380;p4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84" name="Google Shape;1384;p48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48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48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8"/>
          <p:cNvSpPr txBox="1">
            <a:spLocks noGrp="1"/>
          </p:cNvSpPr>
          <p:nvPr>
            <p:ph type="title"/>
          </p:nvPr>
        </p:nvSpPr>
        <p:spPr>
          <a:xfrm>
            <a:off x="676868" y="345906"/>
            <a:ext cx="8292984" cy="5942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Program outcomes(PO) for engineering programs</a:t>
            </a:r>
          </a:p>
        </p:txBody>
      </p:sp>
      <p:sp>
        <p:nvSpPr>
          <p:cNvPr id="1388" name="Google Shape;1388;p48"/>
          <p:cNvSpPr txBox="1"/>
          <p:nvPr/>
        </p:nvSpPr>
        <p:spPr>
          <a:xfrm>
            <a:off x="5562294" y="573367"/>
            <a:ext cx="26487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" sz="1200">
              <a:solidFill>
                <a:schemeClr val="dk2"/>
              </a:solidFill>
              <a:latin typeface="Fira Code"/>
              <a:ea typeface="Fira Code"/>
              <a:cs typeface="Fira Code"/>
            </a:endParaRPr>
          </a:p>
        </p:txBody>
      </p:sp>
      <p:graphicFrame>
        <p:nvGraphicFramePr>
          <p:cNvPr id="1389" name="Google Shape;1389;p48"/>
          <p:cNvGraphicFramePr/>
          <p:nvPr>
            <p:extLst>
              <p:ext uri="{D42A27DB-BD31-4B8C-83A1-F6EECF244321}">
                <p14:modId xmlns:p14="http://schemas.microsoft.com/office/powerpoint/2010/main" val="229408103"/>
              </p:ext>
            </p:extLst>
          </p:nvPr>
        </p:nvGraphicFramePr>
        <p:xfrm>
          <a:off x="873424" y="1380226"/>
          <a:ext cx="7336087" cy="2918310"/>
        </p:xfrm>
        <a:graphic>
          <a:graphicData uri="http://schemas.openxmlformats.org/drawingml/2006/table">
            <a:tbl>
              <a:tblPr>
                <a:noFill/>
                <a:tableStyleId>{604D93C8-4DCB-494A-9184-902C0DF1A243}</a:tableStyleId>
              </a:tblPr>
              <a:tblGrid>
                <a:gridCol w="484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6763">
                  <a:extLst>
                    <a:ext uri="{9D8B030D-6E8A-4147-A177-3AD203B41FA5}">
                      <a16:colId xmlns:a16="http://schemas.microsoft.com/office/drawing/2014/main" val="3282209615"/>
                    </a:ext>
                  </a:extLst>
                </a:gridCol>
              </a:tblGrid>
              <a:tr h="3039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0070C0"/>
                          </a:solidFill>
                          <a:latin typeface="Calibri"/>
                          <a:ea typeface="Oswald"/>
                          <a:cs typeface="Oswald"/>
                        </a:rPr>
                        <a:t>NO</a:t>
                      </a:r>
                      <a:endParaRPr lang="en" sz="1600" b="1">
                        <a:solidFill>
                          <a:srgbClr val="0070C0"/>
                        </a:solidFill>
                        <a:latin typeface="Calibri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2"/>
                          </a:solidFill>
                          <a:latin typeface="Calibri"/>
                        </a:rPr>
                        <a:t>PO</a:t>
                      </a:r>
                      <a:endParaRPr lang="en-US" sz="16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i="0" u="none" strike="noStrike" noProof="0">
                          <a:solidFill>
                            <a:srgbClr val="FFFF00"/>
                          </a:solidFill>
                          <a:latin typeface="Calibri"/>
                        </a:rPr>
                        <a:t>Differentiating</a:t>
                      </a:r>
                      <a:endParaRPr lang="en-US" sz="160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chemeClr val="dk2">
                          <a:alpha val="0"/>
                        </a:schemeClr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dk2"/>
                          </a:solidFill>
                          <a:latin typeface="Calibri"/>
                          <a:ea typeface="Oswald"/>
                          <a:cs typeface="Oswald"/>
                        </a:rPr>
                        <a:t>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2"/>
                          </a:solidFill>
                          <a:latin typeface="Calibri"/>
                        </a:rPr>
                        <a:t>Ethics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>
                          <a:solidFill>
                            <a:schemeClr val="dk2"/>
                          </a:solidFill>
                          <a:latin typeface="Calibri"/>
                        </a:rPr>
                        <a:t>Understanding and level of practice</a:t>
                      </a:r>
                      <a:endParaRPr sz="1300" b="0">
                        <a:solidFill>
                          <a:schemeClr val="dk2"/>
                        </a:solidFill>
                        <a:latin typeface="Calibri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dk2"/>
                          </a:solidFill>
                          <a:latin typeface="Calibri"/>
                          <a:ea typeface="Oswald"/>
                          <a:cs typeface="Oswald"/>
                        </a:rPr>
                        <a:t>9</a:t>
                      </a:r>
                      <a:endParaRPr sz="1300" b="1">
                        <a:solidFill>
                          <a:schemeClr val="dk2"/>
                        </a:solidFill>
                        <a:latin typeface="Calibri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9524">
                      <a:solidFill>
                        <a:schemeClr val="dk2">
                          <a:alpha val="0"/>
                        </a:schemeClr>
                      </a:solidFill>
                    </a:lnL>
                    <a:lnR w="9524">
                      <a:solidFill>
                        <a:schemeClr val="dk2"/>
                      </a:solidFill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Individual and Team work</a:t>
                      </a:r>
                    </a:p>
                  </a:txBody>
                  <a:tcPr marL="91425" marR="91425" marT="91425" marB="91425" anchor="ctr">
                    <a:lnL w="9524">
                      <a:solidFill>
                        <a:schemeClr val="dk2"/>
                      </a:solidFill>
                    </a:lnL>
                    <a:lnR w="9524">
                      <a:solidFill>
                        <a:schemeClr val="dk2"/>
                      </a:solidFill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Role in and level of practice</a:t>
                      </a:r>
                    </a:p>
                  </a:txBody>
                  <a:tcPr marL="91425" marR="91425" marT="91425" marB="91425" anchor="ctr">
                    <a:lnL w="9524">
                      <a:solidFill>
                        <a:schemeClr val="dk2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9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dk2"/>
                          </a:solidFill>
                          <a:latin typeface="Calibri"/>
                          <a:ea typeface="Oswald"/>
                          <a:cs typeface="Oswald"/>
                        </a:rPr>
                        <a:t>10</a:t>
                      </a:r>
                      <a:endParaRPr sz="1300" b="1">
                        <a:solidFill>
                          <a:schemeClr val="dk2"/>
                        </a:solidFill>
                        <a:latin typeface="Calibri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9524">
                      <a:solidFill>
                        <a:schemeClr val="dk2">
                          <a:alpha val="0"/>
                        </a:schemeClr>
                      </a:solidFill>
                    </a:lnL>
                    <a:lnR w="9524">
                      <a:solidFill>
                        <a:schemeClr val="dk2"/>
                      </a:solidFill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Communication</a:t>
                      </a:r>
                      <a:endParaRPr lang="en" sz="1300">
                        <a:solidFill>
                          <a:schemeClr val="dk2"/>
                        </a:solidFill>
                        <a:latin typeface="Calibri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9524">
                      <a:solidFill>
                        <a:schemeClr val="dk2"/>
                      </a:solidFill>
                    </a:lnL>
                    <a:lnR w="9524">
                      <a:solidFill>
                        <a:schemeClr val="dk2"/>
                      </a:solidFill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Level of communication according to type of activities performed</a:t>
                      </a:r>
                      <a:endParaRPr lang="en" sz="1300">
                        <a:solidFill>
                          <a:schemeClr val="dk2"/>
                        </a:solidFill>
                        <a:latin typeface="Calibri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9524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962607"/>
                  </a:ext>
                </a:extLst>
              </a:tr>
              <a:tr h="26592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dk2"/>
                          </a:solidFill>
                          <a:latin typeface="Calibri"/>
                          <a:ea typeface="Oswald"/>
                          <a:cs typeface="Oswald"/>
                        </a:rPr>
                        <a:t>11</a:t>
                      </a:r>
                      <a:endParaRPr sz="1300" b="1">
                        <a:solidFill>
                          <a:schemeClr val="dk2"/>
                        </a:solidFill>
                        <a:latin typeface="Calibri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dk2">
                          <a:alpha val="0"/>
                        </a:schemeClr>
                      </a:solidFill>
                    </a:lnL>
                    <a:lnR w="9524">
                      <a:solidFill>
                        <a:schemeClr val="dk2"/>
                      </a:solidFill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Project Management and Finance</a:t>
                      </a:r>
                      <a:endParaRPr lang="en" sz="1300">
                        <a:solidFill>
                          <a:schemeClr val="dk2"/>
                        </a:solidFill>
                        <a:latin typeface="Calibri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dk2"/>
                      </a:solidFill>
                    </a:lnL>
                    <a:lnR w="9524">
                      <a:solidFill>
                        <a:schemeClr val="dk2"/>
                      </a:solidFill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Level of management required for differing types of activity.</a:t>
                      </a:r>
                      <a:endParaRPr lang="en" sz="1300">
                        <a:solidFill>
                          <a:schemeClr val="dk2"/>
                        </a:solidFill>
                        <a:latin typeface="Calibri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dk2"/>
                      </a:solidFill>
                    </a:lnL>
                    <a:lnR w="0">
                      <a:noFill/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6764"/>
                  </a:ext>
                </a:extLst>
              </a:tr>
              <a:tr h="26592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dk2"/>
                          </a:solidFill>
                          <a:latin typeface="Calibri"/>
                          <a:ea typeface="Oswald"/>
                          <a:cs typeface="Oswald"/>
                        </a:rPr>
                        <a:t>12</a:t>
                      </a:r>
                      <a:endParaRPr sz="1300" b="1">
                        <a:solidFill>
                          <a:schemeClr val="dk2"/>
                        </a:solidFill>
                        <a:latin typeface="Calibri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dk2">
                          <a:alpha val="0"/>
                        </a:schemeClr>
                      </a:solidFill>
                    </a:lnL>
                    <a:lnR w="9524">
                      <a:solidFill>
                        <a:schemeClr val="dk2"/>
                      </a:solidFill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Lifelong learning</a:t>
                      </a:r>
                      <a:endParaRPr lang="en" sz="1300">
                        <a:solidFill>
                          <a:schemeClr val="dk2"/>
                        </a:solidFill>
                        <a:latin typeface="Calibri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dk2"/>
                      </a:solidFill>
                    </a:lnL>
                    <a:lnR w="9524">
                      <a:solidFill>
                        <a:schemeClr val="dk2"/>
                      </a:solidFill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Fira Code"/>
                        </a:rPr>
                        <a:t>Preparation for and depth of Continuing learning.</a:t>
                      </a:r>
                      <a:endParaRPr lang="en" sz="1300">
                        <a:solidFill>
                          <a:schemeClr val="dk2"/>
                        </a:solidFill>
                        <a:latin typeface="Calibri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dk2"/>
                      </a:solidFill>
                    </a:lnL>
                    <a:lnR w="0">
                      <a:noFill/>
                    </a:lnR>
                    <a:lnT w="9524">
                      <a:solidFill>
                        <a:schemeClr val="dk2"/>
                      </a:solidFill>
                    </a:lnT>
                    <a:lnB w="9524">
                      <a:solidFill>
                        <a:schemeClr val="dk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027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814315"/>
      </p:ext>
    </p:extLst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77" name="Google Shape;577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80" name="Google Shape;580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81" name="Google Shape;581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2" name="Google Shape;582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83" name="Google Shape;583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4" name="Google Shape;584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85" name="Google Shape;585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6" name="Google Shape;586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87" name="Google Shape;587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88" name="Google Shape;588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1" name="Google Shape;591;p35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 Analysis</a:t>
            </a:r>
          </a:p>
        </p:txBody>
      </p:sp>
      <p:sp>
        <p:nvSpPr>
          <p:cNvPr id="592" name="Google Shape;592;p35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</a:p>
        </p:txBody>
      </p:sp>
      <p:sp>
        <p:nvSpPr>
          <p:cNvPr id="594" name="Google Shape;594;p35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5" name="Google Shape;595;p35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35" name="Google Shape;635;p35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5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108AB-8BDE-4ABA-817D-35D0B288A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225" y="1308628"/>
            <a:ext cx="2434731" cy="23906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1873661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6" name="Google Shape;976;p42"/>
          <p:cNvGrpSpPr/>
          <p:nvPr/>
        </p:nvGrpSpPr>
        <p:grpSpPr>
          <a:xfrm>
            <a:off x="1214396" y="1734800"/>
            <a:ext cx="737100" cy="737100"/>
            <a:chOff x="991075" y="1881675"/>
            <a:chExt cx="737100" cy="737100"/>
          </a:xfrm>
        </p:grpSpPr>
        <p:sp>
          <p:nvSpPr>
            <p:cNvPr id="977" name="Google Shape;977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42"/>
          <p:cNvGrpSpPr/>
          <p:nvPr/>
        </p:nvGrpSpPr>
        <p:grpSpPr>
          <a:xfrm>
            <a:off x="1214396" y="3317413"/>
            <a:ext cx="737100" cy="737100"/>
            <a:chOff x="991075" y="1881675"/>
            <a:chExt cx="737100" cy="737100"/>
          </a:xfrm>
        </p:grpSpPr>
        <p:sp>
          <p:nvSpPr>
            <p:cNvPr id="980" name="Google Shape;980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42"/>
          <p:cNvGrpSpPr/>
          <p:nvPr/>
        </p:nvGrpSpPr>
        <p:grpSpPr>
          <a:xfrm>
            <a:off x="4732996" y="1734800"/>
            <a:ext cx="737100" cy="737100"/>
            <a:chOff x="991075" y="1881675"/>
            <a:chExt cx="737100" cy="737100"/>
          </a:xfrm>
        </p:grpSpPr>
        <p:sp>
          <p:nvSpPr>
            <p:cNvPr id="983" name="Google Shape;983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42"/>
          <p:cNvGrpSpPr/>
          <p:nvPr/>
        </p:nvGrpSpPr>
        <p:grpSpPr>
          <a:xfrm>
            <a:off x="4732996" y="3317413"/>
            <a:ext cx="737100" cy="737100"/>
            <a:chOff x="991075" y="1881675"/>
            <a:chExt cx="737100" cy="737100"/>
          </a:xfrm>
        </p:grpSpPr>
        <p:sp>
          <p:nvSpPr>
            <p:cNvPr id="986" name="Google Shape;986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4" name="Google Shape;1004;p42"/>
          <p:cNvSpPr txBox="1">
            <a:spLocks noGrp="1"/>
          </p:cNvSpPr>
          <p:nvPr>
            <p:ph type="subTitle" idx="5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of the laptop</a:t>
            </a:r>
            <a:endParaRPr/>
          </a:p>
        </p:txBody>
      </p:sp>
      <p:sp>
        <p:nvSpPr>
          <p:cNvPr id="1005" name="Google Shape;1005;p42"/>
          <p:cNvSpPr txBox="1">
            <a:spLocks noGrp="1"/>
          </p:cNvSpPr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</a:t>
            </a:r>
            <a:endParaRPr/>
          </a:p>
        </p:txBody>
      </p:sp>
      <p:sp>
        <p:nvSpPr>
          <p:cNvPr id="1006" name="Google Shape;1006;p42"/>
          <p:cNvSpPr txBox="1">
            <a:spLocks noGrp="1"/>
          </p:cNvSpPr>
          <p:nvPr>
            <p:ph type="subTitle" idx="1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 size, specification</a:t>
            </a:r>
            <a:endParaRPr/>
          </a:p>
        </p:txBody>
      </p:sp>
      <p:sp>
        <p:nvSpPr>
          <p:cNvPr id="1007" name="Google Shape;1007;p42"/>
          <p:cNvSpPr txBox="1">
            <a:spLocks noGrp="1"/>
          </p:cNvSpPr>
          <p:nvPr>
            <p:ph type="title" idx="2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CPU, GPU</a:t>
            </a:r>
            <a:endParaRPr/>
          </a:p>
        </p:txBody>
      </p:sp>
      <p:sp>
        <p:nvSpPr>
          <p:cNvPr id="1008" name="Google Shape;1008;p42"/>
          <p:cNvSpPr txBox="1">
            <a:spLocks noGrp="1"/>
          </p:cNvSpPr>
          <p:nvPr>
            <p:ph type="subTitle" idx="3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brand, GPU preference</a:t>
            </a:r>
            <a:endParaRPr/>
          </a:p>
        </p:txBody>
      </p:sp>
      <p:sp>
        <p:nvSpPr>
          <p:cNvPr id="1009" name="Google Shape;1009;p42"/>
          <p:cNvSpPr txBox="1">
            <a:spLocks noGrp="1"/>
          </p:cNvSpPr>
          <p:nvPr>
            <p:ph type="title" idx="4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Storage</a:t>
            </a:r>
            <a:endParaRPr/>
          </a:p>
        </p:txBody>
      </p:sp>
      <p:sp>
        <p:nvSpPr>
          <p:cNvPr id="1010" name="Google Shape;1010;p42"/>
          <p:cNvSpPr txBox="1">
            <a:spLocks noGrp="1"/>
          </p:cNvSpPr>
          <p:nvPr>
            <p:ph type="title" idx="6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</a:t>
            </a:r>
            <a:endParaRPr/>
          </a:p>
        </p:txBody>
      </p:sp>
      <p:sp>
        <p:nvSpPr>
          <p:cNvPr id="1011" name="Google Shape;1011;p42"/>
          <p:cNvSpPr txBox="1">
            <a:spLocks noGrp="1"/>
          </p:cNvSpPr>
          <p:nvPr>
            <p:ph type="subTitle" idx="7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 of the laptop</a:t>
            </a:r>
            <a:endParaRPr/>
          </a:p>
        </p:txBody>
      </p: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 Analysis</a:t>
            </a:r>
            <a:endParaRPr/>
          </a:p>
        </p:txBody>
      </p:sp>
      <p:grpSp>
        <p:nvGrpSpPr>
          <p:cNvPr id="1013" name="Google Shape;1013;p42"/>
          <p:cNvGrpSpPr/>
          <p:nvPr/>
        </p:nvGrpSpPr>
        <p:grpSpPr>
          <a:xfrm>
            <a:off x="4898700" y="1928022"/>
            <a:ext cx="405691" cy="350656"/>
            <a:chOff x="3075107" y="1965828"/>
            <a:chExt cx="405691" cy="350656"/>
          </a:xfrm>
        </p:grpSpPr>
        <p:sp>
          <p:nvSpPr>
            <p:cNvPr id="1014" name="Google Shape;1014;p42"/>
            <p:cNvSpPr/>
            <p:nvPr/>
          </p:nvSpPr>
          <p:spPr>
            <a:xfrm>
              <a:off x="3262704" y="1965828"/>
              <a:ext cx="218094" cy="237315"/>
            </a:xfrm>
            <a:custGeom>
              <a:avLst/>
              <a:gdLst/>
              <a:ahLst/>
              <a:cxnLst/>
              <a:rect l="l" t="t" r="r" b="b"/>
              <a:pathLst>
                <a:path w="7625" h="8297" extrusionOk="0">
                  <a:moveTo>
                    <a:pt x="579" y="0"/>
                  </a:moveTo>
                  <a:lnTo>
                    <a:pt x="0" y="8297"/>
                  </a:lnTo>
                  <a:lnTo>
                    <a:pt x="7625" y="7717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2"/>
            <p:cNvSpPr/>
            <p:nvPr/>
          </p:nvSpPr>
          <p:spPr>
            <a:xfrm>
              <a:off x="3075107" y="1965828"/>
              <a:ext cx="204193" cy="237315"/>
            </a:xfrm>
            <a:custGeom>
              <a:avLst/>
              <a:gdLst/>
              <a:ahLst/>
              <a:cxnLst/>
              <a:rect l="l" t="t" r="r" b="b"/>
              <a:pathLst>
                <a:path w="7139" h="8297" extrusionOk="0">
                  <a:moveTo>
                    <a:pt x="1" y="0"/>
                  </a:moveTo>
                  <a:lnTo>
                    <a:pt x="1" y="7717"/>
                  </a:lnTo>
                  <a:lnTo>
                    <a:pt x="7138" y="8297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3262704" y="2239574"/>
              <a:ext cx="82861" cy="66301"/>
            </a:xfrm>
            <a:custGeom>
              <a:avLst/>
              <a:gdLst/>
              <a:ahLst/>
              <a:cxnLst/>
              <a:rect l="l" t="t" r="r" b="b"/>
              <a:pathLst>
                <a:path w="2897" h="2318" extrusionOk="0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2"/>
            <p:cNvSpPr/>
            <p:nvPr/>
          </p:nvSpPr>
          <p:spPr>
            <a:xfrm>
              <a:off x="3210335" y="2239574"/>
              <a:ext cx="68961" cy="66301"/>
            </a:xfrm>
            <a:custGeom>
              <a:avLst/>
              <a:gdLst/>
              <a:ahLst/>
              <a:cxnLst/>
              <a:rect l="l" t="t" r="r" b="b"/>
              <a:pathLst>
                <a:path w="2411" h="2318" extrusionOk="0">
                  <a:moveTo>
                    <a:pt x="2410" y="0"/>
                  </a:moveTo>
                  <a:lnTo>
                    <a:pt x="0" y="464"/>
                  </a:lnTo>
                  <a:lnTo>
                    <a:pt x="0" y="2318"/>
                  </a:lnTo>
                  <a:lnTo>
                    <a:pt x="2410" y="2318"/>
                  </a:lnTo>
                  <a:lnTo>
                    <a:pt x="24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2"/>
            <p:cNvSpPr/>
            <p:nvPr/>
          </p:nvSpPr>
          <p:spPr>
            <a:xfrm>
              <a:off x="3271313" y="2291943"/>
              <a:ext cx="113380" cy="24541"/>
            </a:xfrm>
            <a:custGeom>
              <a:avLst/>
              <a:gdLst/>
              <a:ahLst/>
              <a:cxnLst/>
              <a:rect l="l" t="t" r="r" b="b"/>
              <a:pathLst>
                <a:path w="3964" h="858" extrusionOk="0">
                  <a:moveTo>
                    <a:pt x="278" y="0"/>
                  </a:moveTo>
                  <a:lnTo>
                    <a:pt x="0" y="487"/>
                  </a:lnTo>
                  <a:lnTo>
                    <a:pt x="278" y="858"/>
                  </a:lnTo>
                  <a:lnTo>
                    <a:pt x="3963" y="858"/>
                  </a:lnTo>
                  <a:lnTo>
                    <a:pt x="3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2"/>
            <p:cNvSpPr/>
            <p:nvPr/>
          </p:nvSpPr>
          <p:spPr>
            <a:xfrm>
              <a:off x="3174526" y="2291943"/>
              <a:ext cx="104771" cy="24541"/>
            </a:xfrm>
            <a:custGeom>
              <a:avLst/>
              <a:gdLst/>
              <a:ahLst/>
              <a:cxnLst/>
              <a:rect l="l" t="t" r="r" b="b"/>
              <a:pathLst>
                <a:path w="3663" h="858" extrusionOk="0">
                  <a:moveTo>
                    <a:pt x="1" y="0"/>
                  </a:moveTo>
                  <a:lnTo>
                    <a:pt x="1" y="858"/>
                  </a:lnTo>
                  <a:lnTo>
                    <a:pt x="3662" y="858"/>
                  </a:lnTo>
                  <a:lnTo>
                    <a:pt x="3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2"/>
            <p:cNvSpPr/>
            <p:nvPr/>
          </p:nvSpPr>
          <p:spPr>
            <a:xfrm>
              <a:off x="3262704" y="2186546"/>
              <a:ext cx="218094" cy="66301"/>
            </a:xfrm>
            <a:custGeom>
              <a:avLst/>
              <a:gdLst/>
              <a:ahLst/>
              <a:cxnLst/>
              <a:rect l="l" t="t" r="r" b="b"/>
              <a:pathLst>
                <a:path w="7625" h="2318" extrusionOk="0">
                  <a:moveTo>
                    <a:pt x="579" y="0"/>
                  </a:moveTo>
                  <a:lnTo>
                    <a:pt x="0" y="1159"/>
                  </a:lnTo>
                  <a:lnTo>
                    <a:pt x="579" y="2318"/>
                  </a:lnTo>
                  <a:lnTo>
                    <a:pt x="7625" y="2318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2"/>
            <p:cNvSpPr/>
            <p:nvPr/>
          </p:nvSpPr>
          <p:spPr>
            <a:xfrm>
              <a:off x="3075107" y="2186546"/>
              <a:ext cx="204193" cy="66301"/>
            </a:xfrm>
            <a:custGeom>
              <a:avLst/>
              <a:gdLst/>
              <a:ahLst/>
              <a:cxnLst/>
              <a:rect l="l" t="t" r="r" b="b"/>
              <a:pathLst>
                <a:path w="7139" h="2318" extrusionOk="0">
                  <a:moveTo>
                    <a:pt x="1" y="0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2"/>
            <p:cNvSpPr/>
            <p:nvPr/>
          </p:nvSpPr>
          <p:spPr>
            <a:xfrm>
              <a:off x="3169235" y="2010218"/>
              <a:ext cx="71621" cy="135261"/>
            </a:xfrm>
            <a:custGeom>
              <a:avLst/>
              <a:gdLst/>
              <a:ahLst/>
              <a:cxnLst/>
              <a:rect l="l" t="t" r="r" b="b"/>
              <a:pathLst>
                <a:path w="2504" h="4729" extrusionOk="0">
                  <a:moveTo>
                    <a:pt x="1831" y="1"/>
                  </a:moveTo>
                  <a:lnTo>
                    <a:pt x="0" y="2318"/>
                  </a:lnTo>
                  <a:lnTo>
                    <a:pt x="1831" y="4729"/>
                  </a:lnTo>
                  <a:lnTo>
                    <a:pt x="2503" y="4242"/>
                  </a:lnTo>
                  <a:lnTo>
                    <a:pt x="1043" y="2318"/>
                  </a:lnTo>
                  <a:lnTo>
                    <a:pt x="2503" y="488"/>
                  </a:lnTo>
                  <a:lnTo>
                    <a:pt x="1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2"/>
            <p:cNvSpPr/>
            <p:nvPr/>
          </p:nvSpPr>
          <p:spPr>
            <a:xfrm>
              <a:off x="3318362" y="2010218"/>
              <a:ext cx="71621" cy="135261"/>
            </a:xfrm>
            <a:custGeom>
              <a:avLst/>
              <a:gdLst/>
              <a:ahLst/>
              <a:cxnLst/>
              <a:rect l="l" t="t" r="r" b="b"/>
              <a:pathLst>
                <a:path w="2504" h="4729" extrusionOk="0">
                  <a:moveTo>
                    <a:pt x="580" y="1"/>
                  </a:moveTo>
                  <a:lnTo>
                    <a:pt x="1" y="488"/>
                  </a:lnTo>
                  <a:lnTo>
                    <a:pt x="1438" y="2318"/>
                  </a:lnTo>
                  <a:lnTo>
                    <a:pt x="1" y="4242"/>
                  </a:lnTo>
                  <a:lnTo>
                    <a:pt x="580" y="4729"/>
                  </a:lnTo>
                  <a:lnTo>
                    <a:pt x="2504" y="2318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2"/>
            <p:cNvSpPr/>
            <p:nvPr/>
          </p:nvSpPr>
          <p:spPr>
            <a:xfrm>
              <a:off x="3265335" y="2010218"/>
              <a:ext cx="25227" cy="135261"/>
            </a:xfrm>
            <a:custGeom>
              <a:avLst/>
              <a:gdLst/>
              <a:ahLst/>
              <a:cxnLst/>
              <a:rect l="l" t="t" r="r" b="b"/>
              <a:pathLst>
                <a:path w="882" h="4729" extrusionOk="0">
                  <a:moveTo>
                    <a:pt x="1" y="1"/>
                  </a:moveTo>
                  <a:lnTo>
                    <a:pt x="1" y="4729"/>
                  </a:lnTo>
                  <a:lnTo>
                    <a:pt x="881" y="472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Google Shape;1025;p42"/>
          <p:cNvGrpSpPr/>
          <p:nvPr/>
        </p:nvGrpSpPr>
        <p:grpSpPr>
          <a:xfrm>
            <a:off x="1378454" y="1900162"/>
            <a:ext cx="409006" cy="406377"/>
            <a:chOff x="2213404" y="1937970"/>
            <a:chExt cx="409006" cy="406377"/>
          </a:xfrm>
        </p:grpSpPr>
        <p:sp>
          <p:nvSpPr>
            <p:cNvPr id="1026" name="Google Shape;1026;p42"/>
            <p:cNvSpPr/>
            <p:nvPr/>
          </p:nvSpPr>
          <p:spPr>
            <a:xfrm>
              <a:off x="2461979" y="2186546"/>
              <a:ext cx="160431" cy="157800"/>
            </a:xfrm>
            <a:custGeom>
              <a:avLst/>
              <a:gdLst/>
              <a:ahLst/>
              <a:cxnLst/>
              <a:rect l="l" t="t" r="r" b="b"/>
              <a:pathLst>
                <a:path w="5609" h="5517" extrusionOk="0">
                  <a:moveTo>
                    <a:pt x="1553" y="0"/>
                  </a:moveTo>
                  <a:lnTo>
                    <a:pt x="0" y="1461"/>
                  </a:lnTo>
                  <a:lnTo>
                    <a:pt x="4056" y="5516"/>
                  </a:lnTo>
                  <a:lnTo>
                    <a:pt x="5609" y="4056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2"/>
            <p:cNvSpPr/>
            <p:nvPr/>
          </p:nvSpPr>
          <p:spPr>
            <a:xfrm>
              <a:off x="2373829" y="1937970"/>
              <a:ext cx="192924" cy="354013"/>
            </a:xfrm>
            <a:custGeom>
              <a:avLst/>
              <a:gdLst/>
              <a:ahLst/>
              <a:cxnLst/>
              <a:rect l="l" t="t" r="r" b="b"/>
              <a:pathLst>
                <a:path w="6745" h="12377" extrusionOk="0">
                  <a:moveTo>
                    <a:pt x="580" y="1"/>
                  </a:moveTo>
                  <a:lnTo>
                    <a:pt x="0" y="6096"/>
                  </a:lnTo>
                  <a:lnTo>
                    <a:pt x="580" y="12376"/>
                  </a:lnTo>
                  <a:cubicBezTo>
                    <a:pt x="3940" y="12376"/>
                    <a:pt x="6744" y="9572"/>
                    <a:pt x="6744" y="6189"/>
                  </a:cubicBezTo>
                  <a:cubicBezTo>
                    <a:pt x="6744" y="2805"/>
                    <a:pt x="3940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2213404" y="1937970"/>
              <a:ext cx="177021" cy="354013"/>
            </a:xfrm>
            <a:custGeom>
              <a:avLst/>
              <a:gdLst/>
              <a:ahLst/>
              <a:cxnLst/>
              <a:rect l="l" t="t" r="r" b="b"/>
              <a:pathLst>
                <a:path w="6189" h="12377" extrusionOk="0">
                  <a:moveTo>
                    <a:pt x="6189" y="1"/>
                  </a:moveTo>
                  <a:cubicBezTo>
                    <a:pt x="2805" y="1"/>
                    <a:pt x="1" y="2805"/>
                    <a:pt x="1" y="6189"/>
                  </a:cubicBezTo>
                  <a:cubicBezTo>
                    <a:pt x="1" y="9572"/>
                    <a:pt x="2805" y="12376"/>
                    <a:pt x="6189" y="12376"/>
                  </a:cubicBezTo>
                  <a:lnTo>
                    <a:pt x="6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2373829" y="1979728"/>
              <a:ext cx="151822" cy="267834"/>
            </a:xfrm>
            <a:custGeom>
              <a:avLst/>
              <a:gdLst/>
              <a:ahLst/>
              <a:cxnLst/>
              <a:rect l="l" t="t" r="r" b="b"/>
              <a:pathLst>
                <a:path w="5308" h="9364" extrusionOk="0">
                  <a:moveTo>
                    <a:pt x="580" y="1"/>
                  </a:moveTo>
                  <a:lnTo>
                    <a:pt x="0" y="4636"/>
                  </a:lnTo>
                  <a:lnTo>
                    <a:pt x="580" y="9364"/>
                  </a:lnTo>
                  <a:cubicBezTo>
                    <a:pt x="3175" y="9364"/>
                    <a:pt x="5307" y="7347"/>
                    <a:pt x="5307" y="4729"/>
                  </a:cubicBezTo>
                  <a:cubicBezTo>
                    <a:pt x="5307" y="2133"/>
                    <a:pt x="3175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2254504" y="1979728"/>
              <a:ext cx="135919" cy="267834"/>
            </a:xfrm>
            <a:custGeom>
              <a:avLst/>
              <a:gdLst/>
              <a:ahLst/>
              <a:cxnLst/>
              <a:rect l="l" t="t" r="r" b="b"/>
              <a:pathLst>
                <a:path w="4752" h="9364" extrusionOk="0">
                  <a:moveTo>
                    <a:pt x="4752" y="1"/>
                  </a:moveTo>
                  <a:cubicBezTo>
                    <a:pt x="2133" y="1"/>
                    <a:pt x="1" y="2133"/>
                    <a:pt x="1" y="4729"/>
                  </a:cubicBezTo>
                  <a:cubicBezTo>
                    <a:pt x="1" y="7347"/>
                    <a:pt x="2133" y="9364"/>
                    <a:pt x="4752" y="9364"/>
                  </a:cubicBezTo>
                  <a:lnTo>
                    <a:pt x="47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2381780" y="2062587"/>
              <a:ext cx="91499" cy="102111"/>
            </a:xfrm>
            <a:custGeom>
              <a:avLst/>
              <a:gdLst/>
              <a:ahLst/>
              <a:cxnLst/>
              <a:rect l="l" t="t" r="r" b="b"/>
              <a:pathLst>
                <a:path w="3199" h="3570" extrusionOk="0">
                  <a:moveTo>
                    <a:pt x="2619" y="1"/>
                  </a:moveTo>
                  <a:lnTo>
                    <a:pt x="302" y="2318"/>
                  </a:lnTo>
                  <a:lnTo>
                    <a:pt x="0" y="3176"/>
                  </a:lnTo>
                  <a:lnTo>
                    <a:pt x="302" y="3570"/>
                  </a:lnTo>
                  <a:lnTo>
                    <a:pt x="3198" y="580"/>
                  </a:lnTo>
                  <a:lnTo>
                    <a:pt x="2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2307531" y="2098396"/>
              <a:ext cx="82890" cy="82890"/>
            </a:xfrm>
            <a:custGeom>
              <a:avLst/>
              <a:gdLst/>
              <a:ahLst/>
              <a:cxnLst/>
              <a:rect l="l" t="t" r="r" b="b"/>
              <a:pathLst>
                <a:path w="2898" h="2898" extrusionOk="0">
                  <a:moveTo>
                    <a:pt x="580" y="0"/>
                  </a:moveTo>
                  <a:lnTo>
                    <a:pt x="1" y="672"/>
                  </a:lnTo>
                  <a:lnTo>
                    <a:pt x="2202" y="2897"/>
                  </a:lnTo>
                  <a:lnTo>
                    <a:pt x="2898" y="2318"/>
                  </a:lnTo>
                  <a:lnTo>
                    <a:pt x="2898" y="1066"/>
                  </a:lnTo>
                  <a:lnTo>
                    <a:pt x="2202" y="1738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42"/>
          <p:cNvGrpSpPr/>
          <p:nvPr/>
        </p:nvGrpSpPr>
        <p:grpSpPr>
          <a:xfrm>
            <a:off x="4904006" y="3516255"/>
            <a:ext cx="395079" cy="339416"/>
            <a:chOff x="3936811" y="3186773"/>
            <a:chExt cx="395079" cy="339416"/>
          </a:xfrm>
        </p:grpSpPr>
        <p:sp>
          <p:nvSpPr>
            <p:cNvPr id="1034" name="Google Shape;1034;p42"/>
            <p:cNvSpPr/>
            <p:nvPr/>
          </p:nvSpPr>
          <p:spPr>
            <a:xfrm>
              <a:off x="4193337" y="3186773"/>
              <a:ext cx="138551" cy="229392"/>
            </a:xfrm>
            <a:custGeom>
              <a:avLst/>
              <a:gdLst/>
              <a:ahLst/>
              <a:cxnLst/>
              <a:rect l="l" t="t" r="r" b="b"/>
              <a:pathLst>
                <a:path w="4844" h="8020" extrusionOk="0">
                  <a:moveTo>
                    <a:pt x="487" y="1"/>
                  </a:moveTo>
                  <a:lnTo>
                    <a:pt x="0" y="8019"/>
                  </a:lnTo>
                  <a:lnTo>
                    <a:pt x="4844" y="7440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4119088" y="3186773"/>
              <a:ext cx="88182" cy="229392"/>
            </a:xfrm>
            <a:custGeom>
              <a:avLst/>
              <a:gdLst/>
              <a:ahLst/>
              <a:cxnLst/>
              <a:rect l="l" t="t" r="r" b="b"/>
              <a:pathLst>
                <a:path w="3083" h="8020" extrusionOk="0">
                  <a:moveTo>
                    <a:pt x="487" y="1"/>
                  </a:moveTo>
                  <a:lnTo>
                    <a:pt x="0" y="8019"/>
                  </a:lnTo>
                  <a:lnTo>
                    <a:pt x="3083" y="7440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3936811" y="3186773"/>
              <a:ext cx="196242" cy="229392"/>
            </a:xfrm>
            <a:custGeom>
              <a:avLst/>
              <a:gdLst/>
              <a:ahLst/>
              <a:cxnLst/>
              <a:rect l="l" t="t" r="r" b="b"/>
              <a:pathLst>
                <a:path w="6861" h="8020" extrusionOk="0">
                  <a:moveTo>
                    <a:pt x="0" y="1"/>
                  </a:moveTo>
                  <a:lnTo>
                    <a:pt x="0" y="7440"/>
                  </a:lnTo>
                  <a:lnTo>
                    <a:pt x="6860" y="8019"/>
                  </a:lnTo>
                  <a:lnTo>
                    <a:pt x="68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4146917" y="3280243"/>
              <a:ext cx="24570" cy="22567"/>
            </a:xfrm>
            <a:custGeom>
              <a:avLst/>
              <a:gdLst/>
              <a:ahLst/>
              <a:cxnLst/>
              <a:rect l="l" t="t" r="r" b="b"/>
              <a:pathLst>
                <a:path w="859" h="789" extrusionOk="0">
                  <a:moveTo>
                    <a:pt x="1" y="0"/>
                  </a:moveTo>
                  <a:lnTo>
                    <a:pt x="1" y="788"/>
                  </a:lnTo>
                  <a:lnTo>
                    <a:pt x="858" y="78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2"/>
            <p:cNvSpPr/>
            <p:nvPr/>
          </p:nvSpPr>
          <p:spPr>
            <a:xfrm>
              <a:off x="3975251" y="3280243"/>
              <a:ext cx="146531" cy="22567"/>
            </a:xfrm>
            <a:custGeom>
              <a:avLst/>
              <a:gdLst/>
              <a:ahLst/>
              <a:cxnLst/>
              <a:rect l="l" t="t" r="r" b="b"/>
              <a:pathLst>
                <a:path w="5123" h="789" extrusionOk="0">
                  <a:moveTo>
                    <a:pt x="0" y="0"/>
                  </a:moveTo>
                  <a:lnTo>
                    <a:pt x="0" y="788"/>
                  </a:lnTo>
                  <a:lnTo>
                    <a:pt x="5122" y="788"/>
                  </a:lnTo>
                  <a:lnTo>
                    <a:pt x="5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3975251" y="3230534"/>
              <a:ext cx="25227" cy="22539"/>
            </a:xfrm>
            <a:custGeom>
              <a:avLst/>
              <a:gdLst/>
              <a:ahLst/>
              <a:cxnLst/>
              <a:rect l="l" t="t" r="r" b="b"/>
              <a:pathLst>
                <a:path w="882" h="788" extrusionOk="0">
                  <a:moveTo>
                    <a:pt x="0" y="0"/>
                  </a:moveTo>
                  <a:lnTo>
                    <a:pt x="0" y="788"/>
                  </a:lnTo>
                  <a:lnTo>
                    <a:pt x="881" y="78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3975251" y="3327293"/>
              <a:ext cx="25227" cy="25227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4246364" y="3230534"/>
              <a:ext cx="46422" cy="22539"/>
            </a:xfrm>
            <a:custGeom>
              <a:avLst/>
              <a:gdLst/>
              <a:ahLst/>
              <a:cxnLst/>
              <a:rect l="l" t="t" r="r" b="b"/>
              <a:pathLst>
                <a:path w="1623" h="788" extrusionOk="0">
                  <a:moveTo>
                    <a:pt x="0" y="0"/>
                  </a:moveTo>
                  <a:lnTo>
                    <a:pt x="0" y="788"/>
                  </a:lnTo>
                  <a:lnTo>
                    <a:pt x="1622" y="788"/>
                  </a:lnTo>
                  <a:lnTo>
                    <a:pt x="1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4246364" y="3280243"/>
              <a:ext cx="46422" cy="22567"/>
            </a:xfrm>
            <a:custGeom>
              <a:avLst/>
              <a:gdLst/>
              <a:ahLst/>
              <a:cxnLst/>
              <a:rect l="l" t="t" r="r" b="b"/>
              <a:pathLst>
                <a:path w="1623" h="789" extrusionOk="0">
                  <a:moveTo>
                    <a:pt x="0" y="0"/>
                  </a:moveTo>
                  <a:lnTo>
                    <a:pt x="0" y="788"/>
                  </a:lnTo>
                  <a:lnTo>
                    <a:pt x="1622" y="788"/>
                  </a:lnTo>
                  <a:lnTo>
                    <a:pt x="1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4246364" y="3327293"/>
              <a:ext cx="46422" cy="25227"/>
            </a:xfrm>
            <a:custGeom>
              <a:avLst/>
              <a:gdLst/>
              <a:ahLst/>
              <a:cxnLst/>
              <a:rect l="l" t="t" r="r" b="b"/>
              <a:pathLst>
                <a:path w="1623" h="882" extrusionOk="0">
                  <a:moveTo>
                    <a:pt x="0" y="1"/>
                  </a:moveTo>
                  <a:lnTo>
                    <a:pt x="0" y="881"/>
                  </a:lnTo>
                  <a:lnTo>
                    <a:pt x="1622" y="881"/>
                  </a:lnTo>
                  <a:lnTo>
                    <a:pt x="1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4119088" y="3449250"/>
              <a:ext cx="80230" cy="66329"/>
            </a:xfrm>
            <a:custGeom>
              <a:avLst/>
              <a:gdLst/>
              <a:ahLst/>
              <a:cxnLst/>
              <a:rect l="l" t="t" r="r" b="b"/>
              <a:pathLst>
                <a:path w="2805" h="2319" extrusionOk="0">
                  <a:moveTo>
                    <a:pt x="0" y="1"/>
                  </a:moveTo>
                  <a:lnTo>
                    <a:pt x="487" y="2318"/>
                  </a:lnTo>
                  <a:lnTo>
                    <a:pt x="2805" y="2318"/>
                  </a:lnTo>
                  <a:lnTo>
                    <a:pt x="2805" y="5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4069378" y="3449250"/>
              <a:ext cx="63669" cy="66329"/>
            </a:xfrm>
            <a:custGeom>
              <a:avLst/>
              <a:gdLst/>
              <a:ahLst/>
              <a:cxnLst/>
              <a:rect l="l" t="t" r="r" b="b"/>
              <a:pathLst>
                <a:path w="2226" h="2319" extrusionOk="0">
                  <a:moveTo>
                    <a:pt x="2225" y="1"/>
                  </a:moveTo>
                  <a:lnTo>
                    <a:pt x="0" y="580"/>
                  </a:lnTo>
                  <a:lnTo>
                    <a:pt x="0" y="2318"/>
                  </a:lnTo>
                  <a:lnTo>
                    <a:pt x="2225" y="2318"/>
                  </a:lnTo>
                  <a:lnTo>
                    <a:pt x="22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4127039" y="3504279"/>
              <a:ext cx="108089" cy="21910"/>
            </a:xfrm>
            <a:custGeom>
              <a:avLst/>
              <a:gdLst/>
              <a:ahLst/>
              <a:cxnLst/>
              <a:rect l="l" t="t" r="r" b="b"/>
              <a:pathLst>
                <a:path w="3779" h="766" extrusionOk="0">
                  <a:moveTo>
                    <a:pt x="209" y="0"/>
                  </a:moveTo>
                  <a:lnTo>
                    <a:pt x="1" y="394"/>
                  </a:lnTo>
                  <a:lnTo>
                    <a:pt x="209" y="765"/>
                  </a:lnTo>
                  <a:lnTo>
                    <a:pt x="3778" y="765"/>
                  </a:lnTo>
                  <a:lnTo>
                    <a:pt x="37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4033570" y="3504279"/>
              <a:ext cx="99479" cy="21910"/>
            </a:xfrm>
            <a:custGeom>
              <a:avLst/>
              <a:gdLst/>
              <a:ahLst/>
              <a:cxnLst/>
              <a:rect l="l" t="t" r="r" b="b"/>
              <a:pathLst>
                <a:path w="3478" h="766" extrusionOk="0">
                  <a:moveTo>
                    <a:pt x="1" y="0"/>
                  </a:moveTo>
                  <a:lnTo>
                    <a:pt x="1" y="765"/>
                  </a:lnTo>
                  <a:lnTo>
                    <a:pt x="3477" y="765"/>
                  </a:lnTo>
                  <a:lnTo>
                    <a:pt x="34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4119088" y="3399540"/>
              <a:ext cx="212803" cy="66329"/>
            </a:xfrm>
            <a:custGeom>
              <a:avLst/>
              <a:gdLst/>
              <a:ahLst/>
              <a:cxnLst/>
              <a:rect l="l" t="t" r="r" b="b"/>
              <a:pathLst>
                <a:path w="7440" h="2319" extrusionOk="0">
                  <a:moveTo>
                    <a:pt x="487" y="1"/>
                  </a:moveTo>
                  <a:lnTo>
                    <a:pt x="0" y="1159"/>
                  </a:lnTo>
                  <a:lnTo>
                    <a:pt x="487" y="2318"/>
                  </a:lnTo>
                  <a:lnTo>
                    <a:pt x="7440" y="2318"/>
                  </a:lnTo>
                  <a:lnTo>
                    <a:pt x="7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2"/>
            <p:cNvSpPr/>
            <p:nvPr/>
          </p:nvSpPr>
          <p:spPr>
            <a:xfrm>
              <a:off x="3936811" y="3399540"/>
              <a:ext cx="196242" cy="66329"/>
            </a:xfrm>
            <a:custGeom>
              <a:avLst/>
              <a:gdLst/>
              <a:ahLst/>
              <a:cxnLst/>
              <a:rect l="l" t="t" r="r" b="b"/>
              <a:pathLst>
                <a:path w="6861" h="2319" extrusionOk="0">
                  <a:moveTo>
                    <a:pt x="0" y="1"/>
                  </a:moveTo>
                  <a:lnTo>
                    <a:pt x="0" y="2318"/>
                  </a:lnTo>
                  <a:lnTo>
                    <a:pt x="6860" y="2318"/>
                  </a:lnTo>
                  <a:lnTo>
                    <a:pt x="68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4127039" y="3230534"/>
              <a:ext cx="44448" cy="22539"/>
            </a:xfrm>
            <a:custGeom>
              <a:avLst/>
              <a:gdLst/>
              <a:ahLst/>
              <a:cxnLst/>
              <a:rect l="l" t="t" r="r" b="b"/>
              <a:pathLst>
                <a:path w="1554" h="788" extrusionOk="0">
                  <a:moveTo>
                    <a:pt x="209" y="0"/>
                  </a:moveTo>
                  <a:lnTo>
                    <a:pt x="1" y="394"/>
                  </a:lnTo>
                  <a:lnTo>
                    <a:pt x="209" y="788"/>
                  </a:lnTo>
                  <a:lnTo>
                    <a:pt x="1553" y="788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2"/>
            <p:cNvSpPr/>
            <p:nvPr/>
          </p:nvSpPr>
          <p:spPr>
            <a:xfrm>
              <a:off x="4127039" y="3327293"/>
              <a:ext cx="44448" cy="25227"/>
            </a:xfrm>
            <a:custGeom>
              <a:avLst/>
              <a:gdLst/>
              <a:ahLst/>
              <a:cxnLst/>
              <a:rect l="l" t="t" r="r" b="b"/>
              <a:pathLst>
                <a:path w="1554" h="882" extrusionOk="0">
                  <a:moveTo>
                    <a:pt x="209" y="1"/>
                  </a:moveTo>
                  <a:lnTo>
                    <a:pt x="1" y="487"/>
                  </a:lnTo>
                  <a:lnTo>
                    <a:pt x="209" y="881"/>
                  </a:lnTo>
                  <a:lnTo>
                    <a:pt x="1553" y="881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2"/>
            <p:cNvSpPr/>
            <p:nvPr/>
          </p:nvSpPr>
          <p:spPr>
            <a:xfrm>
              <a:off x="4024960" y="3230534"/>
              <a:ext cx="108089" cy="22539"/>
            </a:xfrm>
            <a:custGeom>
              <a:avLst/>
              <a:gdLst/>
              <a:ahLst/>
              <a:cxnLst/>
              <a:rect l="l" t="t" r="r" b="b"/>
              <a:pathLst>
                <a:path w="377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3778" y="788"/>
                  </a:lnTo>
                  <a:lnTo>
                    <a:pt x="37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2"/>
            <p:cNvSpPr/>
            <p:nvPr/>
          </p:nvSpPr>
          <p:spPr>
            <a:xfrm>
              <a:off x="4024960" y="3327293"/>
              <a:ext cx="108089" cy="25227"/>
            </a:xfrm>
            <a:custGeom>
              <a:avLst/>
              <a:gdLst/>
              <a:ahLst/>
              <a:cxnLst/>
              <a:rect l="l" t="t" r="r" b="b"/>
              <a:pathLst>
                <a:path w="3779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778" y="881"/>
                  </a:lnTo>
                  <a:lnTo>
                    <a:pt x="37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42"/>
          <p:cNvGrpSpPr/>
          <p:nvPr/>
        </p:nvGrpSpPr>
        <p:grpSpPr>
          <a:xfrm>
            <a:off x="1378441" y="3483120"/>
            <a:ext cx="409009" cy="405686"/>
            <a:chOff x="1351729" y="3153624"/>
            <a:chExt cx="409009" cy="405686"/>
          </a:xfrm>
        </p:grpSpPr>
        <p:sp>
          <p:nvSpPr>
            <p:cNvPr id="1055" name="Google Shape;1055;p42"/>
            <p:cNvSpPr/>
            <p:nvPr/>
          </p:nvSpPr>
          <p:spPr>
            <a:xfrm>
              <a:off x="1539297" y="3208653"/>
              <a:ext cx="221441" cy="237315"/>
            </a:xfrm>
            <a:custGeom>
              <a:avLst/>
              <a:gdLst/>
              <a:ahLst/>
              <a:cxnLst/>
              <a:rect l="l" t="t" r="r" b="b"/>
              <a:pathLst>
                <a:path w="7742" h="8297" extrusionOk="0">
                  <a:moveTo>
                    <a:pt x="580" y="0"/>
                  </a:moveTo>
                  <a:lnTo>
                    <a:pt x="1" y="8297"/>
                  </a:lnTo>
                  <a:lnTo>
                    <a:pt x="7741" y="7718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2"/>
            <p:cNvSpPr/>
            <p:nvPr/>
          </p:nvSpPr>
          <p:spPr>
            <a:xfrm>
              <a:off x="1351729" y="3208653"/>
              <a:ext cx="204165" cy="237315"/>
            </a:xfrm>
            <a:custGeom>
              <a:avLst/>
              <a:gdLst/>
              <a:ahLst/>
              <a:cxnLst/>
              <a:rect l="l" t="t" r="r" b="b"/>
              <a:pathLst>
                <a:path w="7138" h="8297" extrusionOk="0">
                  <a:moveTo>
                    <a:pt x="0" y="0"/>
                  </a:moveTo>
                  <a:lnTo>
                    <a:pt x="0" y="7718"/>
                  </a:lnTo>
                  <a:lnTo>
                    <a:pt x="7138" y="8297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2"/>
            <p:cNvSpPr/>
            <p:nvPr/>
          </p:nvSpPr>
          <p:spPr>
            <a:xfrm>
              <a:off x="1539297" y="3482399"/>
              <a:ext cx="85550" cy="66329"/>
            </a:xfrm>
            <a:custGeom>
              <a:avLst/>
              <a:gdLst/>
              <a:ahLst/>
              <a:cxnLst/>
              <a:rect l="l" t="t" r="r" b="b"/>
              <a:pathLst>
                <a:path w="2991" h="2319" extrusionOk="0">
                  <a:moveTo>
                    <a:pt x="1" y="1"/>
                  </a:moveTo>
                  <a:lnTo>
                    <a:pt x="580" y="2318"/>
                  </a:lnTo>
                  <a:lnTo>
                    <a:pt x="2990" y="2318"/>
                  </a:lnTo>
                  <a:lnTo>
                    <a:pt x="2990" y="5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2"/>
            <p:cNvSpPr/>
            <p:nvPr/>
          </p:nvSpPr>
          <p:spPr>
            <a:xfrm>
              <a:off x="1489588" y="3482399"/>
              <a:ext cx="66301" cy="66329"/>
            </a:xfrm>
            <a:custGeom>
              <a:avLst/>
              <a:gdLst/>
              <a:ahLst/>
              <a:cxnLst/>
              <a:rect l="l" t="t" r="r" b="b"/>
              <a:pathLst>
                <a:path w="2318" h="2319" extrusionOk="0">
                  <a:moveTo>
                    <a:pt x="2318" y="1"/>
                  </a:moveTo>
                  <a:lnTo>
                    <a:pt x="0" y="580"/>
                  </a:lnTo>
                  <a:lnTo>
                    <a:pt x="0" y="2318"/>
                  </a:lnTo>
                  <a:lnTo>
                    <a:pt x="2318" y="2318"/>
                  </a:lnTo>
                  <a:lnTo>
                    <a:pt x="23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2"/>
            <p:cNvSpPr/>
            <p:nvPr/>
          </p:nvSpPr>
          <p:spPr>
            <a:xfrm>
              <a:off x="1547906" y="3537429"/>
              <a:ext cx="113380" cy="21881"/>
            </a:xfrm>
            <a:custGeom>
              <a:avLst/>
              <a:gdLst/>
              <a:ahLst/>
              <a:cxnLst/>
              <a:rect l="l" t="t" r="r" b="b"/>
              <a:pathLst>
                <a:path w="3964" h="765" extrusionOk="0">
                  <a:moveTo>
                    <a:pt x="279" y="0"/>
                  </a:moveTo>
                  <a:lnTo>
                    <a:pt x="1" y="394"/>
                  </a:lnTo>
                  <a:lnTo>
                    <a:pt x="279" y="765"/>
                  </a:lnTo>
                  <a:lnTo>
                    <a:pt x="3964" y="765"/>
                  </a:lnTo>
                  <a:lnTo>
                    <a:pt x="3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2"/>
            <p:cNvSpPr/>
            <p:nvPr/>
          </p:nvSpPr>
          <p:spPr>
            <a:xfrm>
              <a:off x="1451147" y="3537429"/>
              <a:ext cx="104742" cy="21881"/>
            </a:xfrm>
            <a:custGeom>
              <a:avLst/>
              <a:gdLst/>
              <a:ahLst/>
              <a:cxnLst/>
              <a:rect l="l" t="t" r="r" b="b"/>
              <a:pathLst>
                <a:path w="366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3662" y="765"/>
                  </a:lnTo>
                  <a:lnTo>
                    <a:pt x="3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2"/>
            <p:cNvSpPr/>
            <p:nvPr/>
          </p:nvSpPr>
          <p:spPr>
            <a:xfrm>
              <a:off x="1539297" y="3429372"/>
              <a:ext cx="221441" cy="69618"/>
            </a:xfrm>
            <a:custGeom>
              <a:avLst/>
              <a:gdLst/>
              <a:ahLst/>
              <a:cxnLst/>
              <a:rect l="l" t="t" r="r" b="b"/>
              <a:pathLst>
                <a:path w="7742" h="2434" extrusionOk="0">
                  <a:moveTo>
                    <a:pt x="580" y="1"/>
                  </a:moveTo>
                  <a:lnTo>
                    <a:pt x="1" y="1159"/>
                  </a:lnTo>
                  <a:lnTo>
                    <a:pt x="580" y="2434"/>
                  </a:lnTo>
                  <a:lnTo>
                    <a:pt x="7741" y="2434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2"/>
            <p:cNvSpPr/>
            <p:nvPr/>
          </p:nvSpPr>
          <p:spPr>
            <a:xfrm>
              <a:off x="1351729" y="3429372"/>
              <a:ext cx="204165" cy="69618"/>
            </a:xfrm>
            <a:custGeom>
              <a:avLst/>
              <a:gdLst/>
              <a:ahLst/>
              <a:cxnLst/>
              <a:rect l="l" t="t" r="r" b="b"/>
              <a:pathLst>
                <a:path w="7138" h="2434" extrusionOk="0">
                  <a:moveTo>
                    <a:pt x="0" y="1"/>
                  </a:moveTo>
                  <a:lnTo>
                    <a:pt x="0" y="2434"/>
                  </a:lnTo>
                  <a:lnTo>
                    <a:pt x="7138" y="2434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2"/>
            <p:cNvSpPr/>
            <p:nvPr/>
          </p:nvSpPr>
          <p:spPr>
            <a:xfrm>
              <a:off x="1539297" y="3153624"/>
              <a:ext cx="102111" cy="218123"/>
            </a:xfrm>
            <a:custGeom>
              <a:avLst/>
              <a:gdLst/>
              <a:ahLst/>
              <a:cxnLst/>
              <a:rect l="l" t="t" r="r" b="b"/>
              <a:pathLst>
                <a:path w="3570" h="7626" extrusionOk="0">
                  <a:moveTo>
                    <a:pt x="580" y="1"/>
                  </a:moveTo>
                  <a:lnTo>
                    <a:pt x="1" y="4242"/>
                  </a:lnTo>
                  <a:lnTo>
                    <a:pt x="580" y="7625"/>
                  </a:lnTo>
                  <a:lnTo>
                    <a:pt x="2040" y="7625"/>
                  </a:lnTo>
                  <a:lnTo>
                    <a:pt x="2040" y="3384"/>
                  </a:lnTo>
                  <a:lnTo>
                    <a:pt x="3570" y="3384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2"/>
            <p:cNvSpPr/>
            <p:nvPr/>
          </p:nvSpPr>
          <p:spPr>
            <a:xfrm>
              <a:off x="1470368" y="3153624"/>
              <a:ext cx="85521" cy="218123"/>
            </a:xfrm>
            <a:custGeom>
              <a:avLst/>
              <a:gdLst/>
              <a:ahLst/>
              <a:cxnLst/>
              <a:rect l="l" t="t" r="r" b="b"/>
              <a:pathLst>
                <a:path w="2990" h="7626" extrusionOk="0">
                  <a:moveTo>
                    <a:pt x="2990" y="1"/>
                  </a:moveTo>
                  <a:lnTo>
                    <a:pt x="0" y="3384"/>
                  </a:lnTo>
                  <a:lnTo>
                    <a:pt x="1553" y="3384"/>
                  </a:lnTo>
                  <a:lnTo>
                    <a:pt x="1553" y="7625"/>
                  </a:lnTo>
                  <a:lnTo>
                    <a:pt x="2990" y="7625"/>
                  </a:lnTo>
                  <a:lnTo>
                    <a:pt x="29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5" name="Google Shape;1065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70" name="Google Shape;107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4488393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3E7F9A1-37EC-4C3B-8D38-B8AE95CE2F74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US"/>
              <a:t>Time &amp; Budget</a:t>
            </a:r>
          </a:p>
        </p:txBody>
      </p:sp>
      <p:graphicFrame>
        <p:nvGraphicFramePr>
          <p:cNvPr id="13" name="Google Shape;1389;p48">
            <a:extLst>
              <a:ext uri="{FF2B5EF4-FFF2-40B4-BE49-F238E27FC236}">
                <a16:creationId xmlns:a16="http://schemas.microsoft.com/office/drawing/2014/main" id="{6FB9ADB9-74DC-4DD3-8634-60AB8E60B9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7474943"/>
              </p:ext>
            </p:extLst>
          </p:nvPr>
        </p:nvGraphicFramePr>
        <p:xfrm>
          <a:off x="1943004" y="1252710"/>
          <a:ext cx="5257992" cy="3169680"/>
        </p:xfrm>
        <a:graphic>
          <a:graphicData uri="http://schemas.openxmlformats.org/drawingml/2006/table">
            <a:tbl>
              <a:tblPr>
                <a:noFill/>
                <a:tableStyleId>{604D93C8-4DCB-494A-9184-902C0DF1A243}</a:tableStyleId>
              </a:tblPr>
              <a:tblGrid>
                <a:gridCol w="2588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9043">
                  <a:extLst>
                    <a:ext uri="{9D8B030D-6E8A-4147-A177-3AD203B41FA5}">
                      <a16:colId xmlns:a16="http://schemas.microsoft.com/office/drawing/2014/main" val="3282209615"/>
                    </a:ext>
                  </a:extLst>
                </a:gridCol>
              </a:tblGrid>
              <a:tr h="335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600" b="1" i="0" u="none" strike="noStrike" noProof="0" dirty="0">
                          <a:solidFill>
                            <a:srgbClr val="FFFF00"/>
                          </a:solidFill>
                          <a:latin typeface="Calibri"/>
                          <a:sym typeface="Oswald"/>
                        </a:rPr>
                        <a:t>Week</a:t>
                      </a:r>
                      <a:endParaRPr lang="en-US" sz="1600" dirty="0">
                        <a:solidFill>
                          <a:srgbClr val="FFFF00"/>
                        </a:solidFill>
                        <a:latin typeface="Calibri"/>
                        <a:sym typeface="Oswal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i="0" u="none" strike="noStrike" noProof="0" dirty="0">
                          <a:solidFill>
                            <a:srgbClr val="FFFF00"/>
                          </a:solidFill>
                          <a:latin typeface="Calibri"/>
                        </a:rPr>
                        <a:t>Description </a:t>
                      </a:r>
                      <a:endParaRPr lang="en-US" sz="1600" dirty="0">
                        <a:solidFill>
                          <a:srgbClr val="FFFF00"/>
                        </a:solidFill>
                        <a:latin typeface="Calibri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dk2"/>
                          </a:solidFill>
                          <a:latin typeface="Calibri"/>
                          <a:ea typeface="Oswald"/>
                          <a:cs typeface="Calibri"/>
                          <a:sym typeface="Oswald"/>
                        </a:rPr>
                        <a:t>1</a:t>
                      </a:r>
                      <a:r>
                        <a:rPr lang="en-US" sz="1200" b="1" baseline="30000" dirty="0">
                          <a:solidFill>
                            <a:schemeClr val="dk2"/>
                          </a:solidFill>
                          <a:latin typeface="Calibri"/>
                          <a:ea typeface="Oswald"/>
                          <a:cs typeface="Calibri"/>
                          <a:sym typeface="Oswald"/>
                        </a:rPr>
                        <a:t>st</a:t>
                      </a:r>
                      <a:r>
                        <a:rPr lang="en-US" sz="1200" b="1" dirty="0">
                          <a:solidFill>
                            <a:schemeClr val="dk2"/>
                          </a:solidFill>
                          <a:latin typeface="Calibri"/>
                          <a:ea typeface="Oswald"/>
                          <a:cs typeface="Calibri"/>
                        </a:rPr>
                        <a:t> </a:t>
                      </a:r>
                      <a:endParaRPr sz="1200" b="1" dirty="0">
                        <a:solidFill>
                          <a:schemeClr val="dk2"/>
                        </a:solidFill>
                        <a:latin typeface="Calibri" panose="020F0502020204030204" pitchFamily="34" charset="0"/>
                        <a:ea typeface="Oswald"/>
                        <a:cs typeface="Calibri" panose="020F0502020204030204" pitchFamily="34" charset="0"/>
                        <a:sym typeface="Oswald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dk2"/>
                          </a:solidFill>
                          <a:latin typeface="Calibri"/>
                          <a:cs typeface="Calibri"/>
                        </a:rPr>
                        <a:t>Discussion</a:t>
                      </a:r>
                      <a:endParaRPr sz="1200" b="1" dirty="0">
                        <a:solidFill>
                          <a:schemeClr val="dk2"/>
                        </a:solidFill>
                        <a:latin typeface="Calibri"/>
                        <a:cs typeface="Calibri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dk2"/>
                          </a:solidFill>
                          <a:latin typeface="Calibri"/>
                          <a:ea typeface="Oswald"/>
                          <a:cs typeface="Calibri"/>
                          <a:sym typeface="Oswald"/>
                        </a:rPr>
                        <a:t>2</a:t>
                      </a:r>
                      <a:r>
                        <a:rPr lang="en-US" sz="1200" b="1" baseline="30000" dirty="0">
                          <a:solidFill>
                            <a:schemeClr val="dk2"/>
                          </a:solidFill>
                          <a:latin typeface="Calibri"/>
                          <a:ea typeface="Oswald"/>
                          <a:cs typeface="Calibri"/>
                          <a:sym typeface="Oswald"/>
                        </a:rPr>
                        <a:t>nd</a:t>
                      </a:r>
                      <a:endParaRPr sz="1200" b="1" dirty="0">
                        <a:solidFill>
                          <a:schemeClr val="dk2"/>
                        </a:solidFill>
                        <a:latin typeface="Calibri"/>
                        <a:ea typeface="Oswald"/>
                        <a:cs typeface="Calibri"/>
                        <a:sym typeface="Oswald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Calibri"/>
                          <a:sym typeface="Fira Code"/>
                        </a:rPr>
                        <a:t>Project Proposal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dk2"/>
                          </a:solidFill>
                          <a:latin typeface="Calibri"/>
                          <a:ea typeface="Oswald"/>
                          <a:cs typeface="Calibri"/>
                          <a:sym typeface="Oswald"/>
                        </a:rPr>
                        <a:t>3</a:t>
                      </a:r>
                      <a:r>
                        <a:rPr lang="en-US" sz="1200" b="1" baseline="30000" dirty="0">
                          <a:solidFill>
                            <a:schemeClr val="dk2"/>
                          </a:solidFill>
                          <a:latin typeface="Calibri"/>
                          <a:ea typeface="Oswald"/>
                          <a:cs typeface="Calibri"/>
                          <a:sym typeface="Oswald"/>
                        </a:rPr>
                        <a:t>rd</a:t>
                      </a:r>
                      <a:endParaRPr sz="1200" b="1" dirty="0">
                        <a:solidFill>
                          <a:schemeClr val="dk2"/>
                        </a:solidFill>
                        <a:latin typeface="Calibri"/>
                        <a:ea typeface="Oswald"/>
                        <a:cs typeface="Calibri"/>
                        <a:sym typeface="Oswald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chemeClr val="dk2"/>
                      </a:solidFill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Calibri"/>
                          <a:sym typeface="Fira Code"/>
                        </a:rPr>
                        <a:t>Design: UML, ER-Diagram, DFD, </a:t>
                      </a:r>
                      <a:r>
                        <a:rPr lang="en-US" sz="1200" b="1" dirty="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Calibri"/>
                          <a:sym typeface="Fira Code"/>
                        </a:rPr>
                        <a:t>Gantt chart</a:t>
                      </a:r>
                      <a:endParaRPr lang="en" sz="1200" b="1" dirty="0">
                        <a:solidFill>
                          <a:schemeClr val="dk2"/>
                        </a:solidFill>
                        <a:latin typeface="Calibri"/>
                        <a:ea typeface="Fira Code"/>
                        <a:cs typeface="Calibri"/>
                        <a:sym typeface="Fira Code"/>
                      </a:endParaRPr>
                    </a:p>
                  </a:txBody>
                  <a:tcPr marL="91425" marR="91425" marT="91425" marB="91425">
                    <a:lnL w="9524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901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dk2"/>
                          </a:solidFill>
                          <a:latin typeface="Calibri"/>
                          <a:ea typeface="Oswald"/>
                          <a:cs typeface="Calibri"/>
                          <a:sym typeface="Oswald"/>
                        </a:rPr>
                        <a:t>4</a:t>
                      </a:r>
                      <a:r>
                        <a:rPr lang="en-US" sz="1200" b="1" baseline="30000" dirty="0">
                          <a:solidFill>
                            <a:schemeClr val="dk2"/>
                          </a:solidFill>
                          <a:latin typeface="Calibri"/>
                          <a:ea typeface="Oswald"/>
                          <a:cs typeface="Calibri"/>
                          <a:sym typeface="Oswald"/>
                        </a:rPr>
                        <a:t>th</a:t>
                      </a:r>
                      <a:r>
                        <a:rPr lang="en-US" sz="1200" b="1" dirty="0">
                          <a:solidFill>
                            <a:schemeClr val="dk2"/>
                          </a:solidFill>
                          <a:latin typeface="Calibri"/>
                          <a:ea typeface="Oswald"/>
                          <a:cs typeface="Calibri"/>
                        </a:rPr>
                        <a:t> </a:t>
                      </a:r>
                      <a:endParaRPr sz="1200" b="1" dirty="0">
                        <a:solidFill>
                          <a:schemeClr val="dk2"/>
                        </a:solidFill>
                        <a:latin typeface="Calibri" panose="020F0502020204030204" pitchFamily="34" charset="0"/>
                        <a:ea typeface="Oswald"/>
                        <a:cs typeface="Calibri" panose="020F0502020204030204" pitchFamily="34" charset="0"/>
                        <a:sym typeface="Oswald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chemeClr val="dk2"/>
                      </a:solidFill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Calibri"/>
                          <a:sym typeface="Fira Code"/>
                        </a:rPr>
                        <a:t>Project Update – 1</a:t>
                      </a:r>
                    </a:p>
                  </a:txBody>
                  <a:tcPr marL="91425" marR="91425" marT="91425" marB="91425">
                    <a:lnL w="9524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962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dk2"/>
                          </a:solidFill>
                          <a:latin typeface="Calibri"/>
                          <a:ea typeface="Oswald"/>
                          <a:cs typeface="Calibri"/>
                          <a:sym typeface="Oswald"/>
                        </a:rPr>
                        <a:t>5</a:t>
                      </a:r>
                      <a:r>
                        <a:rPr lang="en-US" sz="1200" b="1" baseline="30000" dirty="0">
                          <a:solidFill>
                            <a:schemeClr val="dk2"/>
                          </a:solidFill>
                          <a:latin typeface="Calibri"/>
                          <a:ea typeface="Oswald"/>
                          <a:cs typeface="Calibri"/>
                          <a:sym typeface="Oswald"/>
                        </a:rPr>
                        <a:t>th</a:t>
                      </a:r>
                      <a:r>
                        <a:rPr lang="en-US" sz="1200" b="1" dirty="0">
                          <a:solidFill>
                            <a:schemeClr val="dk2"/>
                          </a:solidFill>
                          <a:latin typeface="Calibri"/>
                          <a:ea typeface="Oswald"/>
                          <a:cs typeface="Calibri"/>
                        </a:rPr>
                        <a:t> </a:t>
                      </a:r>
                      <a:endParaRPr sz="1200" b="1" dirty="0">
                        <a:solidFill>
                          <a:schemeClr val="dk2"/>
                        </a:solidFill>
                        <a:latin typeface="Calibri" panose="020F0502020204030204" pitchFamily="34" charset="0"/>
                        <a:ea typeface="Oswald"/>
                        <a:cs typeface="Calibri" panose="020F0502020204030204" pitchFamily="34" charset="0"/>
                        <a:sym typeface="Oswald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200" b="1" dirty="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Calibri"/>
                          <a:sym typeface="Fira Code"/>
                        </a:rPr>
                        <a:t>Project Update – 2</a:t>
                      </a:r>
                    </a:p>
                  </a:txBody>
                  <a:tcPr marL="91425" marR="91425" marT="91425" marB="91425">
                    <a:lnL w="9524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090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dk2"/>
                          </a:solidFill>
                          <a:latin typeface="Calibri"/>
                          <a:ea typeface="Oswald"/>
                          <a:cs typeface="Calibri"/>
                          <a:sym typeface="Oswald"/>
                        </a:rPr>
                        <a:t>6</a:t>
                      </a:r>
                      <a:r>
                        <a:rPr lang="en-US" sz="1200" b="1" baseline="30000" dirty="0">
                          <a:solidFill>
                            <a:schemeClr val="dk2"/>
                          </a:solidFill>
                          <a:latin typeface="Calibri"/>
                          <a:ea typeface="Oswald"/>
                          <a:cs typeface="Calibri"/>
                          <a:sym typeface="Oswald"/>
                        </a:rPr>
                        <a:t>th</a:t>
                      </a:r>
                      <a:r>
                        <a:rPr lang="en-US" sz="1200" b="1" dirty="0">
                          <a:solidFill>
                            <a:schemeClr val="dk2"/>
                          </a:solidFill>
                          <a:latin typeface="Calibri"/>
                          <a:ea typeface="Oswald"/>
                          <a:cs typeface="Calibri"/>
                        </a:rPr>
                        <a:t> </a:t>
                      </a:r>
                      <a:endParaRPr sz="1200" b="1" dirty="0">
                        <a:solidFill>
                          <a:schemeClr val="dk2"/>
                        </a:solidFill>
                        <a:latin typeface="Calibri" panose="020F0502020204030204" pitchFamily="34" charset="0"/>
                        <a:ea typeface="Oswald"/>
                        <a:cs typeface="Calibri" panose="020F0502020204030204" pitchFamily="34" charset="0"/>
                        <a:sym typeface="Oswald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200" b="1" dirty="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Calibri"/>
                          <a:sym typeface="Fira Code"/>
                        </a:rPr>
                        <a:t>Project Update – 3</a:t>
                      </a:r>
                    </a:p>
                  </a:txBody>
                  <a:tcPr marL="91425" marR="91425" marT="91425" marB="91425">
                    <a:lnL w="9524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763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dk2"/>
                          </a:solidFill>
                          <a:latin typeface="Calibri"/>
                          <a:ea typeface="Oswald"/>
                          <a:cs typeface="Calibri"/>
                          <a:sym typeface="Oswald"/>
                        </a:rPr>
                        <a:t>7</a:t>
                      </a:r>
                      <a:r>
                        <a:rPr lang="en-US" sz="1200" b="1" baseline="30000" dirty="0">
                          <a:solidFill>
                            <a:schemeClr val="dk2"/>
                          </a:solidFill>
                          <a:latin typeface="Calibri"/>
                          <a:ea typeface="Oswald"/>
                          <a:cs typeface="Calibri"/>
                          <a:sym typeface="Oswald"/>
                        </a:rPr>
                        <a:t>th</a:t>
                      </a:r>
                      <a:r>
                        <a:rPr lang="en-US" sz="1200" b="1" dirty="0">
                          <a:solidFill>
                            <a:schemeClr val="dk2"/>
                          </a:solidFill>
                          <a:latin typeface="Calibri"/>
                          <a:ea typeface="Oswald"/>
                          <a:cs typeface="Calibri"/>
                        </a:rPr>
                        <a:t> </a:t>
                      </a:r>
                      <a:endParaRPr sz="1200" b="1" dirty="0">
                        <a:solidFill>
                          <a:schemeClr val="dk2"/>
                        </a:solidFill>
                        <a:latin typeface="Calibri" panose="020F0502020204030204" pitchFamily="34" charset="0"/>
                        <a:ea typeface="Oswald"/>
                        <a:cs typeface="Calibri" panose="020F0502020204030204" pitchFamily="34" charset="0"/>
                        <a:sym typeface="Oswald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en" sz="1200" b="1" dirty="0">
                          <a:solidFill>
                            <a:schemeClr val="dk2"/>
                          </a:solidFill>
                          <a:latin typeface="Calibri"/>
                          <a:ea typeface="Fira Code"/>
                          <a:cs typeface="Calibri"/>
                        </a:rPr>
                        <a:t>Final Project</a:t>
                      </a:r>
                      <a:endParaRPr lang="en" sz="1200" b="1" dirty="0">
                        <a:solidFill>
                          <a:schemeClr val="dk2"/>
                        </a:solidFill>
                        <a:latin typeface="Calibri"/>
                        <a:ea typeface="Fira Code"/>
                        <a:cs typeface="Calibri"/>
                        <a:sym typeface="Fira Code"/>
                      </a:endParaRPr>
                    </a:p>
                  </a:txBody>
                  <a:tcPr marL="91425" marR="91425" marT="91425" marB="91425">
                    <a:lnL w="9524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898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52329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530" name="Google Shape;530;p34"/>
          <p:cNvSpPr txBox="1">
            <a:spLocks noGrp="1"/>
          </p:cNvSpPr>
          <p:nvPr>
            <p:ph type="title" idx="2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32" name="Google Shape;532;p34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CEP and Mapping</a:t>
            </a:r>
            <a:endParaRPr/>
          </a:p>
        </p:txBody>
      </p:sp>
      <p:sp>
        <p:nvSpPr>
          <p:cNvPr id="533" name="Google Shape;533;p34"/>
          <p:cNvSpPr txBox="1">
            <a:spLocks noGrp="1"/>
          </p:cNvSpPr>
          <p:nvPr>
            <p:ph type="title" idx="4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34" name="Google Shape;534;p34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Os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 COs, Ks, As</a:t>
            </a:r>
          </a:p>
        </p:txBody>
      </p:sp>
      <p:sp>
        <p:nvSpPr>
          <p:cNvPr id="535" name="Google Shape;535;p34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Analysis</a:t>
            </a:r>
            <a:endParaRPr/>
          </a:p>
        </p:txBody>
      </p:sp>
      <p:sp>
        <p:nvSpPr>
          <p:cNvPr id="536" name="Google Shape;536;p34"/>
          <p:cNvSpPr txBox="1">
            <a:spLocks noGrp="1"/>
          </p:cNvSpPr>
          <p:nvPr>
            <p:ph type="title" idx="7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37" name="Google Shape;537;p34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72502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Time, Budget, Software and Harware Requirment</a:t>
            </a:r>
          </a:p>
        </p:txBody>
      </p:sp>
      <p:sp>
        <p:nvSpPr>
          <p:cNvPr id="538" name="Google Shape;538;p34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539" name="Google Shape;539;p34"/>
          <p:cNvSpPr txBox="1">
            <a:spLocks noGrp="1"/>
          </p:cNvSpPr>
          <p:nvPr>
            <p:ph type="title" idx="13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40" name="Google Shape;540;p34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Waterfall Modell</a:t>
            </a:r>
          </a:p>
        </p:txBody>
      </p:sp>
      <p:sp>
        <p:nvSpPr>
          <p:cNvPr id="541" name="Google Shape;541;p34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543" name="Google Shape;543;p3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44" name="Google Shape;544;p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7" name="Google Shape;547;p3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48" name="Google Shape;548;p3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9" name="Google Shape;549;p3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0" name="Google Shape;550;p3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1" name="Google Shape;551;p3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2" name="Google Shape;552;p3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3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54" name="Google Shape;554;p3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55" name="Google Shape;555;p3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9" name="Google Shape;559;p34"/>
          <p:cNvSpPr/>
          <p:nvPr/>
        </p:nvSpPr>
        <p:spPr>
          <a:xfrm>
            <a:off x="186279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0" name="Google Shape;560;p34"/>
          <p:cNvSpPr/>
          <p:nvPr/>
        </p:nvSpPr>
        <p:spPr>
          <a:xfrm>
            <a:off x="186279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1" name="Google Shape;561;p34"/>
          <p:cNvSpPr/>
          <p:nvPr/>
        </p:nvSpPr>
        <p:spPr>
          <a:xfrm>
            <a:off x="534324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2" name="Google Shape;562;p34"/>
          <p:cNvSpPr/>
          <p:nvPr/>
        </p:nvSpPr>
        <p:spPr>
          <a:xfrm>
            <a:off x="534324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" name="Google Shape;563;p34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4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3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68" name="Google Shape;568;p3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55FB4B03-E6B4-4D2E-AB7E-9E909D3A0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1525" y="1953550"/>
            <a:ext cx="2915520" cy="109266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Introduction,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Problem Statement,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Objectives,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Literature Review</a:t>
            </a: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" grpId="0" build="p"/>
      <p:bldP spid="540" grpId="0" build="p"/>
      <p:bldP spid="7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874;p40"/>
          <p:cNvGrpSpPr/>
          <p:nvPr/>
        </p:nvGrpSpPr>
        <p:grpSpPr>
          <a:xfrm>
            <a:off x="1225496" y="1519877"/>
            <a:ext cx="737100" cy="737100"/>
            <a:chOff x="991075" y="1881675"/>
            <a:chExt cx="737100" cy="737100"/>
          </a:xfrm>
        </p:grpSpPr>
        <p:sp>
          <p:nvSpPr>
            <p:cNvPr id="875" name="Google Shape;875;p4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7" name="Google Shape;877;p40"/>
          <p:cNvSpPr txBox="1">
            <a:spLocks noGrp="1"/>
          </p:cNvSpPr>
          <p:nvPr>
            <p:ph type="subTitle" idx="2"/>
          </p:nvPr>
        </p:nvSpPr>
        <p:spPr>
          <a:xfrm>
            <a:off x="5126408" y="2463170"/>
            <a:ext cx="2944500" cy="277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</a:t>
            </a:r>
            <a:r>
              <a:rPr lang="en-US"/>
              <a:t>Requirements</a:t>
            </a:r>
            <a:endParaRPr/>
          </a:p>
        </p:txBody>
      </p:sp>
      <p:grpSp>
        <p:nvGrpSpPr>
          <p:cNvPr id="878" name="Google Shape;878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79" name="Google Shape;879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82" name="Google Shape;882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83" name="Google Shape;883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4" name="Google Shape;884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85" name="Google Shape;885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6" name="Google Shape;886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87" name="Google Shape;887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8" name="Google Shape;888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89" name="Google Shape;889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90" name="Google Shape;890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3" name="Google Shape;893;p40"/>
          <p:cNvSpPr txBox="1">
            <a:spLocks noGrp="1"/>
          </p:cNvSpPr>
          <p:nvPr>
            <p:ph type="subTitle" idx="3"/>
          </p:nvPr>
        </p:nvSpPr>
        <p:spPr>
          <a:xfrm>
            <a:off x="1149294" y="2972560"/>
            <a:ext cx="2944500" cy="12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VS Code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Pycharm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Jupyter Notebook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Discord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Github</a:t>
            </a:r>
          </a:p>
        </p:txBody>
      </p:sp>
      <p:sp>
        <p:nvSpPr>
          <p:cNvPr id="894" name="Google Shape;894;p40"/>
          <p:cNvSpPr txBox="1">
            <a:spLocks noGrp="1"/>
          </p:cNvSpPr>
          <p:nvPr>
            <p:ph type="subTitle" idx="1"/>
          </p:nvPr>
        </p:nvSpPr>
        <p:spPr>
          <a:xfrm>
            <a:off x="1149301" y="2360336"/>
            <a:ext cx="29445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</a:t>
            </a:r>
            <a:r>
              <a:rPr lang="en-US"/>
              <a:t>Requirements</a:t>
            </a:r>
            <a:endParaRPr/>
          </a:p>
        </p:txBody>
      </p:sp>
      <p:sp>
        <p:nvSpPr>
          <p:cNvPr id="895" name="Google Shape;895;p40"/>
          <p:cNvSpPr txBox="1">
            <a:spLocks noGrp="1"/>
          </p:cNvSpPr>
          <p:nvPr>
            <p:ph type="subTitle" idx="4"/>
          </p:nvPr>
        </p:nvSpPr>
        <p:spPr>
          <a:xfrm>
            <a:off x="5050207" y="2832770"/>
            <a:ext cx="3508577" cy="15581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CPU- Ryzen 7 3750H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GPU- 8GB, RX470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SSD- 240gb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RAM- 16GB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Stable Internet Connection</a:t>
            </a:r>
          </a:p>
        </p:txBody>
      </p:sp>
      <p:sp>
        <p:nvSpPr>
          <p:cNvPr id="896" name="Google Shape;896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 Requirements</a:t>
            </a:r>
            <a:endParaRPr/>
          </a:p>
        </p:txBody>
      </p:sp>
      <p:grpSp>
        <p:nvGrpSpPr>
          <p:cNvPr id="897" name="Google Shape;897;p40"/>
          <p:cNvGrpSpPr/>
          <p:nvPr/>
        </p:nvGrpSpPr>
        <p:grpSpPr>
          <a:xfrm>
            <a:off x="1389545" y="1683928"/>
            <a:ext cx="409009" cy="409016"/>
            <a:chOff x="3075107" y="3758147"/>
            <a:chExt cx="409009" cy="409016"/>
          </a:xfrm>
        </p:grpSpPr>
        <p:sp>
          <p:nvSpPr>
            <p:cNvPr id="898" name="Google Shape;898;p40"/>
            <p:cNvSpPr/>
            <p:nvPr/>
          </p:nvSpPr>
          <p:spPr>
            <a:xfrm>
              <a:off x="3262704" y="3888056"/>
              <a:ext cx="91499" cy="146531"/>
            </a:xfrm>
            <a:custGeom>
              <a:avLst/>
              <a:gdLst/>
              <a:ahLst/>
              <a:cxnLst/>
              <a:rect l="l" t="t" r="r" b="b"/>
              <a:pathLst>
                <a:path w="3199" h="5123" extrusionOk="0">
                  <a:moveTo>
                    <a:pt x="579" y="1"/>
                  </a:moveTo>
                  <a:lnTo>
                    <a:pt x="0" y="2619"/>
                  </a:lnTo>
                  <a:lnTo>
                    <a:pt x="579" y="5122"/>
                  </a:lnTo>
                  <a:cubicBezTo>
                    <a:pt x="2040" y="5122"/>
                    <a:pt x="3198" y="4056"/>
                    <a:pt x="3198" y="2619"/>
                  </a:cubicBezTo>
                  <a:cubicBezTo>
                    <a:pt x="3198" y="1159"/>
                    <a:pt x="2040" y="1"/>
                    <a:pt x="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3205015" y="3888056"/>
              <a:ext cx="74281" cy="146531"/>
            </a:xfrm>
            <a:custGeom>
              <a:avLst/>
              <a:gdLst/>
              <a:ahLst/>
              <a:cxnLst/>
              <a:rect l="l" t="t" r="r" b="b"/>
              <a:pathLst>
                <a:path w="2597" h="5123" extrusionOk="0">
                  <a:moveTo>
                    <a:pt x="2596" y="1"/>
                  </a:moveTo>
                  <a:cubicBezTo>
                    <a:pt x="1160" y="1"/>
                    <a:pt x="1" y="1159"/>
                    <a:pt x="1" y="2619"/>
                  </a:cubicBezTo>
                  <a:cubicBezTo>
                    <a:pt x="1" y="4056"/>
                    <a:pt x="1160" y="5122"/>
                    <a:pt x="2596" y="5122"/>
                  </a:cubicBezTo>
                  <a:lnTo>
                    <a:pt x="25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3262704" y="3758147"/>
              <a:ext cx="221412" cy="409016"/>
            </a:xfrm>
            <a:custGeom>
              <a:avLst/>
              <a:gdLst/>
              <a:ahLst/>
              <a:cxnLst/>
              <a:rect l="l" t="t" r="r" b="b"/>
              <a:pathLst>
                <a:path w="7741" h="14300" extrusionOk="0">
                  <a:moveTo>
                    <a:pt x="579" y="0"/>
                  </a:moveTo>
                  <a:lnTo>
                    <a:pt x="0" y="2225"/>
                  </a:lnTo>
                  <a:lnTo>
                    <a:pt x="579" y="3778"/>
                  </a:lnTo>
                  <a:cubicBezTo>
                    <a:pt x="2410" y="3778"/>
                    <a:pt x="3963" y="5215"/>
                    <a:pt x="3963" y="7161"/>
                  </a:cubicBezTo>
                  <a:cubicBezTo>
                    <a:pt x="3963" y="8992"/>
                    <a:pt x="2410" y="10522"/>
                    <a:pt x="579" y="10522"/>
                  </a:cubicBezTo>
                  <a:lnTo>
                    <a:pt x="0" y="11982"/>
                  </a:lnTo>
                  <a:lnTo>
                    <a:pt x="579" y="14299"/>
                  </a:lnTo>
                  <a:lnTo>
                    <a:pt x="1738" y="14299"/>
                  </a:lnTo>
                  <a:lnTo>
                    <a:pt x="2132" y="12955"/>
                  </a:lnTo>
                  <a:cubicBezTo>
                    <a:pt x="2712" y="12839"/>
                    <a:pt x="3198" y="12654"/>
                    <a:pt x="3569" y="12376"/>
                  </a:cubicBezTo>
                  <a:lnTo>
                    <a:pt x="4728" y="13048"/>
                  </a:lnTo>
                  <a:lnTo>
                    <a:pt x="6466" y="11310"/>
                  </a:lnTo>
                  <a:lnTo>
                    <a:pt x="5794" y="10151"/>
                  </a:lnTo>
                  <a:cubicBezTo>
                    <a:pt x="6095" y="9664"/>
                    <a:pt x="6281" y="9178"/>
                    <a:pt x="6373" y="8691"/>
                  </a:cubicBezTo>
                  <a:lnTo>
                    <a:pt x="7741" y="8320"/>
                  </a:lnTo>
                  <a:lnTo>
                    <a:pt x="7741" y="6003"/>
                  </a:lnTo>
                  <a:lnTo>
                    <a:pt x="6373" y="5609"/>
                  </a:lnTo>
                  <a:cubicBezTo>
                    <a:pt x="6281" y="5029"/>
                    <a:pt x="6095" y="4543"/>
                    <a:pt x="5794" y="4149"/>
                  </a:cubicBezTo>
                  <a:lnTo>
                    <a:pt x="6466" y="2990"/>
                  </a:lnTo>
                  <a:lnTo>
                    <a:pt x="4728" y="1252"/>
                  </a:lnTo>
                  <a:lnTo>
                    <a:pt x="3569" y="1947"/>
                  </a:lnTo>
                  <a:cubicBezTo>
                    <a:pt x="3198" y="1646"/>
                    <a:pt x="2712" y="1460"/>
                    <a:pt x="2132" y="1368"/>
                  </a:cubicBezTo>
                  <a:lnTo>
                    <a:pt x="17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3075107" y="3758147"/>
              <a:ext cx="204193" cy="409016"/>
            </a:xfrm>
            <a:custGeom>
              <a:avLst/>
              <a:gdLst/>
              <a:ahLst/>
              <a:cxnLst/>
              <a:rect l="l" t="t" r="r" b="b"/>
              <a:pathLst>
                <a:path w="7139" h="14300" extrusionOk="0">
                  <a:moveTo>
                    <a:pt x="5980" y="0"/>
                  </a:moveTo>
                  <a:lnTo>
                    <a:pt x="5609" y="1368"/>
                  </a:lnTo>
                  <a:cubicBezTo>
                    <a:pt x="5030" y="1460"/>
                    <a:pt x="4636" y="1646"/>
                    <a:pt x="4149" y="1947"/>
                  </a:cubicBezTo>
                  <a:lnTo>
                    <a:pt x="2990" y="1252"/>
                  </a:lnTo>
                  <a:lnTo>
                    <a:pt x="1252" y="2990"/>
                  </a:lnTo>
                  <a:lnTo>
                    <a:pt x="1924" y="4149"/>
                  </a:lnTo>
                  <a:cubicBezTo>
                    <a:pt x="1646" y="4543"/>
                    <a:pt x="1437" y="5029"/>
                    <a:pt x="1345" y="5609"/>
                  </a:cubicBezTo>
                  <a:lnTo>
                    <a:pt x="1" y="6003"/>
                  </a:lnTo>
                  <a:lnTo>
                    <a:pt x="1" y="8320"/>
                  </a:lnTo>
                  <a:lnTo>
                    <a:pt x="1345" y="8691"/>
                  </a:lnTo>
                  <a:cubicBezTo>
                    <a:pt x="1437" y="9178"/>
                    <a:pt x="1646" y="9664"/>
                    <a:pt x="1924" y="10151"/>
                  </a:cubicBezTo>
                  <a:lnTo>
                    <a:pt x="1252" y="11310"/>
                  </a:lnTo>
                  <a:lnTo>
                    <a:pt x="2990" y="13048"/>
                  </a:lnTo>
                  <a:lnTo>
                    <a:pt x="4149" y="12376"/>
                  </a:lnTo>
                  <a:cubicBezTo>
                    <a:pt x="4636" y="12654"/>
                    <a:pt x="5030" y="12839"/>
                    <a:pt x="5609" y="12955"/>
                  </a:cubicBezTo>
                  <a:lnTo>
                    <a:pt x="5980" y="14299"/>
                  </a:lnTo>
                  <a:lnTo>
                    <a:pt x="7138" y="14299"/>
                  </a:lnTo>
                  <a:lnTo>
                    <a:pt x="7138" y="10522"/>
                  </a:lnTo>
                  <a:cubicBezTo>
                    <a:pt x="5308" y="10522"/>
                    <a:pt x="3755" y="8992"/>
                    <a:pt x="3755" y="7161"/>
                  </a:cubicBezTo>
                  <a:cubicBezTo>
                    <a:pt x="3755" y="5215"/>
                    <a:pt x="5308" y="3778"/>
                    <a:pt x="7138" y="3778"/>
                  </a:cubicBez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40"/>
          <p:cNvGrpSpPr/>
          <p:nvPr/>
        </p:nvGrpSpPr>
        <p:grpSpPr>
          <a:xfrm>
            <a:off x="5126408" y="1519877"/>
            <a:ext cx="737100" cy="737100"/>
            <a:chOff x="991075" y="1881675"/>
            <a:chExt cx="737100" cy="737100"/>
          </a:xfrm>
        </p:grpSpPr>
        <p:sp>
          <p:nvSpPr>
            <p:cNvPr id="903" name="Google Shape;903;p4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40"/>
          <p:cNvGrpSpPr/>
          <p:nvPr/>
        </p:nvGrpSpPr>
        <p:grpSpPr>
          <a:xfrm>
            <a:off x="5290441" y="1703152"/>
            <a:ext cx="409009" cy="370569"/>
            <a:chOff x="1351729" y="2565031"/>
            <a:chExt cx="409009" cy="370569"/>
          </a:xfrm>
        </p:grpSpPr>
        <p:sp>
          <p:nvSpPr>
            <p:cNvPr id="906" name="Google Shape;906;p40"/>
            <p:cNvSpPr/>
            <p:nvPr/>
          </p:nvSpPr>
          <p:spPr>
            <a:xfrm>
              <a:off x="1545275" y="2565031"/>
              <a:ext cx="123963" cy="190922"/>
            </a:xfrm>
            <a:custGeom>
              <a:avLst/>
              <a:gdLst/>
              <a:ahLst/>
              <a:cxnLst/>
              <a:rect l="l" t="t" r="r" b="b"/>
              <a:pathLst>
                <a:path w="4334" h="6675" extrusionOk="0">
                  <a:moveTo>
                    <a:pt x="3476" y="0"/>
                  </a:moveTo>
                  <a:lnTo>
                    <a:pt x="3476" y="1159"/>
                  </a:lnTo>
                  <a:cubicBezTo>
                    <a:pt x="3476" y="1947"/>
                    <a:pt x="2897" y="2526"/>
                    <a:pt x="2109" y="2526"/>
                  </a:cubicBezTo>
                  <a:cubicBezTo>
                    <a:pt x="950" y="2526"/>
                    <a:pt x="0" y="3477"/>
                    <a:pt x="0" y="4728"/>
                  </a:cubicBezTo>
                  <a:lnTo>
                    <a:pt x="0" y="6675"/>
                  </a:lnTo>
                  <a:lnTo>
                    <a:pt x="765" y="6675"/>
                  </a:lnTo>
                  <a:lnTo>
                    <a:pt x="765" y="4728"/>
                  </a:lnTo>
                  <a:cubicBezTo>
                    <a:pt x="765" y="3963"/>
                    <a:pt x="1437" y="3384"/>
                    <a:pt x="2109" y="3384"/>
                  </a:cubicBezTo>
                  <a:cubicBezTo>
                    <a:pt x="3361" y="3384"/>
                    <a:pt x="4334" y="2411"/>
                    <a:pt x="4334" y="1159"/>
                  </a:cubicBezTo>
                  <a:lnTo>
                    <a:pt x="43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1539297" y="2730749"/>
              <a:ext cx="221441" cy="204851"/>
            </a:xfrm>
            <a:custGeom>
              <a:avLst/>
              <a:gdLst/>
              <a:ahLst/>
              <a:cxnLst/>
              <a:rect l="l" t="t" r="r" b="b"/>
              <a:pathLst>
                <a:path w="7742" h="7162" extrusionOk="0">
                  <a:moveTo>
                    <a:pt x="580" y="0"/>
                  </a:moveTo>
                  <a:lnTo>
                    <a:pt x="1" y="3569"/>
                  </a:lnTo>
                  <a:lnTo>
                    <a:pt x="580" y="7161"/>
                  </a:lnTo>
                  <a:lnTo>
                    <a:pt x="7741" y="7161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1351729" y="2730749"/>
              <a:ext cx="204165" cy="204851"/>
            </a:xfrm>
            <a:custGeom>
              <a:avLst/>
              <a:gdLst/>
              <a:ahLst/>
              <a:cxnLst/>
              <a:rect l="l" t="t" r="r" b="b"/>
              <a:pathLst>
                <a:path w="7138" h="7162" extrusionOk="0">
                  <a:moveTo>
                    <a:pt x="0" y="0"/>
                  </a:moveTo>
                  <a:lnTo>
                    <a:pt x="0" y="7161"/>
                  </a:lnTo>
                  <a:lnTo>
                    <a:pt x="7138" y="7161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1390169" y="2769848"/>
              <a:ext cx="27859" cy="24541"/>
            </a:xfrm>
            <a:custGeom>
              <a:avLst/>
              <a:gdLst/>
              <a:ahLst/>
              <a:cxnLst/>
              <a:rect l="l" t="t" r="r" b="b"/>
              <a:pathLst>
                <a:path w="97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1442538" y="2769848"/>
              <a:ext cx="25199" cy="24541"/>
            </a:xfrm>
            <a:custGeom>
              <a:avLst/>
              <a:gdLst/>
              <a:ahLst/>
              <a:cxnLst/>
              <a:rect l="l" t="t" r="r" b="b"/>
              <a:pathLst>
                <a:path w="881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1492248" y="2769848"/>
              <a:ext cx="25199" cy="24541"/>
            </a:xfrm>
            <a:custGeom>
              <a:avLst/>
              <a:gdLst/>
              <a:ahLst/>
              <a:cxnLst/>
              <a:rect l="l" t="t" r="r" b="b"/>
              <a:pathLst>
                <a:path w="881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1541957" y="2769848"/>
              <a:ext cx="27859" cy="24541"/>
            </a:xfrm>
            <a:custGeom>
              <a:avLst/>
              <a:gdLst/>
              <a:ahLst/>
              <a:cxnLst/>
              <a:rect l="l" t="t" r="r" b="b"/>
              <a:pathLst>
                <a:path w="97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1594984" y="2769848"/>
              <a:ext cx="24541" cy="24541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58" y="85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1644693" y="2769848"/>
              <a:ext cx="24541" cy="24541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58" y="85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1694402" y="2769848"/>
              <a:ext cx="27201" cy="24541"/>
            </a:xfrm>
            <a:custGeom>
              <a:avLst/>
              <a:gdLst/>
              <a:ahLst/>
              <a:cxnLst/>
              <a:rect l="l" t="t" r="r" b="b"/>
              <a:pathLst>
                <a:path w="951" h="858" extrusionOk="0">
                  <a:moveTo>
                    <a:pt x="1" y="0"/>
                  </a:moveTo>
                  <a:lnTo>
                    <a:pt x="1" y="858"/>
                  </a:lnTo>
                  <a:lnTo>
                    <a:pt x="951" y="85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1390169" y="2822217"/>
              <a:ext cx="27859" cy="21910"/>
            </a:xfrm>
            <a:custGeom>
              <a:avLst/>
              <a:gdLst/>
              <a:ahLst/>
              <a:cxnLst/>
              <a:rect l="l" t="t" r="r" b="b"/>
              <a:pathLst>
                <a:path w="974" h="766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1442538" y="2822217"/>
              <a:ext cx="25199" cy="21910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1492248" y="2822217"/>
              <a:ext cx="25199" cy="21910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1541957" y="2822217"/>
              <a:ext cx="27859" cy="21910"/>
            </a:xfrm>
            <a:custGeom>
              <a:avLst/>
              <a:gdLst/>
              <a:ahLst/>
              <a:cxnLst/>
              <a:rect l="l" t="t" r="r" b="b"/>
              <a:pathLst>
                <a:path w="974" h="766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1594984" y="2822217"/>
              <a:ext cx="24541" cy="21910"/>
            </a:xfrm>
            <a:custGeom>
              <a:avLst/>
              <a:gdLst/>
              <a:ahLst/>
              <a:cxnLst/>
              <a:rect l="l" t="t" r="r" b="b"/>
              <a:pathLst>
                <a:path w="858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58" y="76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1644693" y="2822217"/>
              <a:ext cx="24541" cy="21910"/>
            </a:xfrm>
            <a:custGeom>
              <a:avLst/>
              <a:gdLst/>
              <a:ahLst/>
              <a:cxnLst/>
              <a:rect l="l" t="t" r="r" b="b"/>
              <a:pathLst>
                <a:path w="858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58" y="76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1694402" y="2822217"/>
              <a:ext cx="27201" cy="21910"/>
            </a:xfrm>
            <a:custGeom>
              <a:avLst/>
              <a:gdLst/>
              <a:ahLst/>
              <a:cxnLst/>
              <a:rect l="l" t="t" r="r" b="b"/>
              <a:pathLst>
                <a:path w="951" h="766" extrusionOk="0">
                  <a:moveTo>
                    <a:pt x="1" y="0"/>
                  </a:moveTo>
                  <a:lnTo>
                    <a:pt x="1" y="765"/>
                  </a:lnTo>
                  <a:lnTo>
                    <a:pt x="951" y="76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1390169" y="2871927"/>
              <a:ext cx="27859" cy="24541"/>
            </a:xfrm>
            <a:custGeom>
              <a:avLst/>
              <a:gdLst/>
              <a:ahLst/>
              <a:cxnLst/>
              <a:rect l="l" t="t" r="r" b="b"/>
              <a:pathLst>
                <a:path w="97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1442538" y="2871927"/>
              <a:ext cx="25199" cy="24541"/>
            </a:xfrm>
            <a:custGeom>
              <a:avLst/>
              <a:gdLst/>
              <a:ahLst/>
              <a:cxnLst/>
              <a:rect l="l" t="t" r="r" b="b"/>
              <a:pathLst>
                <a:path w="881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1644693" y="2871927"/>
              <a:ext cx="76912" cy="24541"/>
            </a:xfrm>
            <a:custGeom>
              <a:avLst/>
              <a:gdLst/>
              <a:ahLst/>
              <a:cxnLst/>
              <a:rect l="l" t="t" r="r" b="b"/>
              <a:pathLst>
                <a:path w="2689" h="858" extrusionOk="0">
                  <a:moveTo>
                    <a:pt x="0" y="0"/>
                  </a:moveTo>
                  <a:lnTo>
                    <a:pt x="0" y="858"/>
                  </a:lnTo>
                  <a:lnTo>
                    <a:pt x="2689" y="858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1547906" y="2871927"/>
              <a:ext cx="71621" cy="24541"/>
            </a:xfrm>
            <a:custGeom>
              <a:avLst/>
              <a:gdLst/>
              <a:ahLst/>
              <a:cxnLst/>
              <a:rect l="l" t="t" r="r" b="b"/>
              <a:pathLst>
                <a:path w="2504" h="858" extrusionOk="0">
                  <a:moveTo>
                    <a:pt x="279" y="0"/>
                  </a:moveTo>
                  <a:lnTo>
                    <a:pt x="1" y="371"/>
                  </a:lnTo>
                  <a:lnTo>
                    <a:pt x="279" y="858"/>
                  </a:lnTo>
                  <a:lnTo>
                    <a:pt x="2504" y="858"/>
                  </a:lnTo>
                  <a:lnTo>
                    <a:pt x="2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1492248" y="2871927"/>
              <a:ext cx="63641" cy="24541"/>
            </a:xfrm>
            <a:custGeom>
              <a:avLst/>
              <a:gdLst/>
              <a:ahLst/>
              <a:cxnLst/>
              <a:rect l="l" t="t" r="r" b="b"/>
              <a:pathLst>
                <a:path w="2225" h="858" extrusionOk="0">
                  <a:moveTo>
                    <a:pt x="0" y="0"/>
                  </a:moveTo>
                  <a:lnTo>
                    <a:pt x="0" y="858"/>
                  </a:lnTo>
                  <a:lnTo>
                    <a:pt x="2225" y="858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8" name="Google Shape;928;p40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0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2" name="Google Shape;932;p4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33" name="Google Shape;933;p4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7492718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1" name="Google Shape;1121;p4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22" name="Google Shape;1122;p4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3" name="Google Shape;1123;p4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4" name="Google Shape;1124;p4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25" name="Google Shape;1125;p4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26" name="Google Shape;1126;p4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7" name="Google Shape;1127;p4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28" name="Google Shape;1128;p4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29" name="Google Shape;1129;p4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30" name="Google Shape;1130;p4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1" name="Google Shape;1131;p4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32" name="Google Shape;1132;p4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33" name="Google Shape;1133;p4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8" name="Google Shape;1148;p44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Non-Functional Requirements</a:t>
            </a:r>
            <a:endParaRPr/>
          </a:p>
        </p:txBody>
      </p:sp>
      <p:sp>
        <p:nvSpPr>
          <p:cNvPr id="1155" name="Google Shape;1155;p44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44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4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4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9" name="Google Shape;1159;p4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60" name="Google Shape;1160;p4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378A728-36DE-48DB-9807-DB32D9725C7B}"/>
              </a:ext>
            </a:extLst>
          </p:cNvPr>
          <p:cNvSpPr txBox="1"/>
          <p:nvPr/>
        </p:nvSpPr>
        <p:spPr>
          <a:xfrm>
            <a:off x="1461704" y="1771531"/>
            <a:ext cx="2576035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Accuracy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Effectiveness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24/7 active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C5E9A02-06EF-4C79-A734-C3EDFD0F87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04" t="8954" r="50000" b="12546"/>
          <a:stretch/>
        </p:blipFill>
        <p:spPr>
          <a:xfrm>
            <a:off x="4572000" y="1112700"/>
            <a:ext cx="1835475" cy="31189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1966844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77" name="Google Shape;577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80" name="Google Shape;580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81" name="Google Shape;581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2" name="Google Shape;582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83" name="Google Shape;583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4" name="Google Shape;584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85" name="Google Shape;585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6" name="Google Shape;586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87" name="Google Shape;587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88" name="Google Shape;588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1" name="Google Shape;591;p35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</a:p>
        </p:txBody>
      </p:sp>
      <p:sp>
        <p:nvSpPr>
          <p:cNvPr id="592" name="Google Shape;592;p35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</a:p>
        </p:txBody>
      </p:sp>
      <p:sp>
        <p:nvSpPr>
          <p:cNvPr id="594" name="Google Shape;594;p35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5" name="Google Shape;595;p35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35" name="Google Shape;635;p35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5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B3647-D020-4EC7-A5A5-B16FFBB65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900" y="1339435"/>
            <a:ext cx="2659973" cy="20534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6961761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065" name="Google Shape;1065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70" name="Google Shape;107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5" name="Picture 2" descr="https://codelabs.inc/wp-content/uploads/2020/08/waterfall-100.jpg">
            <a:extLst>
              <a:ext uri="{FF2B5EF4-FFF2-40B4-BE49-F238E27FC236}">
                <a16:creationId xmlns:a16="http://schemas.microsoft.com/office/drawing/2014/main" id="{64F3B7BC-8F70-4C40-B29C-2EFC7AC07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665" y="1781249"/>
            <a:ext cx="3296934" cy="20935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693634F1-C606-413A-9BA5-3D50CBCD71E2}"/>
              </a:ext>
            </a:extLst>
          </p:cNvPr>
          <p:cNvSpPr txBox="1">
            <a:spLocks/>
          </p:cNvSpPr>
          <p:nvPr/>
        </p:nvSpPr>
        <p:spPr>
          <a:xfrm>
            <a:off x="871789" y="1219635"/>
            <a:ext cx="3934701" cy="3278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Model:</a:t>
            </a:r>
          </a:p>
          <a:p>
            <a:pPr lvl="1"/>
            <a:r>
              <a:rPr lang="en-US" sz="1400">
                <a:solidFill>
                  <a:schemeClr val="bg1">
                    <a:lumMod val="95000"/>
                  </a:schemeClr>
                </a:solidFill>
              </a:rPr>
              <a:t>Referred to as a linear-sequential life cycle model</a:t>
            </a:r>
            <a:endParaRPr lang="en-US" sz="1400">
              <a:solidFill>
                <a:schemeClr val="bg1">
                  <a:lumMod val="95000"/>
                </a:schemeClr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sz="140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Oldest SDLC method</a:t>
            </a:r>
          </a:p>
          <a:p>
            <a:pPr lvl="1"/>
            <a:r>
              <a:rPr lang="en-US" sz="1400">
                <a:solidFill>
                  <a:schemeClr val="bg1">
                    <a:lumMod val="95000"/>
                  </a:schemeClr>
                </a:solidFill>
              </a:rPr>
              <a:t>Earliest SDLC approach that was used for software development</a:t>
            </a:r>
            <a:endParaRPr lang="en-US" sz="1400">
              <a:solidFill>
                <a:schemeClr val="bg1">
                  <a:lumMod val="95000"/>
                </a:schemeClr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Phase:</a:t>
            </a:r>
          </a:p>
          <a:p>
            <a:pPr lvl="1"/>
            <a:r>
              <a:rPr lang="en-US" sz="140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lvl="1"/>
            <a:r>
              <a:rPr lang="en-US" sz="140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pPr lvl="1"/>
            <a:r>
              <a:rPr lang="en-US" sz="140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lvl="1"/>
            <a:r>
              <a:rPr lang="en-US" sz="140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Testing</a:t>
            </a:r>
          </a:p>
          <a:p>
            <a:pPr lvl="1"/>
            <a:r>
              <a:rPr lang="en-US" sz="140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of System</a:t>
            </a:r>
          </a:p>
          <a:p>
            <a:pPr lvl="1"/>
            <a:r>
              <a:rPr lang="en-US" sz="140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1D61"/>
        </a:solidFill>
        <a:effectLst/>
      </p:bgPr>
    </p:bg>
    <p:spTree>
      <p:nvGrpSpPr>
        <p:cNvPr id="1" name="Shape 19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C14722-430A-46F5-BB4C-F3B3A0DA5F21}"/>
              </a:ext>
            </a:extLst>
          </p:cNvPr>
          <p:cNvSpPr txBox="1"/>
          <p:nvPr/>
        </p:nvSpPr>
        <p:spPr>
          <a:xfrm>
            <a:off x="3325505" y="2248584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77" name="Google Shape;577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80" name="Google Shape;580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81" name="Google Shape;581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2" name="Google Shape;582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83" name="Google Shape;583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4" name="Google Shape;584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85" name="Google Shape;585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6" name="Google Shape;586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87" name="Google Shape;587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88" name="Google Shape;588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1" name="Google Shape;591;p35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592" name="Google Shape;592;p35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94" name="Google Shape;594;p35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5" name="Google Shape;595;p35"/>
          <p:cNvCxnSpPr/>
          <p:nvPr/>
        </p:nvCxnSpPr>
        <p:spPr>
          <a:xfrm>
            <a:off x="1682983" y="1509926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35" name="Google Shape;635;p35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5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2DDE223-1BBF-4652-A6E7-022E32681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4884900" y="998444"/>
            <a:ext cx="2866393" cy="286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Statistics">
            <a:extLst>
              <a:ext uri="{FF2B5EF4-FFF2-40B4-BE49-F238E27FC236}">
                <a16:creationId xmlns:a16="http://schemas.microsoft.com/office/drawing/2014/main" id="{7BE59778-0446-4E09-BD80-B987409E35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2114550"/>
            <a:ext cx="914400" cy="914400"/>
          </a:xfrm>
          <a:prstGeom prst="rect">
            <a:avLst/>
          </a:prstGeom>
        </p:spPr>
      </p:pic>
      <p:pic>
        <p:nvPicPr>
          <p:cNvPr id="31" name="Graphic 30" descr="Research">
            <a:extLst>
              <a:ext uri="{FF2B5EF4-FFF2-40B4-BE49-F238E27FC236}">
                <a16:creationId xmlns:a16="http://schemas.microsoft.com/office/drawing/2014/main" id="{629986AD-6AE4-492B-809C-0DAAC095FD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82900" y="1728950"/>
            <a:ext cx="914400" cy="914400"/>
          </a:xfrm>
          <a:prstGeom prst="rect">
            <a:avLst/>
          </a:prstGeom>
        </p:spPr>
      </p:pic>
      <p:pic>
        <p:nvPicPr>
          <p:cNvPr id="545" name="Graphic 544" descr="Theatre">
            <a:extLst>
              <a:ext uri="{FF2B5EF4-FFF2-40B4-BE49-F238E27FC236}">
                <a16:creationId xmlns:a16="http://schemas.microsoft.com/office/drawing/2014/main" id="{C6388FFE-79A5-413F-9A82-4E860CB1CD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19283" y="1015700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3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51" name="Google Shape;651;p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4" name="Google Shape;654;p3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55" name="Google Shape;655;p3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6" name="Google Shape;656;p3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57" name="Google Shape;657;p3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8" name="Google Shape;658;p3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59" name="Google Shape;659;p3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3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61" name="Google Shape;661;p3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62" name="Google Shape;662;p3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5" name="Google Shape;665;p36"/>
          <p:cNvSpPr txBox="1">
            <a:spLocks noGrp="1"/>
          </p:cNvSpPr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6" name="Google Shape;666;p36"/>
          <p:cNvSpPr txBox="1">
            <a:spLocks noGrp="1"/>
          </p:cNvSpPr>
          <p:nvPr>
            <p:ph type="subTitle" idx="1"/>
          </p:nvPr>
        </p:nvSpPr>
        <p:spPr>
          <a:xfrm>
            <a:off x="4437900" y="2171177"/>
            <a:ext cx="3872390" cy="1600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Our goal is to create </a:t>
            </a:r>
            <a:r>
              <a:rPr lang="en-US" b="1" dirty="0"/>
              <a:t>a</a:t>
            </a:r>
            <a:r>
              <a:rPr lang="en-US" dirty="0"/>
              <a:t> web-based Laptop </a:t>
            </a:r>
            <a:r>
              <a:rPr lang="en-US" b="1" dirty="0"/>
              <a:t>recommendation system</a:t>
            </a:r>
            <a:r>
              <a:rPr lang="en-US" dirty="0"/>
              <a:t> using suitable NLP models of machine learning</a:t>
            </a:r>
          </a:p>
        </p:txBody>
      </p:sp>
      <p:sp>
        <p:nvSpPr>
          <p:cNvPr id="698" name="Google Shape;698;p36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6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E3C6E01F-8350-406C-A28D-78A5895E1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10" y="1382021"/>
            <a:ext cx="3384206" cy="237945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7"/>
          <p:cNvGrpSpPr/>
          <p:nvPr/>
        </p:nvGrpSpPr>
        <p:grpSpPr>
          <a:xfrm>
            <a:off x="966240" y="1638993"/>
            <a:ext cx="737100" cy="737100"/>
            <a:chOff x="991075" y="1881675"/>
            <a:chExt cx="737100" cy="737100"/>
          </a:xfrm>
        </p:grpSpPr>
        <p:sp>
          <p:nvSpPr>
            <p:cNvPr id="707" name="Google Shape;707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3547346" y="1638993"/>
            <a:ext cx="737100" cy="737100"/>
            <a:chOff x="991075" y="1881675"/>
            <a:chExt cx="737100" cy="737100"/>
          </a:xfrm>
        </p:grpSpPr>
        <p:sp>
          <p:nvSpPr>
            <p:cNvPr id="710" name="Google Shape;710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37"/>
          <p:cNvGrpSpPr/>
          <p:nvPr/>
        </p:nvGrpSpPr>
        <p:grpSpPr>
          <a:xfrm>
            <a:off x="6149176" y="1639018"/>
            <a:ext cx="737100" cy="737100"/>
            <a:chOff x="991075" y="1881675"/>
            <a:chExt cx="737100" cy="737100"/>
          </a:xfrm>
        </p:grpSpPr>
        <p:sp>
          <p:nvSpPr>
            <p:cNvPr id="713" name="Google Shape;713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16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17" name="Google Shape;717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0" name="Google Shape;720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21" name="Google Shape;721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2" name="Google Shape;722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23" name="Google Shape;723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4" name="Google Shape;724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25" name="Google Shape;725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6" name="Google Shape;726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27" name="Google Shape;727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28" name="Google Shape;728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1" name="Google Shape;731;p37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32" name="Google Shape;732;p37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Font typeface="Wingdings"/>
              <a:buChar char="v"/>
            </a:pPr>
            <a:r>
              <a:rPr lang="en"/>
              <a:t>Recent Situation</a:t>
            </a:r>
          </a:p>
        </p:txBody>
      </p:sp>
      <p:sp>
        <p:nvSpPr>
          <p:cNvPr id="733" name="Google Shape;733;p37"/>
          <p:cNvSpPr txBox="1">
            <a:spLocks noGrp="1"/>
          </p:cNvSpPr>
          <p:nvPr>
            <p:ph type="subTitle" idx="1"/>
          </p:nvPr>
        </p:nvSpPr>
        <p:spPr>
          <a:xfrm>
            <a:off x="799320" y="3185326"/>
            <a:ext cx="2268875" cy="1373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200" dirty="0"/>
              <a:t>The pandemic and it's lockdown has made having personal computers a necessity </a:t>
            </a:r>
          </a:p>
        </p:txBody>
      </p:sp>
      <p:sp>
        <p:nvSpPr>
          <p:cNvPr id="734" name="Google Shape;734;p37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Font typeface="Wingdings"/>
              <a:buChar char="v"/>
            </a:pPr>
            <a:r>
              <a:rPr lang="en" dirty="0"/>
              <a:t>The Problem</a:t>
            </a:r>
            <a:endParaRPr lang="en-US" dirty="0"/>
          </a:p>
        </p:txBody>
      </p:sp>
      <p:sp>
        <p:nvSpPr>
          <p:cNvPr id="735" name="Google Shape;735;p37"/>
          <p:cNvSpPr txBox="1">
            <a:spLocks noGrp="1"/>
          </p:cNvSpPr>
          <p:nvPr>
            <p:ph type="subTitle" idx="3"/>
          </p:nvPr>
        </p:nvSpPr>
        <p:spPr>
          <a:xfrm>
            <a:off x="3483900" y="3185319"/>
            <a:ext cx="2176200" cy="1103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200" dirty="0"/>
              <a:t>Regular Users are mostly unable to choose the perfect device for their needs.</a:t>
            </a:r>
          </a:p>
        </p:txBody>
      </p:sp>
      <p:sp>
        <p:nvSpPr>
          <p:cNvPr id="736" name="Google Shape;736;p37"/>
          <p:cNvSpPr txBox="1">
            <a:spLocks noGrp="1"/>
          </p:cNvSpPr>
          <p:nvPr>
            <p:ph type="title" idx="4"/>
          </p:nvPr>
        </p:nvSpPr>
        <p:spPr>
          <a:xfrm>
            <a:off x="6071355" y="2491516"/>
            <a:ext cx="2176200" cy="5835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Font typeface="Wingdings"/>
              <a:buChar char="v"/>
            </a:pPr>
            <a:r>
              <a:rPr lang="en"/>
              <a:t>Proposed Solution</a:t>
            </a:r>
            <a:endParaRPr lang="en-US"/>
          </a:p>
        </p:txBody>
      </p:sp>
      <p:sp>
        <p:nvSpPr>
          <p:cNvPr id="737" name="Google Shape;737;p37"/>
          <p:cNvSpPr txBox="1">
            <a:spLocks noGrp="1"/>
          </p:cNvSpPr>
          <p:nvPr>
            <p:ph type="subTitle" idx="5"/>
          </p:nvPr>
        </p:nvSpPr>
        <p:spPr>
          <a:xfrm>
            <a:off x="6016112" y="3328326"/>
            <a:ext cx="2407887" cy="9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200" dirty="0"/>
              <a:t>ML based recommendation system by analyzing text reviews from real users on web platform.</a:t>
            </a:r>
          </a:p>
        </p:txBody>
      </p:sp>
      <p:grpSp>
        <p:nvGrpSpPr>
          <p:cNvPr id="738" name="Google Shape;738;p37"/>
          <p:cNvGrpSpPr/>
          <p:nvPr/>
        </p:nvGrpSpPr>
        <p:grpSpPr>
          <a:xfrm>
            <a:off x="6313221" y="1827887"/>
            <a:ext cx="409009" cy="356642"/>
            <a:chOff x="4367550" y="2156499"/>
            <a:chExt cx="409009" cy="356642"/>
          </a:xfrm>
        </p:grpSpPr>
        <p:sp>
          <p:nvSpPr>
            <p:cNvPr id="739" name="Google Shape;739;p37"/>
            <p:cNvSpPr/>
            <p:nvPr/>
          </p:nvSpPr>
          <p:spPr>
            <a:xfrm>
              <a:off x="4555118" y="2242676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4367550" y="2242676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8" y="1"/>
                  </a:moveTo>
                  <a:lnTo>
                    <a:pt x="0" y="464"/>
                  </a:lnTo>
                  <a:lnTo>
                    <a:pt x="0" y="9456"/>
                  </a:lnTo>
                  <a:lnTo>
                    <a:pt x="7138" y="9456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4555118" y="2156499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4367550" y="2156499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0" y="1"/>
                  </a:moveTo>
                  <a:lnTo>
                    <a:pt x="0" y="3477"/>
                  </a:lnTo>
                  <a:lnTo>
                    <a:pt x="7138" y="3477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4405991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4455700" y="2195626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4508069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4555118" y="2333486"/>
              <a:ext cx="143871" cy="102111"/>
            </a:xfrm>
            <a:custGeom>
              <a:avLst/>
              <a:gdLst/>
              <a:ahLst/>
              <a:cxnLst/>
              <a:rect l="l" t="t" r="r" b="b"/>
              <a:pathLst>
                <a:path w="5030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5030" y="3569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4445089" y="2333486"/>
              <a:ext cx="126652" cy="102111"/>
            </a:xfrm>
            <a:custGeom>
              <a:avLst/>
              <a:gdLst/>
              <a:ahLst/>
              <a:cxnLst/>
              <a:rect l="l" t="t" r="r" b="b"/>
              <a:pathLst>
                <a:path w="4428" h="3570" extrusionOk="0">
                  <a:moveTo>
                    <a:pt x="1" y="0"/>
                  </a:moveTo>
                  <a:lnTo>
                    <a:pt x="1" y="3569"/>
                  </a:lnTo>
                  <a:lnTo>
                    <a:pt x="4427" y="3569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4483529" y="2371926"/>
              <a:ext cx="24570" cy="25227"/>
            </a:xfrm>
            <a:custGeom>
              <a:avLst/>
              <a:gdLst/>
              <a:ahLst/>
              <a:cxnLst/>
              <a:rect l="l" t="t" r="r" b="b"/>
              <a:pathLst>
                <a:path w="859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4533267" y="2371926"/>
              <a:ext cx="24541" cy="25227"/>
            </a:xfrm>
            <a:custGeom>
              <a:avLst/>
              <a:gdLst/>
              <a:ahLst/>
              <a:cxnLst/>
              <a:rect l="l" t="t" r="r" b="b"/>
              <a:pathLst>
                <a:path w="858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4585608" y="2371926"/>
              <a:ext cx="25227" cy="25227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82" y="881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4635345" y="2371926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2" name="Google Shape;782;p37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7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6" name="Google Shape;786;p3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87" name="Google Shape;787;p3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6D8FB8-500C-4ED1-ABD1-DC02E6B87951}"/>
              </a:ext>
            </a:extLst>
          </p:cNvPr>
          <p:cNvSpPr txBox="1"/>
          <p:nvPr/>
        </p:nvSpPr>
        <p:spPr>
          <a:xfrm>
            <a:off x="3335181" y="3218190"/>
            <a:ext cx="25368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Lack of Understanding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Too many options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Too many reviews</a:t>
            </a:r>
          </a:p>
          <a:p>
            <a:endParaRPr lang="en-US" dirty="0"/>
          </a:p>
        </p:txBody>
      </p:sp>
      <p:pic>
        <p:nvPicPr>
          <p:cNvPr id="1026" name="Picture 2" descr="Coronavirus Icon Red - Free vector graphic on Pixabay">
            <a:extLst>
              <a:ext uri="{FF2B5EF4-FFF2-40B4-BE49-F238E27FC236}">
                <a16:creationId xmlns:a16="http://schemas.microsoft.com/office/drawing/2014/main" id="{383756C1-EBDB-4042-91BA-BAE995940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910" y="1783061"/>
            <a:ext cx="446295" cy="44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Set Use Green Question Mark Clipart Transparent PNG - 600x600 - Free  Download on NicePNG">
            <a:extLst>
              <a:ext uri="{FF2B5EF4-FFF2-40B4-BE49-F238E27FC236}">
                <a16:creationId xmlns:a16="http://schemas.microsoft.com/office/drawing/2014/main" id="{D03C5A7C-3E8F-4AB4-8207-2BA369860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"/>
          <a:stretch/>
        </p:blipFill>
        <p:spPr bwMode="auto">
          <a:xfrm>
            <a:off x="3603032" y="1734662"/>
            <a:ext cx="646448" cy="5404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" grpId="0" build="p"/>
      <p:bldP spid="735" grpId="1" build="p"/>
      <p:bldP spid="737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87AC9FD-ADF5-43BD-AB0C-A7DCFA48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612" y="152916"/>
            <a:ext cx="3741388" cy="496013"/>
          </a:xfrm>
        </p:spPr>
        <p:txBody>
          <a:bodyPr/>
          <a:lstStyle/>
          <a:p>
            <a:r>
              <a:rPr lang="en-US" sz="3200" dirty="0"/>
              <a:t>Objectives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0BA4D-0370-4707-AE70-11307A8030AE}"/>
              </a:ext>
            </a:extLst>
          </p:cNvPr>
          <p:cNvSpPr txBox="1"/>
          <p:nvPr/>
        </p:nvSpPr>
        <p:spPr>
          <a:xfrm>
            <a:off x="1113504" y="1025013"/>
            <a:ext cx="7167716" cy="277640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4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Building a system capable of understanding human written reviews</a:t>
            </a:r>
          </a:p>
          <a:p>
            <a:pPr>
              <a:buClr>
                <a:schemeClr val="accent4">
                  <a:lumMod val="20000"/>
                  <a:lumOff val="80000"/>
                </a:schemeClr>
              </a:buClr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CDE7FD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Mapping user requirement to the suitable products based on the reviews and specifications</a:t>
            </a:r>
          </a:p>
          <a:p>
            <a:pPr>
              <a:buClr>
                <a:srgbClr val="CDE7FD"/>
              </a:buClr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Clr>
                <a:srgbClr val="CDE7FD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Providing a narrowed down list of suggestion</a:t>
            </a:r>
          </a:p>
        </p:txBody>
      </p:sp>
    </p:spTree>
    <p:extLst>
      <p:ext uri="{BB962C8B-B14F-4D97-AF65-F5344CB8AC3E}">
        <p14:creationId xmlns:p14="http://schemas.microsoft.com/office/powerpoint/2010/main" val="64619429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87AC9FD-ADF5-43BD-AB0C-A7DCFA48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612" y="152916"/>
            <a:ext cx="3741388" cy="496013"/>
          </a:xfrm>
        </p:spPr>
        <p:txBody>
          <a:bodyPr/>
          <a:lstStyle/>
          <a:p>
            <a:r>
              <a:rPr lang="en-US" sz="3200" dirty="0"/>
              <a:t>Literature Review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93EC5-4222-4EC3-9207-F5052AF4C77F}"/>
              </a:ext>
            </a:extLst>
          </p:cNvPr>
          <p:cNvSpPr txBox="1"/>
          <p:nvPr/>
        </p:nvSpPr>
        <p:spPr>
          <a:xfrm>
            <a:off x="3060291" y="4476135"/>
            <a:ext cx="3126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Authors :  Gayatri </a:t>
            </a:r>
            <a:r>
              <a:rPr lang="en-US" dirty="0" err="1">
                <a:solidFill>
                  <a:schemeClr val="bg1"/>
                </a:solidFill>
              </a:rPr>
              <a:t>Khanvilkar</a:t>
            </a:r>
            <a:r>
              <a:rPr lang="en-US" dirty="0">
                <a:solidFill>
                  <a:schemeClr val="bg1"/>
                </a:solidFill>
              </a:rPr>
              <a:t>, Prof. Deepali Vora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0BA4D-0370-4707-AE70-11307A8030AE}"/>
              </a:ext>
            </a:extLst>
          </p:cNvPr>
          <p:cNvSpPr txBox="1"/>
          <p:nvPr/>
        </p:nvSpPr>
        <p:spPr>
          <a:xfrm>
            <a:off x="1113503" y="1061884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A. Product Recommendation using  Sentiment Analysis of Reviews: A Random Forest Approach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595F7-CDD7-4657-BD72-036079AD3D63}"/>
              </a:ext>
            </a:extLst>
          </p:cNvPr>
          <p:cNvSpPr txBox="1"/>
          <p:nvPr/>
        </p:nvSpPr>
        <p:spPr>
          <a:xfrm>
            <a:off x="1268361" y="1755058"/>
            <a:ext cx="6629400" cy="16682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4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Tries multiple approaches</a:t>
            </a:r>
          </a:p>
          <a:p>
            <a:pPr marL="285750" indent="-285750">
              <a:lnSpc>
                <a:spcPct val="150000"/>
              </a:lnSpc>
              <a:buClr>
                <a:schemeClr val="accent4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accent4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Based on various products </a:t>
            </a:r>
          </a:p>
          <a:p>
            <a:pPr marL="285750" indent="-285750">
              <a:lnSpc>
                <a:spcPct val="150000"/>
              </a:lnSpc>
              <a:buClr>
                <a:schemeClr val="accent4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accent4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Classifies the content based on polarity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A9CEFC-62A0-4966-8A35-9BC6432CD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554" y="1709392"/>
            <a:ext cx="2891541" cy="175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93091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87AC9FD-ADF5-43BD-AB0C-A7DCFA48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612" y="152916"/>
            <a:ext cx="3741388" cy="496013"/>
          </a:xfrm>
        </p:spPr>
        <p:txBody>
          <a:bodyPr/>
          <a:lstStyle/>
          <a:p>
            <a:r>
              <a:rPr lang="en-US" sz="3200" dirty="0"/>
              <a:t>Literature Review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93EC5-4222-4EC3-9207-F5052AF4C77F}"/>
              </a:ext>
            </a:extLst>
          </p:cNvPr>
          <p:cNvSpPr txBox="1"/>
          <p:nvPr/>
        </p:nvSpPr>
        <p:spPr>
          <a:xfrm>
            <a:off x="3060291" y="4476135"/>
            <a:ext cx="31266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Authors : </a:t>
            </a:r>
            <a:r>
              <a:rPr lang="en-US" b="0" i="0" u="sng" dirty="0" err="1">
                <a:solidFill>
                  <a:srgbClr val="E2E2E2"/>
                </a:solidFill>
                <a:effectLst/>
                <a:latin typeface="inheri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Harshi</a:t>
            </a:r>
            <a:r>
              <a:rPr lang="en-US" b="0" i="0" u="sng" dirty="0">
                <a:solidFill>
                  <a:srgbClr val="E2E2E2"/>
                </a:solidFill>
                <a:effectLst/>
                <a:latin typeface="inheri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b="0" i="0" u="sng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inheri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Garg</a:t>
            </a:r>
            <a:r>
              <a:rPr lang="en-US" b="0" i="0" u="sng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inherit"/>
              </a:rPr>
              <a:t> ,</a:t>
            </a:r>
            <a:r>
              <a:rPr lang="en-US" b="0" i="0" u="none" strike="noStrike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inheri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Niranjan Lal</a:t>
            </a:r>
            <a:endParaRPr lang="en-US" b="0" i="0" dirty="0">
              <a:solidFill>
                <a:schemeClr val="tx2">
                  <a:lumMod val="40000"/>
                  <a:lumOff val="60000"/>
                </a:schemeClr>
              </a:solidFill>
              <a:effectLst/>
              <a:latin typeface="Roboto" panose="02000000000000000000" pitchFamily="2" charset="0"/>
            </a:endParaRPr>
          </a:p>
          <a:p>
            <a:endParaRPr lang="en-US" b="0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0BA4D-0370-4707-AE70-11307A8030AE}"/>
              </a:ext>
            </a:extLst>
          </p:cNvPr>
          <p:cNvSpPr txBox="1"/>
          <p:nvPr/>
        </p:nvSpPr>
        <p:spPr>
          <a:xfrm>
            <a:off x="1113504" y="1025013"/>
            <a:ext cx="7079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B. Data Analysis: Opinion Mining and Sentiment Analysis of Opinionated Unstructured Data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FF802E-0626-47E4-BC7C-34E192887D81}"/>
              </a:ext>
            </a:extLst>
          </p:cNvPr>
          <p:cNvSpPr txBox="1"/>
          <p:nvPr/>
        </p:nvSpPr>
        <p:spPr>
          <a:xfrm>
            <a:off x="1113504" y="1842632"/>
            <a:ext cx="6629400" cy="19913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4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Provides a more structurally defined approach </a:t>
            </a:r>
          </a:p>
          <a:p>
            <a:pPr marL="285750" indent="-285750">
              <a:lnSpc>
                <a:spcPct val="150000"/>
              </a:lnSpc>
              <a:buClr>
                <a:schemeClr val="accent4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accent4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Goes deeper into the topic of sentiment analysis</a:t>
            </a:r>
          </a:p>
          <a:p>
            <a:pPr marL="285750" indent="-285750">
              <a:lnSpc>
                <a:spcPct val="150000"/>
              </a:lnSpc>
              <a:buClr>
                <a:schemeClr val="accent4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accent4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Discusses both approach of Machine learning and </a:t>
            </a:r>
          </a:p>
          <a:p>
            <a:pPr>
              <a:lnSpc>
                <a:spcPct val="150000"/>
              </a:lnSpc>
              <a:buClr>
                <a:schemeClr val="accent4">
                  <a:lumMod val="20000"/>
                  <a:lumOff val="80000"/>
                </a:schemeClr>
              </a:buClr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lexicon-based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A95B2B-08C7-4D78-A023-8BC1A3CE5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294" y="1525367"/>
            <a:ext cx="2271436" cy="246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46239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87AC9FD-ADF5-43BD-AB0C-A7DCFA48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612" y="152916"/>
            <a:ext cx="3741388" cy="496013"/>
          </a:xfrm>
        </p:spPr>
        <p:txBody>
          <a:bodyPr/>
          <a:lstStyle/>
          <a:p>
            <a:r>
              <a:rPr lang="en-US" sz="3200" dirty="0"/>
              <a:t>Literature Review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93EC5-4222-4EC3-9207-F5052AF4C77F}"/>
              </a:ext>
            </a:extLst>
          </p:cNvPr>
          <p:cNvSpPr txBox="1"/>
          <p:nvPr/>
        </p:nvSpPr>
        <p:spPr>
          <a:xfrm>
            <a:off x="3060291" y="4476135"/>
            <a:ext cx="31266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Authors : </a:t>
            </a:r>
            <a:r>
              <a:rPr lang="en-US" b="0" i="0" u="none" strike="noStrike" dirty="0" err="1">
                <a:solidFill>
                  <a:srgbClr val="E2E2E2"/>
                </a:solidFill>
                <a:effectLst/>
                <a:latin typeface="inheri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Márcio</a:t>
            </a:r>
            <a:r>
              <a:rPr lang="en-US" b="0" i="0" u="none" strike="noStrike" dirty="0">
                <a:solidFill>
                  <a:srgbClr val="E2E2E2"/>
                </a:solidFill>
                <a:effectLst/>
                <a:latin typeface="inheri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b="0" i="0" u="none" strike="noStrike" dirty="0" err="1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inheri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Guia</a:t>
            </a:r>
            <a:r>
              <a:rPr lang="en-US" b="0" i="0" u="none" strike="noStrike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inherit"/>
              </a:rPr>
              <a:t>, </a:t>
            </a:r>
            <a:r>
              <a:rPr lang="en-US" b="0" i="0" u="none" strike="noStrike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inheri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Rodrigo Rocha Silva</a:t>
            </a:r>
            <a:r>
              <a:rPr lang="en-US" b="0" i="0" u="none" strike="noStrike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inherit"/>
              </a:rPr>
              <a:t>, </a:t>
            </a:r>
            <a:r>
              <a:rPr lang="en-US" b="0" i="0" u="sng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Jorge Bernardino</a:t>
            </a:r>
            <a:endParaRPr lang="en-US" b="0" i="0" dirty="0">
              <a:solidFill>
                <a:schemeClr val="tx2">
                  <a:lumMod val="40000"/>
                  <a:lumOff val="60000"/>
                </a:schemeClr>
              </a:solidFill>
              <a:effectLst/>
              <a:latin typeface="Roboto" panose="02000000000000000000" pitchFamily="2" charset="0"/>
            </a:endParaRPr>
          </a:p>
          <a:p>
            <a:endParaRPr lang="en-US" b="0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endParaRPr lang="en-US" b="0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0BA4D-0370-4707-AE70-11307A8030AE}"/>
              </a:ext>
            </a:extLst>
          </p:cNvPr>
          <p:cNvSpPr txBox="1"/>
          <p:nvPr/>
        </p:nvSpPr>
        <p:spPr>
          <a:xfrm>
            <a:off x="1113503" y="1025013"/>
            <a:ext cx="7108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C. Comparison of Naïve Bayes, Support Vector Machine, Decision Trees and Random Forest on Sentiment Analysis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60316-B508-4D1D-ADAE-07F3732B8B89}"/>
              </a:ext>
            </a:extLst>
          </p:cNvPr>
          <p:cNvSpPr txBox="1"/>
          <p:nvPr/>
        </p:nvSpPr>
        <p:spPr>
          <a:xfrm>
            <a:off x="1268361" y="1755058"/>
            <a:ext cx="6629400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Works on a similar dataset: mobile phones</a:t>
            </a:r>
          </a:p>
          <a:p>
            <a:pPr marL="285750" indent="-285750">
              <a:buClr>
                <a:schemeClr val="accent4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Clr>
                <a:schemeClr val="accent4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Little outdated </a:t>
            </a:r>
          </a:p>
          <a:p>
            <a:pPr marL="285750" indent="-285750">
              <a:buClr>
                <a:schemeClr val="accent4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Clr>
                <a:schemeClr val="accent4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Viable with adjustments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90C83A-EB29-4C82-8B27-483C34B49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7297" y="1620306"/>
            <a:ext cx="3003910" cy="249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92282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2558</TotalTime>
  <Words>966</Words>
  <Application>Microsoft Office PowerPoint</Application>
  <PresentationFormat>On-screen Show (16:9)</PresentationFormat>
  <Paragraphs>266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Arial</vt:lpstr>
      <vt:lpstr>Bebas Neue</vt:lpstr>
      <vt:lpstr>Calibri</vt:lpstr>
      <vt:lpstr>Fira Code</vt:lpstr>
      <vt:lpstr>Fira Code Light</vt:lpstr>
      <vt:lpstr>inherit</vt:lpstr>
      <vt:lpstr>Open Sans</vt:lpstr>
      <vt:lpstr>Oswald</vt:lpstr>
      <vt:lpstr>Proxima Nova</vt:lpstr>
      <vt:lpstr>Roboto</vt:lpstr>
      <vt:lpstr>Times New Roman</vt:lpstr>
      <vt:lpstr>Wingdings</vt:lpstr>
      <vt:lpstr>How to Code Workshop by Slidesgo</vt:lpstr>
      <vt:lpstr>Slidesgo Final Pages</vt:lpstr>
      <vt:lpstr>AI Based Laptop Recommendation Software</vt:lpstr>
      <vt:lpstr>Project Proposal</vt:lpstr>
      <vt:lpstr>Project Proposal</vt:lpstr>
      <vt:lpstr>INTRODUCTION</vt:lpstr>
      <vt:lpstr>Problem Statement</vt:lpstr>
      <vt:lpstr>Objectives</vt:lpstr>
      <vt:lpstr>Literature Review</vt:lpstr>
      <vt:lpstr>Literature Review</vt:lpstr>
      <vt:lpstr>Literature Review</vt:lpstr>
      <vt:lpstr>Literature Review</vt:lpstr>
      <vt:lpstr>CEP and Mapping</vt:lpstr>
      <vt:lpstr>MAPING AMONG Ps, COs, POs</vt:lpstr>
      <vt:lpstr>How As are addressed through the Project</vt:lpstr>
      <vt:lpstr>How As are addressed through the Project</vt:lpstr>
      <vt:lpstr>Program outcomes(PO) for engineering programs</vt:lpstr>
      <vt:lpstr>Program outcomes(PO) for engineering programs</vt:lpstr>
      <vt:lpstr>Requirement Analysis</vt:lpstr>
      <vt:lpstr>RAM</vt:lpstr>
      <vt:lpstr>Time &amp; Budget</vt:lpstr>
      <vt:lpstr>Functional Requirements</vt:lpstr>
      <vt:lpstr>Non-Functional Requirements</vt:lpstr>
      <vt:lpstr>Methodology</vt:lpstr>
      <vt:lpstr>Methodology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Z3TSU</dc:creator>
  <cp:lastModifiedBy>tanmoy mazumder</cp:lastModifiedBy>
  <cp:revision>47</cp:revision>
  <dcterms:modified xsi:type="dcterms:W3CDTF">2022-02-11T13:24:12Z</dcterms:modified>
</cp:coreProperties>
</file>