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7AB85E-1B8B-425B-8668-C27D50D76E2D}">
  <a:tblStyle styleId="{1F7AB85E-1B8B-425B-8668-C27D50D76E2D}"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c2b226d41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c2b226d4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53438d31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653438d31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53438d31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653438d310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c2b226d41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c2b226d4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050877" y="1322386"/>
            <a:ext cx="103632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rgbClr val="17365D"/>
              </a:buClr>
              <a:buSzPts val="2000"/>
              <a:buNone/>
              <a:defRPr b="1" sz="2000">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3670302" y="-1714500"/>
            <a:ext cx="4952997" cy="10668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1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285038" y="1828804"/>
            <a:ext cx="5851525"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1697038" y="-812796"/>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a:solidFill>
                  <a:schemeClr val="dk1"/>
                </a:solidFill>
              </a:defRPr>
            </a:lvl1pPr>
            <a:lvl2pPr indent="-355600" lvl="1" marL="914400" algn="l">
              <a:spcBef>
                <a:spcPts val="400"/>
              </a:spcBef>
              <a:spcAft>
                <a:spcPts val="0"/>
              </a:spcAft>
              <a:buClr>
                <a:schemeClr val="dk1"/>
              </a:buClr>
              <a:buSzPts val="2000"/>
              <a:buChar char="–"/>
              <a:defRPr>
                <a:solidFill>
                  <a:schemeClr val="dk1"/>
                </a:solidFill>
              </a:defRPr>
            </a:lvl2pPr>
            <a:lvl3pPr indent="-342900" lvl="2" marL="1371600" algn="l">
              <a:spcBef>
                <a:spcPts val="360"/>
              </a:spcBef>
              <a:spcAft>
                <a:spcPts val="0"/>
              </a:spcAft>
              <a:buClr>
                <a:schemeClr val="dk1"/>
              </a:buClr>
              <a:buSzPts val="1800"/>
              <a:buChar char="•"/>
              <a:defRPr>
                <a:solidFill>
                  <a:schemeClr val="dk1"/>
                </a:solidFill>
              </a:defRPr>
            </a:lvl3pPr>
            <a:lvl4pPr indent="-330200" lvl="3" marL="1828800" algn="l">
              <a:spcBef>
                <a:spcPts val="320"/>
              </a:spcBef>
              <a:spcAft>
                <a:spcPts val="0"/>
              </a:spcAft>
              <a:buClr>
                <a:schemeClr val="dk1"/>
              </a:buClr>
              <a:buSzPts val="1600"/>
              <a:buChar char="–"/>
              <a:defRPr>
                <a:solidFill>
                  <a:schemeClr val="dk1"/>
                </a:solidFill>
              </a:defRPr>
            </a:lvl4pPr>
            <a:lvl5pPr indent="-330200" lvl="4" marL="2286000" algn="l">
              <a:spcBef>
                <a:spcPts val="320"/>
              </a:spcBef>
              <a:spcAft>
                <a:spcPts val="0"/>
              </a:spcAft>
              <a:buClr>
                <a:schemeClr val="dk1"/>
              </a:buClr>
              <a:buSzPts val="16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FF0000"/>
              </a:buClr>
              <a:buSzPts val="4000"/>
              <a:buFont typeface="Verdana"/>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8" name="Google Shape;28;p4"/>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609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6197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59368" y="304800"/>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3" type="body"/>
          </p:nvPr>
        </p:nvSpPr>
        <p:spPr>
          <a:xfrm>
            <a:off x="6193369"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860800" y="274638"/>
            <a:ext cx="77216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descr="C:\Users\AMMU\Desktop\Border.png" id="52" name="Google Shape;52;p7"/>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0000"/>
              </a:buClr>
              <a:buSzPts val="2000"/>
              <a:buFont typeface="Verdan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0" name="Google Shape;60;p9"/>
          <p:cNvSpPr txBox="1"/>
          <p:nvPr>
            <p:ph idx="2" type="body"/>
          </p:nvPr>
        </p:nvSpPr>
        <p:spPr>
          <a:xfrm>
            <a:off x="609602"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1" name="Google Shape;61;p9"/>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0000"/>
              </a:buClr>
              <a:buSzPts val="2000"/>
              <a:buFont typeface="Verdan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2389717" y="612775"/>
            <a:ext cx="7315200" cy="4114800"/>
          </a:xfrm>
          <a:prstGeom prst="rect">
            <a:avLst/>
          </a:prstGeom>
          <a:noFill/>
          <a:ln>
            <a:noFill/>
          </a:ln>
        </p:spPr>
      </p:sp>
      <p:sp>
        <p:nvSpPr>
          <p:cNvPr id="67" name="Google Shape;67;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Verdana"/>
                <a:ea typeface="Verdana"/>
                <a:cs typeface="Verdana"/>
                <a:sym typeface="Verdana"/>
              </a:defRPr>
            </a:lvl1pPr>
            <a:lvl2pPr indent="0" lvl="1" marL="0" marR="0" rtl="0" algn="r">
              <a:spcBef>
                <a:spcPts val="0"/>
              </a:spcBef>
              <a:buNone/>
              <a:defRPr b="0" i="0" sz="1200" u="none" cap="none" strike="noStrike">
                <a:solidFill>
                  <a:srgbClr val="888888"/>
                </a:solidFill>
                <a:latin typeface="Verdana"/>
                <a:ea typeface="Verdana"/>
                <a:cs typeface="Verdana"/>
                <a:sym typeface="Verdana"/>
              </a:defRPr>
            </a:lvl2pPr>
            <a:lvl3pPr indent="0" lvl="2" marL="0" marR="0" rtl="0" algn="r">
              <a:spcBef>
                <a:spcPts val="0"/>
              </a:spcBef>
              <a:buNone/>
              <a:defRPr b="0" i="0" sz="1200" u="none" cap="none" strike="noStrike">
                <a:solidFill>
                  <a:srgbClr val="888888"/>
                </a:solidFill>
                <a:latin typeface="Verdana"/>
                <a:ea typeface="Verdana"/>
                <a:cs typeface="Verdana"/>
                <a:sym typeface="Verdana"/>
              </a:defRPr>
            </a:lvl3pPr>
            <a:lvl4pPr indent="0" lvl="3" marL="0" marR="0" rtl="0" algn="r">
              <a:spcBef>
                <a:spcPts val="0"/>
              </a:spcBef>
              <a:buNone/>
              <a:defRPr b="0" i="0" sz="1200" u="none" cap="none" strike="noStrike">
                <a:solidFill>
                  <a:srgbClr val="888888"/>
                </a:solidFill>
                <a:latin typeface="Verdana"/>
                <a:ea typeface="Verdana"/>
                <a:cs typeface="Verdana"/>
                <a:sym typeface="Verdana"/>
              </a:defRPr>
            </a:lvl4pPr>
            <a:lvl5pPr indent="0" lvl="4" marL="0" marR="0" rtl="0" algn="r">
              <a:spcBef>
                <a:spcPts val="0"/>
              </a:spcBef>
              <a:buNone/>
              <a:defRPr b="0" i="0" sz="1200" u="none" cap="none" strike="noStrike">
                <a:solidFill>
                  <a:srgbClr val="888888"/>
                </a:solidFill>
                <a:latin typeface="Verdana"/>
                <a:ea typeface="Verdana"/>
                <a:cs typeface="Verdana"/>
                <a:sym typeface="Verdana"/>
              </a:defRPr>
            </a:lvl5pPr>
            <a:lvl6pPr indent="0" lvl="5" marL="0" marR="0" rtl="0" algn="r">
              <a:spcBef>
                <a:spcPts val="0"/>
              </a:spcBef>
              <a:buNone/>
              <a:defRPr b="0" i="0" sz="1200" u="none" cap="none" strike="noStrike">
                <a:solidFill>
                  <a:srgbClr val="888888"/>
                </a:solidFill>
                <a:latin typeface="Verdana"/>
                <a:ea typeface="Verdana"/>
                <a:cs typeface="Verdana"/>
                <a:sym typeface="Verdana"/>
              </a:defRPr>
            </a:lvl6pPr>
            <a:lvl7pPr indent="0" lvl="6" marL="0" marR="0" rtl="0" algn="r">
              <a:spcBef>
                <a:spcPts val="0"/>
              </a:spcBef>
              <a:buNone/>
              <a:defRPr b="0" i="0" sz="1200" u="none" cap="none" strike="noStrike">
                <a:solidFill>
                  <a:srgbClr val="888888"/>
                </a:solidFill>
                <a:latin typeface="Verdana"/>
                <a:ea typeface="Verdana"/>
                <a:cs typeface="Verdana"/>
                <a:sym typeface="Verdana"/>
              </a:defRPr>
            </a:lvl7pPr>
            <a:lvl8pPr indent="0" lvl="7" marL="0" marR="0" rtl="0" algn="r">
              <a:spcBef>
                <a:spcPts val="0"/>
              </a:spcBef>
              <a:buNone/>
              <a:defRPr b="0" i="0" sz="1200" u="none" cap="none" strike="noStrike">
                <a:solidFill>
                  <a:srgbClr val="888888"/>
                </a:solidFill>
                <a:latin typeface="Verdana"/>
                <a:ea typeface="Verdana"/>
                <a:cs typeface="Verdana"/>
                <a:sym typeface="Verdana"/>
              </a:defRPr>
            </a:lvl8pPr>
            <a:lvl9pPr indent="0" lvl="8" marL="0" marR="0" rtl="0" algn="r">
              <a:spcBef>
                <a:spcPts val="0"/>
              </a:spcBef>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cap="flat" cmpd="thickThin" w="57150">
            <a:solidFill>
              <a:schemeClr val="dk1"/>
            </a:solidFill>
            <a:prstDash val="solid"/>
            <a:round/>
            <a:headEnd len="med" w="med" type="none"/>
            <a:tailEnd len="med" w="med" type="none"/>
          </a:ln>
        </p:spPr>
      </p:cxnSp>
      <p:pic>
        <p:nvPicPr>
          <p:cNvPr id="12" name="Google Shape;12;p1"/>
          <p:cNvPicPr preferRelativeResize="0"/>
          <p:nvPr/>
        </p:nvPicPr>
        <p:blipFill rotWithShape="1">
          <a:blip r:embed="rId1">
            <a:alphaModFix/>
          </a:blip>
          <a:srcRect b="18045" l="0" r="0" t="0"/>
          <a:stretch/>
        </p:blipFill>
        <p:spPr>
          <a:xfrm>
            <a:off x="0" y="5991366"/>
            <a:ext cx="12192000"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i.org/10.1155/2017/1353691" TargetMode="External"/><Relationship Id="rId4" Type="http://schemas.openxmlformats.org/officeDocument/2006/relationships/hyperlink" Target="https://doi.org/10.1007/s11676-020-01155-1" TargetMode="External"/><Relationship Id="rId5" Type="http://schemas.openxmlformats.org/officeDocument/2006/relationships/hyperlink" Target="https://doi.org/10.1016/j.patrec.2015.11.005" TargetMode="External"/><Relationship Id="rId6" Type="http://schemas.openxmlformats.org/officeDocument/2006/relationships/hyperlink" Target="https://doi.org/10.1016/j.patrec.2015.11.005" TargetMode="External"/><Relationship Id="rId7" Type="http://schemas.openxmlformats.org/officeDocument/2006/relationships/hyperlink" Target="https://doi.org/10.1007/s10661-022-10802-5" TargetMode="External"/><Relationship Id="rId8" Type="http://schemas.openxmlformats.org/officeDocument/2006/relationships/hyperlink" Target="https://doi.org/10.1007/s10661-022-10802-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90469" y="1069102"/>
            <a:ext cx="103632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PROJECT TITLE : </a:t>
            </a:r>
            <a:r>
              <a:rPr lang="en-GB"/>
              <a:t>Satellite Image Processing - </a:t>
            </a:r>
            <a:r>
              <a:rPr lang="en-GB"/>
              <a:t>Calculating And Predicting Vegetation Index of Land Cover</a:t>
            </a:r>
            <a:endParaRPr/>
          </a:p>
        </p:txBody>
      </p:sp>
      <p:sp>
        <p:nvSpPr>
          <p:cNvPr id="88" name="Google Shape;88;p13"/>
          <p:cNvSpPr txBox="1"/>
          <p:nvPr>
            <p:ph idx="1" type="subTitle"/>
          </p:nvPr>
        </p:nvSpPr>
        <p:spPr>
          <a:xfrm>
            <a:off x="790469" y="2721956"/>
            <a:ext cx="3970594" cy="55218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7365D"/>
              </a:buClr>
              <a:buSzPts val="2000"/>
              <a:buNone/>
            </a:pPr>
            <a:r>
              <a:rPr lang="en-GB"/>
              <a:t>Batch Number:</a:t>
            </a:r>
            <a:endParaRPr/>
          </a:p>
          <a:p>
            <a:pPr indent="0" lvl="0" marL="0" rtl="0" algn="l">
              <a:spcBef>
                <a:spcPts val="400"/>
              </a:spcBef>
              <a:spcAft>
                <a:spcPts val="0"/>
              </a:spcAft>
              <a:buClr>
                <a:srgbClr val="17365D"/>
              </a:buClr>
              <a:buSzPts val="2000"/>
              <a:buNone/>
            </a:pPr>
            <a:r>
              <a:t/>
            </a:r>
            <a:endParaRPr/>
          </a:p>
        </p:txBody>
      </p:sp>
      <p:graphicFrame>
        <p:nvGraphicFramePr>
          <p:cNvPr id="89" name="Google Shape;89;p13"/>
          <p:cNvGraphicFramePr/>
          <p:nvPr/>
        </p:nvGraphicFramePr>
        <p:xfrm>
          <a:off x="630904" y="3274141"/>
          <a:ext cx="3000000" cy="3000000"/>
        </p:xfrm>
        <a:graphic>
          <a:graphicData uri="http://schemas.openxmlformats.org/drawingml/2006/table">
            <a:tbl>
              <a:tblPr bandRow="1" firstRow="1">
                <a:noFill/>
                <a:tableStyleId>{1F7AB85E-1B8B-425B-8668-C27D50D76E2D}</a:tableStyleId>
              </a:tblPr>
              <a:tblGrid>
                <a:gridCol w="2085000"/>
                <a:gridCol w="3333675"/>
              </a:tblGrid>
              <a:tr h="370850">
                <a:tc>
                  <a:txBody>
                    <a:bodyPr/>
                    <a:lstStyle/>
                    <a:p>
                      <a:pPr indent="0" lvl="0" marL="0" marR="0" rtl="0" algn="ctr">
                        <a:spcBef>
                          <a:spcPts val="0"/>
                        </a:spcBef>
                        <a:spcAft>
                          <a:spcPts val="0"/>
                        </a:spcAft>
                        <a:buNone/>
                      </a:pPr>
                      <a:r>
                        <a:rPr b="1" lang="en-GB"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n-GB"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20201CAI0146</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Shawan Mondal</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3"/>
          <p:cNvSpPr txBox="1"/>
          <p:nvPr/>
        </p:nvSpPr>
        <p:spPr>
          <a:xfrm>
            <a:off x="6454800" y="3274150"/>
            <a:ext cx="5854500" cy="24336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17365D"/>
              </a:buClr>
              <a:buSzPts val="2000"/>
              <a:buFont typeface="Arial"/>
              <a:buNone/>
            </a:pPr>
            <a:r>
              <a:rPr b="1" i="0" lang="en-GB" sz="2000" u="none" cap="none" strike="noStrike">
                <a:solidFill>
                  <a:srgbClr val="17365D"/>
                </a:solidFill>
                <a:latin typeface="Verdana"/>
                <a:ea typeface="Verdana"/>
                <a:cs typeface="Verdana"/>
                <a:sym typeface="Verdana"/>
              </a:rPr>
              <a:t>Under the Supervision of,</a:t>
            </a:r>
            <a:endParaRPr/>
          </a:p>
          <a:p>
            <a:pPr indent="0" lvl="0" marL="0" marR="0" rtl="0" algn="ctr">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Dr. </a:t>
            </a:r>
            <a:r>
              <a:rPr b="1" lang="en-GB" sz="1700">
                <a:solidFill>
                  <a:srgbClr val="17365D"/>
                </a:solidFill>
                <a:latin typeface="Verdana"/>
                <a:ea typeface="Verdana"/>
                <a:cs typeface="Verdana"/>
                <a:sym typeface="Verdana"/>
              </a:rPr>
              <a:t>Hsueh - Ching Wang (University Of Taipei), </a:t>
            </a:r>
            <a:endParaRPr b="1" sz="1700">
              <a:solidFill>
                <a:srgbClr val="17365D"/>
              </a:solidFill>
              <a:latin typeface="Verdana"/>
              <a:ea typeface="Verdana"/>
              <a:cs typeface="Verdana"/>
              <a:sym typeface="Verdana"/>
            </a:endParaRPr>
          </a:p>
          <a:p>
            <a:pPr indent="0" lvl="0" marL="0" marR="0" rtl="0" algn="l">
              <a:spcBef>
                <a:spcPts val="340"/>
              </a:spcBef>
              <a:spcAft>
                <a:spcPts val="0"/>
              </a:spcAft>
              <a:buClr>
                <a:srgbClr val="17365D"/>
              </a:buClr>
              <a:buSzPts val="1700"/>
              <a:buFont typeface="Arial"/>
              <a:buNone/>
            </a:pPr>
            <a:r>
              <a:rPr b="1" lang="en-GB" sz="1700">
                <a:solidFill>
                  <a:srgbClr val="17365D"/>
                </a:solidFill>
                <a:latin typeface="Verdana"/>
                <a:ea typeface="Verdana"/>
                <a:cs typeface="Verdana"/>
                <a:sym typeface="Verdana"/>
              </a:rPr>
              <a:t>Dr Mohammadi Akheela Khanum (Presidency University)</a:t>
            </a:r>
            <a:endParaRPr/>
          </a:p>
          <a:p>
            <a:pPr indent="0" lvl="0" marL="0" marR="0" rtl="0" algn="l">
              <a:spcBef>
                <a:spcPts val="340"/>
              </a:spcBef>
              <a:spcAft>
                <a:spcPts val="0"/>
              </a:spcAft>
              <a:buClr>
                <a:srgbClr val="17365D"/>
              </a:buClr>
              <a:buSzPts val="1700"/>
              <a:buFont typeface="Arial"/>
              <a:buNone/>
            </a:pPr>
            <a:r>
              <a:t/>
            </a:r>
            <a:endParaRPr/>
          </a:p>
          <a:p>
            <a:pPr indent="0" lvl="0" marL="0" marR="0" rtl="0" algn="l">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p:txBody>
      </p:sp>
      <p:sp>
        <p:nvSpPr>
          <p:cNvPr id="91" name="Google Shape;91;p13"/>
          <p:cNvSpPr txBox="1"/>
          <p:nvPr/>
        </p:nvSpPr>
        <p:spPr>
          <a:xfrm>
            <a:off x="3986772" y="334089"/>
            <a:ext cx="3970594" cy="552184"/>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spcBef>
                <a:spcPts val="0"/>
              </a:spcBef>
              <a:spcAft>
                <a:spcPts val="0"/>
              </a:spcAft>
              <a:buClr>
                <a:srgbClr val="17365D"/>
              </a:buClr>
              <a:buSzPct val="100000"/>
              <a:buFont typeface="Arial"/>
              <a:buNone/>
            </a:pPr>
            <a:r>
              <a:rPr b="1" i="0" lang="en-GB" sz="2000" u="none" cap="none" strike="noStrike">
                <a:solidFill>
                  <a:srgbClr val="17365D"/>
                </a:solidFill>
                <a:latin typeface="Verdana"/>
                <a:ea typeface="Verdana"/>
                <a:cs typeface="Verdana"/>
                <a:sym typeface="Verdana"/>
              </a:rPr>
              <a:t>PIP104 University Project-II</a:t>
            </a:r>
            <a:endParaRPr/>
          </a:p>
          <a:p>
            <a:pPr indent="0" lvl="0" marL="0" marR="0" rtl="0" algn="ctr">
              <a:spcBef>
                <a:spcPts val="310"/>
              </a:spcBef>
              <a:spcAft>
                <a:spcPts val="0"/>
              </a:spcAft>
              <a:buClr>
                <a:srgbClr val="17365D"/>
              </a:buClr>
              <a:buSzPct val="100000"/>
              <a:buFont typeface="Arial"/>
              <a:buNone/>
            </a:pPr>
            <a:r>
              <a:rPr b="1" i="0" lang="en-GB" sz="2000" u="none" cap="none" strike="noStrike">
                <a:solidFill>
                  <a:srgbClr val="17365D"/>
                </a:solidFill>
                <a:latin typeface="Verdana"/>
                <a:ea typeface="Verdana"/>
                <a:cs typeface="Verdana"/>
                <a:sym typeface="Verdana"/>
              </a:rPr>
              <a:t>Review-1 </a:t>
            </a:r>
            <a:endParaRPr b="1" i="0" sz="2000" u="none" cap="none" strike="noStrike">
              <a:solidFill>
                <a:srgbClr val="17365D"/>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Methodology</a:t>
            </a:r>
            <a:endParaRPr/>
          </a:p>
        </p:txBody>
      </p:sp>
      <p:sp>
        <p:nvSpPr>
          <p:cNvPr id="155" name="Google Shape;155;p22"/>
          <p:cNvSpPr txBox="1"/>
          <p:nvPr>
            <p:ph idx="1" type="body"/>
          </p:nvPr>
        </p:nvSpPr>
        <p:spPr>
          <a:xfrm>
            <a:off x="508000" y="996475"/>
            <a:ext cx="11400600" cy="4953000"/>
          </a:xfrm>
          <a:prstGeom prst="rect">
            <a:avLst/>
          </a:prstGeom>
        </p:spPr>
        <p:txBody>
          <a:bodyPr anchorCtr="0" anchor="t" bIns="45700" lIns="91425" spcFirstLastPara="1" rIns="91425" wrap="square" tIns="45700">
            <a:noAutofit/>
          </a:bodyPr>
          <a:lstStyle/>
          <a:p>
            <a:pPr indent="0" lvl="0" marL="0" rtl="0" algn="l">
              <a:lnSpc>
                <a:spcPct val="150000"/>
              </a:lnSpc>
              <a:spcBef>
                <a:spcPts val="1200"/>
              </a:spcBef>
              <a:spcAft>
                <a:spcPts val="0"/>
              </a:spcAft>
              <a:buClr>
                <a:schemeClr val="dk1"/>
              </a:buClr>
              <a:buSzPts val="1100"/>
              <a:buFont typeface="Arial"/>
              <a:buNone/>
            </a:pPr>
            <a:r>
              <a:rPr b="1" lang="en-GB" sz="1400">
                <a:highlight>
                  <a:srgbClr val="FFFFFF"/>
                </a:highlight>
                <a:latin typeface="Roboto"/>
                <a:ea typeface="Roboto"/>
                <a:cs typeface="Roboto"/>
                <a:sym typeface="Roboto"/>
              </a:rPr>
              <a:t>5. Artificial Cloud Inclusion:</a:t>
            </a:r>
            <a:endParaRPr b="1" sz="1400">
              <a:highlight>
                <a:srgbClr val="FFFFFF"/>
              </a:highlight>
              <a:latin typeface="Roboto"/>
              <a:ea typeface="Roboto"/>
              <a:cs typeface="Roboto"/>
              <a:sym typeface="Roboto"/>
            </a:endParaRPr>
          </a:p>
          <a:p>
            <a:pPr indent="-317500" lvl="0" marL="457200" rtl="0" algn="l">
              <a:lnSpc>
                <a:spcPct val="115000"/>
              </a:lnSpc>
              <a:spcBef>
                <a:spcPts val="20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Artificial Cloud Introduction:</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Introduce artificial clouds, constituting 10% of the entire image.</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Insert NaN patches of size 5x5 at random locations within 7-12 points of the image.</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Experiment with different percentages of artificial cloud cover to understand its influence on prediction accuracy.</a:t>
            </a:r>
            <a:endParaRPr sz="1400">
              <a:highlight>
                <a:srgbClr val="FFFFFF"/>
              </a:highlight>
              <a:latin typeface="Roboto"/>
              <a:ea typeface="Roboto"/>
              <a:cs typeface="Roboto"/>
              <a:sym typeface="Roboto"/>
            </a:endParaRPr>
          </a:p>
          <a:p>
            <a:pPr indent="0" lvl="0" marL="0" rtl="0" algn="l">
              <a:lnSpc>
                <a:spcPct val="150000"/>
              </a:lnSpc>
              <a:spcBef>
                <a:spcPts val="1500"/>
              </a:spcBef>
              <a:spcAft>
                <a:spcPts val="0"/>
              </a:spcAft>
              <a:buClr>
                <a:schemeClr val="dk1"/>
              </a:buClr>
              <a:buSzPts val="1100"/>
              <a:buFont typeface="Arial"/>
              <a:buNone/>
            </a:pPr>
            <a:r>
              <a:rPr b="1" lang="en-GB" sz="1400">
                <a:highlight>
                  <a:srgbClr val="FFFFFF"/>
                </a:highlight>
                <a:latin typeface="Roboto"/>
                <a:ea typeface="Roboto"/>
                <a:cs typeface="Roboto"/>
                <a:sym typeface="Roboto"/>
              </a:rPr>
              <a:t>6. Machine Learning for Prediction:</a:t>
            </a:r>
            <a:endParaRPr b="1" sz="1400">
              <a:highlight>
                <a:srgbClr val="FFFFFF"/>
              </a:highlight>
              <a:latin typeface="Roboto"/>
              <a:ea typeface="Roboto"/>
              <a:cs typeface="Roboto"/>
              <a:sym typeface="Roboto"/>
            </a:endParaRPr>
          </a:p>
          <a:p>
            <a:pPr indent="-317500" lvl="0" marL="457200" rtl="0" algn="l">
              <a:lnSpc>
                <a:spcPct val="115000"/>
              </a:lnSpc>
              <a:spcBef>
                <a:spcPts val="20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Model Exploration:</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Explore machine learning models, such as LSTM, for VI prediction.</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Train models using both the original data and artificially clouded data.</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Experiment with different input features, such as lag values, to capture temporal dependencies effectively.</a:t>
            </a:r>
            <a:endParaRPr sz="1400">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Model Testing:</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Assess model accuracy by testing on data with known VI conditions.</a:t>
            </a:r>
            <a:endParaRPr sz="1400">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Hyperparameter Optimization:</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Perform extensive hyperparameter tuning to enhance model generalization.</a:t>
            </a:r>
            <a:endParaRPr sz="1400">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Ensemble Modeling:</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Experiment with ensemble modeling techniques to combine predictions from multiple models.</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Investigate the use of model stacking for improved predictive performance.</a:t>
            </a:r>
            <a:endParaRPr sz="1400">
              <a:highlight>
                <a:srgbClr val="FFFFFF"/>
              </a:highlight>
              <a:latin typeface="Roboto"/>
              <a:ea typeface="Roboto"/>
              <a:cs typeface="Roboto"/>
              <a:sym typeface="Roboto"/>
            </a:endParaRPr>
          </a:p>
          <a:p>
            <a:pPr indent="0" lvl="0" marL="0" rtl="0" algn="l">
              <a:spcBef>
                <a:spcPts val="1500"/>
              </a:spcBef>
              <a:spcAft>
                <a:spcPts val="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Timeline of Project</a:t>
            </a:r>
            <a:endParaRPr/>
          </a:p>
        </p:txBody>
      </p:sp>
      <p:sp>
        <p:nvSpPr>
          <p:cNvPr id="161" name="Google Shape;161;p23"/>
          <p:cNvSpPr txBox="1"/>
          <p:nvPr>
            <p:ph idx="1" type="body"/>
          </p:nvPr>
        </p:nvSpPr>
        <p:spPr>
          <a:xfrm>
            <a:off x="0" y="1084400"/>
            <a:ext cx="6887400" cy="4953000"/>
          </a:xfrm>
          <a:prstGeom prst="rect">
            <a:avLst/>
          </a:prstGeom>
          <a:noFill/>
          <a:ln>
            <a:noFill/>
          </a:ln>
        </p:spPr>
        <p:txBody>
          <a:bodyPr anchorCtr="0" anchor="t" bIns="45700" lIns="91425" spcFirstLastPara="1" rIns="91425" wrap="square" tIns="45700">
            <a:noAutofit/>
          </a:bodyPr>
          <a:lstStyle/>
          <a:p>
            <a:pPr indent="-228600" lvl="0" marL="457200" rtl="0" algn="l">
              <a:lnSpc>
                <a:spcPct val="115000"/>
              </a:lnSpc>
              <a:spcBef>
                <a:spcPts val="0"/>
              </a:spcBef>
              <a:spcAft>
                <a:spcPts val="0"/>
              </a:spcAft>
              <a:buClr>
                <a:schemeClr val="dk1"/>
              </a:buClr>
              <a:buSzPts val="1400"/>
              <a:buFont typeface="Roboto"/>
              <a:buNone/>
            </a:pPr>
            <a:r>
              <a:rPr b="1" lang="en-GB" sz="1400">
                <a:highlight>
                  <a:srgbClr val="FFFFFF"/>
                </a:highlight>
                <a:latin typeface="Roboto"/>
                <a:ea typeface="Roboto"/>
                <a:cs typeface="Roboto"/>
                <a:sym typeface="Roboto"/>
              </a:rPr>
              <a:t>Weeks 1-2: Project Familiarization and Paper Reading</a:t>
            </a:r>
            <a:endParaRPr b="1"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Understand the project requirements thoroughly.</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Conduct extensive paper reading to gain insights into existing methodologies.</a:t>
            </a:r>
            <a:endParaRPr sz="1400">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D1D5DB"/>
              </a:buClr>
              <a:buSzPts val="1400"/>
              <a:buFont typeface="Roboto"/>
              <a:buNone/>
            </a:pPr>
            <a:r>
              <a:t/>
            </a:r>
            <a:endParaRPr sz="1400">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400"/>
              <a:buFont typeface="Roboto"/>
              <a:buNone/>
            </a:pPr>
            <a:r>
              <a:rPr b="1" lang="en-GB" sz="1400">
                <a:highlight>
                  <a:srgbClr val="FFFFFF"/>
                </a:highlight>
                <a:latin typeface="Roboto"/>
                <a:ea typeface="Roboto"/>
                <a:cs typeface="Roboto"/>
                <a:sym typeface="Roboto"/>
              </a:rPr>
              <a:t>Weeks 3-6: Time Series and Cloud Analysis</a:t>
            </a:r>
            <a:endParaRPr b="1"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Dive into understanding LSTM and Neural Networks for time series data.</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Analyze the time series satellite imagery to identify patterns and challenges.</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Explore various cloud removal techniques and implement them.</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Conduct experiments on cloud removal methods and document results.</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rgbClr val="D1D5DB"/>
              </a:buClr>
              <a:buSzPts val="1400"/>
              <a:buFont typeface="Roboto"/>
              <a:buChar char="●"/>
            </a:pPr>
            <a:r>
              <a:t/>
            </a:r>
            <a:endParaRPr sz="1400">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400"/>
              <a:buFont typeface="Roboto"/>
              <a:buNone/>
            </a:pPr>
            <a:r>
              <a:rPr b="1" lang="en-GB" sz="1400">
                <a:highlight>
                  <a:srgbClr val="FFFFFF"/>
                </a:highlight>
                <a:latin typeface="Roboto"/>
                <a:ea typeface="Roboto"/>
                <a:cs typeface="Roboto"/>
                <a:sym typeface="Roboto"/>
              </a:rPr>
              <a:t>Weeks 7-9: Sudden Points Removal and Artificial Cloud Introduction</a:t>
            </a:r>
            <a:endParaRPr b="1"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Work on the removal of sudden drop points from the time series data</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Apply smoothing techniques to enhance the quality of time series graphs.</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Introduce artificial clouds into the dataset, considering different scenarios.</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sz="1400">
                <a:highlight>
                  <a:srgbClr val="FFFFFF"/>
                </a:highlight>
                <a:latin typeface="Roboto"/>
                <a:ea typeface="Roboto"/>
                <a:cs typeface="Roboto"/>
                <a:sym typeface="Roboto"/>
              </a:rPr>
              <a:t>Document the impact of artificial clouds on the time series.</a:t>
            </a:r>
            <a:endParaRPr sz="1400">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rgbClr val="D1D5DB"/>
              </a:buClr>
              <a:buSzPts val="1400"/>
              <a:buFont typeface="Roboto"/>
              <a:buChar char="●"/>
            </a:pPr>
            <a:r>
              <a:t/>
            </a:r>
            <a:endParaRPr sz="1400">
              <a:highlight>
                <a:srgbClr val="FFFFFF"/>
              </a:highlight>
              <a:latin typeface="Roboto"/>
              <a:ea typeface="Roboto"/>
              <a:cs typeface="Roboto"/>
              <a:sym typeface="Roboto"/>
            </a:endParaRPr>
          </a:p>
          <a:p>
            <a:pPr indent="0" lvl="0" marL="914400" rtl="0" algn="l">
              <a:lnSpc>
                <a:spcPct val="115000"/>
              </a:lnSpc>
              <a:spcBef>
                <a:spcPts val="1500"/>
              </a:spcBef>
              <a:spcAft>
                <a:spcPts val="0"/>
              </a:spcAft>
              <a:buNone/>
            </a:pPr>
            <a:r>
              <a:rPr lang="en-GB" sz="1400">
                <a:highlight>
                  <a:srgbClr val="FFFFFF"/>
                </a:highlight>
                <a:latin typeface="Roboto"/>
                <a:ea typeface="Roboto"/>
                <a:cs typeface="Roboto"/>
                <a:sym typeface="Roboto"/>
              </a:rPr>
              <a:t>.</a:t>
            </a:r>
            <a:endParaRPr sz="1400">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D1D5DB"/>
              </a:buClr>
              <a:buSzPts val="1400"/>
              <a:buFont typeface="Roboto"/>
              <a:buNone/>
            </a:pPr>
            <a:r>
              <a:t/>
            </a:r>
            <a:endParaRPr sz="1400">
              <a:highlight>
                <a:srgbClr val="FFFFFF"/>
              </a:highlight>
              <a:latin typeface="Roboto"/>
              <a:ea typeface="Roboto"/>
              <a:cs typeface="Roboto"/>
              <a:sym typeface="Roboto"/>
            </a:endParaRPr>
          </a:p>
          <a:p>
            <a:pPr indent="-190500" lvl="0" marL="342900" rtl="0" algn="l">
              <a:spcBef>
                <a:spcPts val="1500"/>
              </a:spcBef>
              <a:spcAft>
                <a:spcPts val="0"/>
              </a:spcAft>
              <a:buClr>
                <a:schemeClr val="dk1"/>
              </a:buClr>
              <a:buSzPts val="2400"/>
              <a:buNone/>
            </a:pPr>
            <a:r>
              <a:t/>
            </a:r>
            <a:endParaRPr sz="1400">
              <a:highlight>
                <a:srgbClr val="FFFFFF"/>
              </a:highlight>
            </a:endParaRPr>
          </a:p>
        </p:txBody>
      </p:sp>
      <p:sp>
        <p:nvSpPr>
          <p:cNvPr id="162" name="Google Shape;162;p23"/>
          <p:cNvSpPr txBox="1"/>
          <p:nvPr/>
        </p:nvSpPr>
        <p:spPr>
          <a:xfrm>
            <a:off x="6105775" y="1084400"/>
            <a:ext cx="5998200" cy="34401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0"/>
              </a:spcBef>
              <a:spcAft>
                <a:spcPts val="0"/>
              </a:spcAft>
              <a:buClr>
                <a:schemeClr val="dk1"/>
              </a:buClr>
              <a:buSzPts val="1400"/>
              <a:buFont typeface="Roboto"/>
              <a:buNone/>
            </a:pPr>
            <a:r>
              <a:rPr b="1" lang="en-GB">
                <a:solidFill>
                  <a:schemeClr val="dk1"/>
                </a:solidFill>
                <a:highlight>
                  <a:srgbClr val="FFFFFF"/>
                </a:highlight>
                <a:latin typeface="Roboto"/>
                <a:ea typeface="Roboto"/>
                <a:cs typeface="Roboto"/>
                <a:sym typeface="Roboto"/>
              </a:rPr>
              <a:t>Weeks 10-12: Machine Learning Model Exploration and Prediction</a:t>
            </a:r>
            <a:endParaRPr b="1">
              <a:solidFill>
                <a:schemeClr val="dk1"/>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a:solidFill>
                  <a:schemeClr val="dk1"/>
                </a:solidFill>
                <a:highlight>
                  <a:srgbClr val="FFFFFF"/>
                </a:highlight>
                <a:latin typeface="Roboto"/>
                <a:ea typeface="Roboto"/>
                <a:cs typeface="Roboto"/>
                <a:sym typeface="Roboto"/>
              </a:rPr>
              <a:t>Explore various machine learning techniques suitable for VI prediction.</a:t>
            </a:r>
            <a:endParaRPr>
              <a:solidFill>
                <a:schemeClr val="dk1"/>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a:solidFill>
                  <a:schemeClr val="dk1"/>
                </a:solidFill>
                <a:highlight>
                  <a:srgbClr val="FFFFFF"/>
                </a:highlight>
                <a:latin typeface="Roboto"/>
                <a:ea typeface="Roboto"/>
                <a:cs typeface="Roboto"/>
                <a:sym typeface="Roboto"/>
              </a:rPr>
              <a:t>Implement machine learning models, such as LSTM, and assess their accuracy.</a:t>
            </a:r>
            <a:endParaRPr>
              <a:solidFill>
                <a:schemeClr val="dk1"/>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a:solidFill>
                  <a:schemeClr val="dk1"/>
                </a:solidFill>
                <a:highlight>
                  <a:srgbClr val="FFFFFF"/>
                </a:highlight>
                <a:latin typeface="Roboto"/>
                <a:ea typeface="Roboto"/>
                <a:cs typeface="Roboto"/>
                <a:sym typeface="Roboto"/>
              </a:rPr>
              <a:t>Test models on both original and artificially clouded data.</a:t>
            </a:r>
            <a:endParaRPr>
              <a:solidFill>
                <a:schemeClr val="dk1"/>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a:solidFill>
                  <a:schemeClr val="dk1"/>
                </a:solidFill>
                <a:highlight>
                  <a:srgbClr val="FFFFFF"/>
                </a:highlight>
                <a:latin typeface="Roboto"/>
                <a:ea typeface="Roboto"/>
                <a:cs typeface="Roboto"/>
                <a:sym typeface="Roboto"/>
              </a:rPr>
              <a:t>Regenerate the original image from artificially incubated clouds.</a:t>
            </a:r>
            <a:endParaRPr>
              <a:solidFill>
                <a:schemeClr val="dk1"/>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a:solidFill>
                  <a:schemeClr val="dk1"/>
                </a:solidFill>
                <a:highlight>
                  <a:srgbClr val="FFFFFF"/>
                </a:highlight>
                <a:latin typeface="Roboto"/>
                <a:ea typeface="Roboto"/>
                <a:cs typeface="Roboto"/>
                <a:sym typeface="Roboto"/>
              </a:rPr>
              <a:t>Predict VI conditions for the next month using the time series data.</a:t>
            </a:r>
            <a:endParaRPr>
              <a:solidFill>
                <a:schemeClr val="dk1"/>
              </a:solidFill>
              <a:highlight>
                <a:srgbClr val="FFFFFF"/>
              </a:highlight>
              <a:latin typeface="Roboto"/>
              <a:ea typeface="Roboto"/>
              <a:cs typeface="Roboto"/>
              <a:sym typeface="Roboto"/>
            </a:endParaRPr>
          </a:p>
          <a:p>
            <a:pPr indent="-190500" lvl="0" marL="342900" rtl="0" algn="l">
              <a:spcBef>
                <a:spcPts val="1500"/>
              </a:spcBef>
              <a:spcAft>
                <a:spcPts val="0"/>
              </a:spcAft>
              <a:buClr>
                <a:schemeClr val="dk1"/>
              </a:buClr>
              <a:buSzPts val="2400"/>
              <a:buFont typeface="Arial"/>
              <a:buNone/>
            </a:pPr>
            <a:r>
              <a:t/>
            </a:r>
            <a:endParaRPr>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Expected Outcomes</a:t>
            </a:r>
            <a:endParaRPr/>
          </a:p>
        </p:txBody>
      </p:sp>
      <p:sp>
        <p:nvSpPr>
          <p:cNvPr id="168" name="Google Shape;168;p24"/>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0" lvl="0" marL="0" rtl="0" algn="l">
              <a:lnSpc>
                <a:spcPct val="175000"/>
              </a:lnSpc>
              <a:spcBef>
                <a:spcPts val="0"/>
              </a:spcBef>
              <a:spcAft>
                <a:spcPts val="0"/>
              </a:spcAft>
              <a:buClr>
                <a:schemeClr val="dk1"/>
              </a:buClr>
              <a:buSzPts val="1100"/>
              <a:buFont typeface="Arial"/>
              <a:buNone/>
            </a:pPr>
            <a:r>
              <a:rPr lang="en-GB" sz="1500">
                <a:highlight>
                  <a:srgbClr val="FFFFFF"/>
                </a:highlight>
                <a:latin typeface="Roboto"/>
                <a:ea typeface="Roboto"/>
                <a:cs typeface="Roboto"/>
                <a:sym typeface="Roboto"/>
              </a:rPr>
              <a:t>The project envisions several key outcomes. By implementing cloud removal techniques, the time series dataset aims to be optimized, minimizing the impact of natural cloud cover on Vegetation Index (VI) values. Smoothening techniques and the removal of sudden drop points are anticipated to enhance the temporal visualization of VI trends, offering clearer insights into vegetation health over the 22-year period. Systematic documentation of artificial cloud introduction will contribute to understanding their impact on the time series data. Machine learning models, particularly LSTM and Neural Networks, are expected to boost VI predictions, trained on both original and artificially clouded data. Successful image regeneration from artificially incubated clouds will showcase the models' accuracy in handling introduced artificial clouds. The project aims to provide insights into cloud removal strategies, time series analysis, and the integration of machine learning models in satellite image processing. The documented methodology will enhance transparency and reproducibility, laying the groundwork for future research in ecological monitoring. The project may also identify areas for future work, refining existing methodologies and exploring artificial cloud impacts in different ecological regions.</a:t>
            </a:r>
            <a:endParaRPr sz="1500">
              <a:highlight>
                <a:srgbClr val="FFFFFF"/>
              </a:highlight>
              <a:latin typeface="Roboto"/>
              <a:ea typeface="Roboto"/>
              <a:cs typeface="Roboto"/>
              <a:sym typeface="Roboto"/>
            </a:endParaRPr>
          </a:p>
          <a:p>
            <a:pPr indent="-190500" lvl="0" marL="342900" rtl="0" algn="l">
              <a:spcBef>
                <a:spcPts val="0"/>
              </a:spcBef>
              <a:spcAft>
                <a:spcPts val="0"/>
              </a:spcAft>
              <a:buClr>
                <a:schemeClr val="dk1"/>
              </a:buClr>
              <a:buSzPts val="2400"/>
              <a:buNone/>
            </a:pPr>
            <a:r>
              <a:t/>
            </a:r>
            <a:endParaRPr sz="15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Conclusion</a:t>
            </a:r>
            <a:endParaRPr/>
          </a:p>
        </p:txBody>
      </p:sp>
      <p:sp>
        <p:nvSpPr>
          <p:cNvPr id="174" name="Google Shape;174;p25"/>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GB" sz="1500">
                <a:highlight>
                  <a:srgbClr val="FFFFFF"/>
                </a:highlight>
                <a:latin typeface="Roboto"/>
                <a:ea typeface="Roboto"/>
                <a:cs typeface="Roboto"/>
                <a:sym typeface="Roboto"/>
              </a:rPr>
              <a:t>In conclusion, this project endeavors to significantly contribute to the field of ecological monitoring and satellite image processing. The anticipated outcomes, including optimized time series datasets through innovative cloud removal techniques and enhanced temporal visualization of Vegetation Index (VI) trends, hold promise for advancing our understanding of long-term vegetation dynamics. The successful documentation of artificial cloud impacts and the application of machine learning models, particularly LSTM and Neural Networks, are poised to elevate VI predictions, crucial for informed ecological forecasts.</a:t>
            </a:r>
            <a:endParaRPr sz="1500">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500">
                <a:highlight>
                  <a:srgbClr val="FFFFFF"/>
                </a:highlight>
                <a:latin typeface="Roboto"/>
                <a:ea typeface="Roboto"/>
                <a:cs typeface="Roboto"/>
                <a:sym typeface="Roboto"/>
              </a:rPr>
              <a:t>Moreover, the project's capability to regenerate original images from artificially induced clouds underscores the robustness of the developed models. This not only ensures data integrity but also establishes a foundation for reliable satellite imagery interpretation in the presence of artificial disturbances. The insights gained into cloud removal strategies and the transparent documentation of methodologies enhance the reproducibility of the project, fostering collaboration and further research in the broader scientific community.</a:t>
            </a:r>
            <a:endParaRPr sz="1500">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500">
                <a:highlight>
                  <a:srgbClr val="FFFFFF"/>
                </a:highlight>
                <a:latin typeface="Roboto"/>
                <a:ea typeface="Roboto"/>
                <a:cs typeface="Roboto"/>
                <a:sym typeface="Roboto"/>
              </a:rPr>
              <a:t>As we move forward, the identified areas for future work, including refinements to existing methodologies and exploration of artificial cloud impacts in diverse ecological regions, pave the way for ongoing advancements. In essence, this project not only addresses immediate objectives but also lays the groundwork for continuous improvement and exploration in the ever-evolving landscape of ecological and environmental monitoring.</a:t>
            </a:r>
            <a:endParaRPr sz="1500">
              <a:highlight>
                <a:srgbClr val="FFFFFF"/>
              </a:highlight>
              <a:latin typeface="Roboto"/>
              <a:ea typeface="Roboto"/>
              <a:cs typeface="Roboto"/>
              <a:sym typeface="Roboto"/>
            </a:endParaRPr>
          </a:p>
          <a:p>
            <a:pPr indent="-190500" lvl="0" marL="342900" rtl="0" algn="l">
              <a:spcBef>
                <a:spcPts val="0"/>
              </a:spcBef>
              <a:spcAft>
                <a:spcPts val="0"/>
              </a:spcAft>
              <a:buClr>
                <a:schemeClr val="dk1"/>
              </a:buClr>
              <a:buSzPts val="2400"/>
              <a:buNone/>
            </a:pPr>
            <a:r>
              <a:t/>
            </a:r>
            <a:endParaRPr sz="1500">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References</a:t>
            </a:r>
            <a:endParaRPr/>
          </a:p>
        </p:txBody>
      </p:sp>
      <p:sp>
        <p:nvSpPr>
          <p:cNvPr id="180" name="Google Shape;180;p26"/>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lnSpcReduction="10000"/>
          </a:bodyPr>
          <a:lstStyle/>
          <a:p>
            <a:pPr indent="-330200" lvl="0" marL="457200" rtl="0" algn="l">
              <a:spcBef>
                <a:spcPts val="0"/>
              </a:spcBef>
              <a:spcAft>
                <a:spcPts val="0"/>
              </a:spcAft>
              <a:buSzPts val="1600"/>
              <a:buChar char="•"/>
            </a:pPr>
            <a:r>
              <a:rPr lang="en-GB" sz="1600">
                <a:highlight>
                  <a:schemeClr val="lt1"/>
                </a:highlight>
                <a:latin typeface="Arial"/>
                <a:ea typeface="Arial"/>
                <a:cs typeface="Arial"/>
                <a:sym typeface="Arial"/>
              </a:rPr>
              <a:t>Jinru Xue, Baofeng Su, "Significant Remote Sensing Vegetation Indices: A Review of Developments and Applications", </a:t>
            </a:r>
            <a:r>
              <a:rPr i="1" lang="en-GB" sz="1600">
                <a:highlight>
                  <a:schemeClr val="lt1"/>
                </a:highlight>
                <a:latin typeface="Arial"/>
                <a:ea typeface="Arial"/>
                <a:cs typeface="Arial"/>
                <a:sym typeface="Arial"/>
              </a:rPr>
              <a:t>Journal of Sensors</a:t>
            </a:r>
            <a:r>
              <a:rPr lang="en-GB" sz="1600">
                <a:highlight>
                  <a:schemeClr val="lt1"/>
                </a:highlight>
                <a:latin typeface="Arial"/>
                <a:ea typeface="Arial"/>
                <a:cs typeface="Arial"/>
                <a:sym typeface="Arial"/>
              </a:rPr>
              <a:t>, vol. 2017, Article ID 1353691, 17 pages, 2017. </a:t>
            </a:r>
            <a:r>
              <a:rPr lang="en-GB" sz="1600" u="sng">
                <a:solidFill>
                  <a:schemeClr val="hlink"/>
                </a:solidFill>
                <a:highlight>
                  <a:schemeClr val="lt1"/>
                </a:highlight>
                <a:latin typeface="Arial"/>
                <a:ea typeface="Arial"/>
                <a:cs typeface="Arial"/>
                <a:sym typeface="Arial"/>
                <a:hlinkClick r:id="rId3"/>
              </a:rPr>
              <a:t>https://doi.org/10.1155/2017/1353691</a:t>
            </a:r>
            <a:endParaRPr sz="1600">
              <a:solidFill>
                <a:schemeClr val="hlink"/>
              </a:solidFill>
              <a:highlight>
                <a:schemeClr val="lt1"/>
              </a:highlight>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1600">
              <a:highlight>
                <a:schemeClr val="lt1"/>
              </a:highlight>
              <a:latin typeface="Arial"/>
              <a:ea typeface="Arial"/>
              <a:cs typeface="Arial"/>
              <a:sym typeface="Arial"/>
            </a:endParaRPr>
          </a:p>
          <a:p>
            <a:pPr indent="-330200" lvl="0" marL="457200" rtl="0" algn="l">
              <a:spcBef>
                <a:spcPts val="0"/>
              </a:spcBef>
              <a:spcAft>
                <a:spcPts val="0"/>
              </a:spcAft>
              <a:buSzPts val="1600"/>
              <a:buChar char="•"/>
            </a:pPr>
            <a:r>
              <a:rPr lang="en-GB" sz="1600">
                <a:highlight>
                  <a:schemeClr val="lt1"/>
                </a:highlight>
                <a:latin typeface="Arial"/>
                <a:ea typeface="Arial"/>
                <a:cs typeface="Arial"/>
                <a:sym typeface="Arial"/>
              </a:rPr>
              <a:t>Huang, S., Tang, L., Hupy, J.P. </a:t>
            </a:r>
            <a:r>
              <a:rPr i="1" lang="en-GB" sz="1600">
                <a:highlight>
                  <a:schemeClr val="lt1"/>
                </a:highlight>
                <a:latin typeface="Arial"/>
                <a:ea typeface="Arial"/>
                <a:cs typeface="Arial"/>
                <a:sym typeface="Arial"/>
              </a:rPr>
              <a:t>et al.</a:t>
            </a:r>
            <a:r>
              <a:rPr lang="en-GB" sz="1600">
                <a:highlight>
                  <a:schemeClr val="lt1"/>
                </a:highlight>
                <a:latin typeface="Arial"/>
                <a:ea typeface="Arial"/>
                <a:cs typeface="Arial"/>
                <a:sym typeface="Arial"/>
              </a:rPr>
              <a:t> A commentary review on the use of normalized difference vegetation index (NDVI) in the era of popular remote sensing. </a:t>
            </a:r>
            <a:r>
              <a:rPr i="1" lang="en-GB" sz="1600">
                <a:highlight>
                  <a:schemeClr val="lt1"/>
                </a:highlight>
                <a:latin typeface="Arial"/>
                <a:ea typeface="Arial"/>
                <a:cs typeface="Arial"/>
                <a:sym typeface="Arial"/>
              </a:rPr>
              <a:t>J. For. Res.</a:t>
            </a:r>
            <a:r>
              <a:rPr lang="en-GB" sz="1600">
                <a:highlight>
                  <a:schemeClr val="lt1"/>
                </a:highlight>
                <a:latin typeface="Arial"/>
                <a:ea typeface="Arial"/>
                <a:cs typeface="Arial"/>
                <a:sym typeface="Arial"/>
              </a:rPr>
              <a:t> </a:t>
            </a:r>
            <a:r>
              <a:rPr b="1" lang="en-GB" sz="1600">
                <a:highlight>
                  <a:schemeClr val="lt1"/>
                </a:highlight>
                <a:latin typeface="Arial"/>
                <a:ea typeface="Arial"/>
                <a:cs typeface="Arial"/>
                <a:sym typeface="Arial"/>
              </a:rPr>
              <a:t>32</a:t>
            </a:r>
            <a:r>
              <a:rPr lang="en-GB" sz="1600">
                <a:highlight>
                  <a:schemeClr val="lt1"/>
                </a:highlight>
                <a:latin typeface="Arial"/>
                <a:ea typeface="Arial"/>
                <a:cs typeface="Arial"/>
                <a:sym typeface="Arial"/>
              </a:rPr>
              <a:t>, 1–6 (2021). </a:t>
            </a:r>
            <a:r>
              <a:rPr lang="en-GB" sz="1600" u="sng">
                <a:solidFill>
                  <a:schemeClr val="hlink"/>
                </a:solidFill>
                <a:highlight>
                  <a:schemeClr val="lt1"/>
                </a:highlight>
                <a:latin typeface="Arial"/>
                <a:ea typeface="Arial"/>
                <a:cs typeface="Arial"/>
                <a:sym typeface="Arial"/>
                <a:hlinkClick r:id="rId4"/>
              </a:rPr>
              <a:t>https://doi.org/10.1007/s11676-020-01155-1</a:t>
            </a:r>
            <a:endParaRPr sz="1600">
              <a:solidFill>
                <a:schemeClr val="hlink"/>
              </a:solidFill>
              <a:highlight>
                <a:schemeClr val="lt1"/>
              </a:highlight>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1600">
              <a:highlight>
                <a:schemeClr val="lt1"/>
              </a:highlight>
              <a:latin typeface="Arial"/>
              <a:ea typeface="Arial"/>
              <a:cs typeface="Arial"/>
              <a:sym typeface="Arial"/>
            </a:endParaRPr>
          </a:p>
          <a:p>
            <a:pPr indent="-330200" lvl="0" marL="457200" rtl="0" algn="l">
              <a:spcBef>
                <a:spcPts val="0"/>
              </a:spcBef>
              <a:spcAft>
                <a:spcPts val="0"/>
              </a:spcAft>
              <a:buSzPts val="1600"/>
              <a:buChar char="•"/>
            </a:pPr>
            <a:r>
              <a:rPr lang="en-GB" sz="1600">
                <a:highlight>
                  <a:schemeClr val="lt1"/>
                </a:highlight>
                <a:latin typeface="Arial"/>
                <a:ea typeface="Arial"/>
                <a:cs typeface="Arial"/>
                <a:sym typeface="Arial"/>
              </a:rPr>
              <a:t>Guyet, T., &amp; Nicolas, H. (2016). Long term analysis of time series of satellite images. </a:t>
            </a:r>
            <a:r>
              <a:rPr i="1" lang="en-GB" sz="1600">
                <a:highlight>
                  <a:schemeClr val="lt1"/>
                </a:highlight>
                <a:latin typeface="Arial"/>
                <a:ea typeface="Arial"/>
                <a:cs typeface="Arial"/>
                <a:sym typeface="Arial"/>
              </a:rPr>
              <a:t>Pattern Recognition Letters, 70,</a:t>
            </a:r>
            <a:r>
              <a:rPr lang="en-GB" sz="1600">
                <a:highlight>
                  <a:schemeClr val="lt1"/>
                </a:highlight>
                <a:latin typeface="Arial"/>
                <a:ea typeface="Arial"/>
                <a:cs typeface="Arial"/>
                <a:sym typeface="Arial"/>
              </a:rPr>
              <a:t> 17-23.</a:t>
            </a:r>
            <a:r>
              <a:rPr lang="en-GB" sz="1600">
                <a:highlight>
                  <a:schemeClr val="lt1"/>
                </a:highlight>
                <a:uFill>
                  <a:noFill/>
                </a:uFill>
                <a:latin typeface="Arial"/>
                <a:ea typeface="Arial"/>
                <a:cs typeface="Arial"/>
                <a:sym typeface="Arial"/>
                <a:hlinkClick r:id="rId5"/>
              </a:rPr>
              <a:t> </a:t>
            </a:r>
            <a:r>
              <a:rPr lang="en-GB" sz="1600" u="sng">
                <a:solidFill>
                  <a:schemeClr val="hlink"/>
                </a:solidFill>
                <a:highlight>
                  <a:schemeClr val="lt1"/>
                </a:highlight>
                <a:latin typeface="Arial"/>
                <a:ea typeface="Arial"/>
                <a:cs typeface="Arial"/>
                <a:sym typeface="Arial"/>
                <a:hlinkClick r:id="rId6"/>
              </a:rPr>
              <a:t>https://doi.org/10.1016/j.patrec.2015.11.005</a:t>
            </a:r>
            <a:endParaRPr sz="1600" u="sng">
              <a:solidFill>
                <a:schemeClr val="hlink"/>
              </a:solidFill>
              <a:highlight>
                <a:schemeClr val="lt1"/>
              </a:highlight>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1600">
              <a:highlight>
                <a:schemeClr val="lt1"/>
              </a:highlight>
              <a:latin typeface="Arial"/>
              <a:ea typeface="Arial"/>
              <a:cs typeface="Arial"/>
              <a:sym typeface="Arial"/>
            </a:endParaRPr>
          </a:p>
          <a:p>
            <a:pPr indent="-330200" lvl="0" marL="457200" rtl="0" algn="l">
              <a:spcBef>
                <a:spcPts val="0"/>
              </a:spcBef>
              <a:spcAft>
                <a:spcPts val="0"/>
              </a:spcAft>
              <a:buSzPts val="1600"/>
              <a:buChar char="•"/>
            </a:pPr>
            <a:r>
              <a:rPr lang="en-GB" sz="1600">
                <a:highlight>
                  <a:schemeClr val="lt1"/>
                </a:highlight>
                <a:latin typeface="Arial"/>
                <a:ea typeface="Arial"/>
                <a:cs typeface="Arial"/>
                <a:sym typeface="Arial"/>
              </a:rPr>
              <a:t>Zhu, W.; He, B.; Xie, Z.; Zhao, C.; Zhuang, H.; Li, P. Reconstruction of Vegetation Index Time Series Based on Self-Weighting Function Fitting from Curve Features. Remote Sens. 2022, 14, 2247.</a:t>
            </a:r>
            <a:r>
              <a:rPr lang="en-GB" sz="1600" u="sng">
                <a:solidFill>
                  <a:schemeClr val="hlink"/>
                </a:solidFill>
                <a:highlight>
                  <a:schemeClr val="lt1"/>
                </a:highlight>
                <a:latin typeface="Arial"/>
                <a:ea typeface="Arial"/>
                <a:cs typeface="Arial"/>
                <a:sym typeface="Arial"/>
              </a:rPr>
              <a:t> https:// doi.org/10.3390/rs14092247</a:t>
            </a:r>
            <a:endParaRPr sz="1600" u="sng">
              <a:solidFill>
                <a:schemeClr val="hlink"/>
              </a:solidFill>
              <a:highlight>
                <a:schemeClr val="lt1"/>
              </a:highlight>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1600" u="sng">
              <a:highlight>
                <a:schemeClr val="lt1"/>
              </a:highlight>
              <a:latin typeface="Arial"/>
              <a:ea typeface="Arial"/>
              <a:cs typeface="Arial"/>
              <a:sym typeface="Arial"/>
            </a:endParaRPr>
          </a:p>
          <a:p>
            <a:pPr indent="-330200" lvl="0" marL="457200" rtl="0" algn="l">
              <a:spcBef>
                <a:spcPts val="0"/>
              </a:spcBef>
              <a:spcAft>
                <a:spcPts val="0"/>
              </a:spcAft>
              <a:buSzPts val="1600"/>
              <a:buChar char="•"/>
            </a:pPr>
            <a:r>
              <a:rPr lang="en-GB" sz="1600">
                <a:highlight>
                  <a:schemeClr val="lt1"/>
                </a:highlight>
                <a:latin typeface="Arial"/>
                <a:ea typeface="Arial"/>
                <a:cs typeface="Arial"/>
                <a:sym typeface="Arial"/>
              </a:rPr>
              <a:t>Mohanasundaram, S., Baghel, T., Thakur, V., Udmale, P., &amp; Shrestha, S. (2022). Reconstructing NDVI and land surface temperature for cloud cover pixels of Landsat‑8 images for assessing vegetation health index in the Northeast region of Thailand. </a:t>
            </a:r>
            <a:r>
              <a:rPr i="1" lang="en-GB" sz="1600">
                <a:highlight>
                  <a:schemeClr val="lt1"/>
                </a:highlight>
                <a:latin typeface="Arial"/>
                <a:ea typeface="Arial"/>
                <a:cs typeface="Arial"/>
                <a:sym typeface="Arial"/>
              </a:rPr>
              <a:t>Environmental Monitoring and Assessment.</a:t>
            </a:r>
            <a:r>
              <a:rPr lang="en-GB" sz="1600">
                <a:highlight>
                  <a:schemeClr val="lt1"/>
                </a:highlight>
                <a:uFill>
                  <a:noFill/>
                </a:uFill>
                <a:latin typeface="Arial"/>
                <a:ea typeface="Arial"/>
                <a:cs typeface="Arial"/>
                <a:sym typeface="Arial"/>
                <a:hlinkClick r:id="rId7"/>
              </a:rPr>
              <a:t> </a:t>
            </a:r>
            <a:r>
              <a:rPr lang="en-GB" sz="1600" u="sng">
                <a:solidFill>
                  <a:schemeClr val="hlink"/>
                </a:solidFill>
                <a:highlight>
                  <a:schemeClr val="lt1"/>
                </a:highlight>
                <a:latin typeface="Arial"/>
                <a:ea typeface="Arial"/>
                <a:cs typeface="Arial"/>
                <a:sym typeface="Arial"/>
                <a:hlinkClick r:id="rId8"/>
              </a:rPr>
              <a:t>https://doi.org/10.1007/s10661-022-10802-5</a:t>
            </a:r>
            <a:endParaRPr sz="1600" u="sng">
              <a:solidFill>
                <a:schemeClr val="hlink"/>
              </a:solidFill>
              <a:highlight>
                <a:schemeClr val="lt1"/>
              </a:highlight>
              <a:latin typeface="Arial"/>
              <a:ea typeface="Arial"/>
              <a:cs typeface="Arial"/>
              <a:sym typeface="Arial"/>
            </a:endParaRPr>
          </a:p>
          <a:p>
            <a:pPr indent="-190500" lvl="0" marL="342900" rtl="0" algn="l">
              <a:spcBef>
                <a:spcPts val="0"/>
              </a:spcBef>
              <a:spcAft>
                <a:spcPts val="0"/>
              </a:spcAft>
              <a:buClr>
                <a:schemeClr val="dk1"/>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t/>
            </a:r>
            <a:endParaRPr/>
          </a:p>
        </p:txBody>
      </p:sp>
      <p:sp>
        <p:nvSpPr>
          <p:cNvPr id="186" name="Google Shape;186;p27"/>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None/>
            </a:pPr>
            <a:r>
              <a:t/>
            </a:r>
            <a:endParaRPr sz="4400"/>
          </a:p>
          <a:p>
            <a:pPr indent="0" lvl="0" marL="0" rtl="0" algn="ctr">
              <a:spcBef>
                <a:spcPts val="880"/>
              </a:spcBef>
              <a:spcAft>
                <a:spcPts val="0"/>
              </a:spcAft>
              <a:buClr>
                <a:schemeClr val="dk1"/>
              </a:buClr>
              <a:buSzPts val="4400"/>
              <a:buNone/>
            </a:pPr>
            <a:r>
              <a:t/>
            </a:r>
            <a:endParaRPr sz="4400"/>
          </a:p>
          <a:p>
            <a:pPr indent="0" lvl="0" marL="0" rtl="0" algn="ctr">
              <a:spcBef>
                <a:spcPts val="1200"/>
              </a:spcBef>
              <a:spcAft>
                <a:spcPts val="0"/>
              </a:spcAft>
              <a:buClr>
                <a:schemeClr val="dk1"/>
              </a:buClr>
              <a:buSzPts val="6000"/>
              <a:buNone/>
            </a:pPr>
            <a:r>
              <a:rPr lang="en-GB"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ctrTitle"/>
          </p:nvPr>
        </p:nvSpPr>
        <p:spPr>
          <a:xfrm>
            <a:off x="790469" y="1069102"/>
            <a:ext cx="10363200" cy="147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PROJECT TITLE : Satellite Image Processing - Calculating And Predicting Vegetation Index of Land Cover</a:t>
            </a:r>
            <a:endParaRPr/>
          </a:p>
        </p:txBody>
      </p:sp>
      <p:sp>
        <p:nvSpPr>
          <p:cNvPr id="97" name="Google Shape;97;p14"/>
          <p:cNvSpPr txBox="1"/>
          <p:nvPr>
            <p:ph idx="1" type="subTitle"/>
          </p:nvPr>
        </p:nvSpPr>
        <p:spPr>
          <a:xfrm>
            <a:off x="790469" y="2721956"/>
            <a:ext cx="3970500" cy="5523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rgbClr val="17365D"/>
              </a:buClr>
              <a:buSzPct val="100000"/>
              <a:buNone/>
            </a:pPr>
            <a:r>
              <a:rPr lang="en-GB"/>
              <a:t>Batch Number:</a:t>
            </a:r>
            <a:endParaRPr/>
          </a:p>
          <a:p>
            <a:pPr indent="0" lvl="0" marL="0" rtl="0" algn="l">
              <a:spcBef>
                <a:spcPts val="400"/>
              </a:spcBef>
              <a:spcAft>
                <a:spcPts val="0"/>
              </a:spcAft>
              <a:buClr>
                <a:srgbClr val="17365D"/>
              </a:buClr>
              <a:buSzPct val="100000"/>
              <a:buNone/>
            </a:pPr>
            <a:r>
              <a:t/>
            </a:r>
            <a:endParaRPr/>
          </a:p>
        </p:txBody>
      </p:sp>
      <p:graphicFrame>
        <p:nvGraphicFramePr>
          <p:cNvPr id="98" name="Google Shape;98;p14"/>
          <p:cNvGraphicFramePr/>
          <p:nvPr/>
        </p:nvGraphicFramePr>
        <p:xfrm>
          <a:off x="630904" y="3274141"/>
          <a:ext cx="3000000" cy="3000000"/>
        </p:xfrm>
        <a:graphic>
          <a:graphicData uri="http://schemas.openxmlformats.org/drawingml/2006/table">
            <a:tbl>
              <a:tblPr bandRow="1" firstRow="1">
                <a:noFill/>
                <a:tableStyleId>{1F7AB85E-1B8B-425B-8668-C27D50D76E2D}</a:tableStyleId>
              </a:tblPr>
              <a:tblGrid>
                <a:gridCol w="2085000"/>
                <a:gridCol w="3333675"/>
              </a:tblGrid>
              <a:tr h="370850">
                <a:tc>
                  <a:txBody>
                    <a:bodyPr/>
                    <a:lstStyle/>
                    <a:p>
                      <a:pPr indent="0" lvl="0" marL="0" marR="0" rtl="0" algn="ctr">
                        <a:spcBef>
                          <a:spcPts val="0"/>
                        </a:spcBef>
                        <a:spcAft>
                          <a:spcPts val="0"/>
                        </a:spcAft>
                        <a:buNone/>
                      </a:pPr>
                      <a:r>
                        <a:rPr b="1" lang="en-GB"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n-GB"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20201CAI0146</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Shawan Mondal</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9" name="Google Shape;99;p14"/>
          <p:cNvSpPr txBox="1"/>
          <p:nvPr/>
        </p:nvSpPr>
        <p:spPr>
          <a:xfrm>
            <a:off x="6454800" y="3274150"/>
            <a:ext cx="6030300" cy="24336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17365D"/>
              </a:buClr>
              <a:buSzPts val="2000"/>
              <a:buFont typeface="Arial"/>
              <a:buNone/>
            </a:pPr>
            <a:r>
              <a:rPr b="1" i="0" lang="en-GB" sz="2000" u="none" cap="none" strike="noStrike">
                <a:solidFill>
                  <a:srgbClr val="17365D"/>
                </a:solidFill>
                <a:latin typeface="Verdana"/>
                <a:ea typeface="Verdana"/>
                <a:cs typeface="Verdana"/>
                <a:sym typeface="Verdana"/>
              </a:rPr>
              <a:t>Under the Supervision of,</a:t>
            </a:r>
            <a:endParaRPr/>
          </a:p>
          <a:p>
            <a:pPr indent="0" lvl="0" marL="0" marR="0" rtl="0" algn="ctr">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Dr. </a:t>
            </a:r>
            <a:r>
              <a:rPr b="1" lang="en-GB" sz="1700">
                <a:solidFill>
                  <a:srgbClr val="17365D"/>
                </a:solidFill>
                <a:latin typeface="Verdana"/>
                <a:ea typeface="Verdana"/>
                <a:cs typeface="Verdana"/>
                <a:sym typeface="Verdana"/>
              </a:rPr>
              <a:t>Hsueh - Ching Wang (University Of Taipei), </a:t>
            </a:r>
            <a:endParaRPr b="1" sz="1700">
              <a:solidFill>
                <a:srgbClr val="17365D"/>
              </a:solidFill>
              <a:latin typeface="Verdana"/>
              <a:ea typeface="Verdana"/>
              <a:cs typeface="Verdana"/>
              <a:sym typeface="Verdana"/>
            </a:endParaRPr>
          </a:p>
          <a:p>
            <a:pPr indent="0" lvl="0" marL="0" marR="0" rtl="0" algn="l">
              <a:spcBef>
                <a:spcPts val="340"/>
              </a:spcBef>
              <a:spcAft>
                <a:spcPts val="0"/>
              </a:spcAft>
              <a:buClr>
                <a:srgbClr val="17365D"/>
              </a:buClr>
              <a:buSzPts val="1700"/>
              <a:buFont typeface="Arial"/>
              <a:buNone/>
            </a:pPr>
            <a:r>
              <a:rPr b="1" lang="en-GB" sz="1700">
                <a:solidFill>
                  <a:srgbClr val="17365D"/>
                </a:solidFill>
                <a:latin typeface="Verdana"/>
                <a:ea typeface="Verdana"/>
                <a:cs typeface="Verdana"/>
                <a:sym typeface="Verdana"/>
              </a:rPr>
              <a:t>Dr Mohammadi Akheela Khanum</a:t>
            </a:r>
            <a:r>
              <a:rPr b="1" lang="en-GB" sz="1700">
                <a:solidFill>
                  <a:srgbClr val="17365D"/>
                </a:solidFill>
                <a:latin typeface="Verdana"/>
                <a:ea typeface="Verdana"/>
                <a:cs typeface="Verdana"/>
                <a:sym typeface="Verdana"/>
              </a:rPr>
              <a:t> (Presidency University)</a:t>
            </a:r>
            <a:endParaRPr/>
          </a:p>
          <a:p>
            <a:pPr indent="0" lvl="0" marL="0" marR="0" rtl="0" algn="l">
              <a:spcBef>
                <a:spcPts val="340"/>
              </a:spcBef>
              <a:spcAft>
                <a:spcPts val="0"/>
              </a:spcAft>
              <a:buClr>
                <a:srgbClr val="17365D"/>
              </a:buClr>
              <a:buSzPts val="1700"/>
              <a:buFont typeface="Arial"/>
              <a:buNone/>
            </a:pPr>
            <a:r>
              <a:t/>
            </a:r>
            <a:endParaRPr/>
          </a:p>
          <a:p>
            <a:pPr indent="0" lvl="0" marL="0" marR="0" rtl="0" algn="l">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p:txBody>
      </p:sp>
      <p:sp>
        <p:nvSpPr>
          <p:cNvPr id="100" name="Google Shape;100;p14"/>
          <p:cNvSpPr txBox="1"/>
          <p:nvPr/>
        </p:nvSpPr>
        <p:spPr>
          <a:xfrm>
            <a:off x="3986772" y="334089"/>
            <a:ext cx="3970500" cy="5523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spcBef>
                <a:spcPts val="0"/>
              </a:spcBef>
              <a:spcAft>
                <a:spcPts val="0"/>
              </a:spcAft>
              <a:buClr>
                <a:srgbClr val="17365D"/>
              </a:buClr>
              <a:buSzPct val="100000"/>
              <a:buFont typeface="Arial"/>
              <a:buNone/>
            </a:pPr>
            <a:r>
              <a:rPr b="1" i="0" lang="en-GB" sz="2000" u="none" cap="none" strike="noStrike">
                <a:solidFill>
                  <a:srgbClr val="17365D"/>
                </a:solidFill>
                <a:latin typeface="Verdana"/>
                <a:ea typeface="Verdana"/>
                <a:cs typeface="Verdana"/>
                <a:sym typeface="Verdana"/>
              </a:rPr>
              <a:t>PIP104 University Project-II</a:t>
            </a:r>
            <a:endParaRPr/>
          </a:p>
          <a:p>
            <a:pPr indent="0" lvl="0" marL="0" marR="0" rtl="0" algn="ctr">
              <a:spcBef>
                <a:spcPts val="310"/>
              </a:spcBef>
              <a:spcAft>
                <a:spcPts val="0"/>
              </a:spcAft>
              <a:buClr>
                <a:srgbClr val="17365D"/>
              </a:buClr>
              <a:buSzPct val="100000"/>
              <a:buFont typeface="Arial"/>
              <a:buNone/>
            </a:pPr>
            <a:r>
              <a:rPr b="1" i="0" lang="en-GB" sz="2000" u="none" cap="none" strike="noStrike">
                <a:solidFill>
                  <a:srgbClr val="17365D"/>
                </a:solidFill>
                <a:latin typeface="Verdana"/>
                <a:ea typeface="Verdana"/>
                <a:cs typeface="Verdana"/>
                <a:sym typeface="Verdana"/>
              </a:rPr>
              <a:t>Review-</a:t>
            </a:r>
            <a:r>
              <a:rPr b="1" lang="en-GB" sz="2000">
                <a:solidFill>
                  <a:srgbClr val="17365D"/>
                </a:solidFill>
                <a:latin typeface="Verdana"/>
                <a:ea typeface="Verdana"/>
                <a:cs typeface="Verdana"/>
                <a:sym typeface="Verdana"/>
              </a:rPr>
              <a:t>2</a:t>
            </a:r>
            <a:endParaRPr b="1" i="0" sz="2000" u="none" cap="none" strike="noStrike">
              <a:solidFill>
                <a:srgbClr val="17365D"/>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ctrTitle"/>
          </p:nvPr>
        </p:nvSpPr>
        <p:spPr>
          <a:xfrm>
            <a:off x="790469" y="1069102"/>
            <a:ext cx="10363200" cy="147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PROJECT TITLE : Satellite Image Processing - Calculating And Predicting Vegetation Index of Land Cover</a:t>
            </a:r>
            <a:endParaRPr/>
          </a:p>
        </p:txBody>
      </p:sp>
      <p:sp>
        <p:nvSpPr>
          <p:cNvPr id="106" name="Google Shape;106;p15"/>
          <p:cNvSpPr txBox="1"/>
          <p:nvPr>
            <p:ph idx="1" type="subTitle"/>
          </p:nvPr>
        </p:nvSpPr>
        <p:spPr>
          <a:xfrm>
            <a:off x="790469" y="2721956"/>
            <a:ext cx="3970500" cy="5523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rgbClr val="17365D"/>
              </a:buClr>
              <a:buSzPct val="100000"/>
              <a:buNone/>
            </a:pPr>
            <a:r>
              <a:rPr lang="en-GB"/>
              <a:t>Batch Number:</a:t>
            </a:r>
            <a:endParaRPr/>
          </a:p>
          <a:p>
            <a:pPr indent="0" lvl="0" marL="0" rtl="0" algn="l">
              <a:spcBef>
                <a:spcPts val="400"/>
              </a:spcBef>
              <a:spcAft>
                <a:spcPts val="0"/>
              </a:spcAft>
              <a:buClr>
                <a:srgbClr val="17365D"/>
              </a:buClr>
              <a:buSzPct val="100000"/>
              <a:buNone/>
            </a:pPr>
            <a:r>
              <a:t/>
            </a:r>
            <a:endParaRPr/>
          </a:p>
        </p:txBody>
      </p:sp>
      <p:graphicFrame>
        <p:nvGraphicFramePr>
          <p:cNvPr id="107" name="Google Shape;107;p15"/>
          <p:cNvGraphicFramePr/>
          <p:nvPr/>
        </p:nvGraphicFramePr>
        <p:xfrm>
          <a:off x="630904" y="3274141"/>
          <a:ext cx="3000000" cy="3000000"/>
        </p:xfrm>
        <a:graphic>
          <a:graphicData uri="http://schemas.openxmlformats.org/drawingml/2006/table">
            <a:tbl>
              <a:tblPr bandRow="1" firstRow="1">
                <a:noFill/>
                <a:tableStyleId>{1F7AB85E-1B8B-425B-8668-C27D50D76E2D}</a:tableStyleId>
              </a:tblPr>
              <a:tblGrid>
                <a:gridCol w="2085000"/>
                <a:gridCol w="3333675"/>
              </a:tblGrid>
              <a:tr h="370850">
                <a:tc>
                  <a:txBody>
                    <a:bodyPr/>
                    <a:lstStyle/>
                    <a:p>
                      <a:pPr indent="0" lvl="0" marL="0" marR="0" rtl="0" algn="ctr">
                        <a:spcBef>
                          <a:spcPts val="0"/>
                        </a:spcBef>
                        <a:spcAft>
                          <a:spcPts val="0"/>
                        </a:spcAft>
                        <a:buNone/>
                      </a:pPr>
                      <a:r>
                        <a:rPr b="1" lang="en-GB"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n-GB"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20201CAI0146</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Shawan Mondal</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08" name="Google Shape;108;p15"/>
          <p:cNvSpPr txBox="1"/>
          <p:nvPr/>
        </p:nvSpPr>
        <p:spPr>
          <a:xfrm>
            <a:off x="6454800" y="3274150"/>
            <a:ext cx="6059700" cy="24336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17365D"/>
              </a:buClr>
              <a:buSzPts val="2000"/>
              <a:buFont typeface="Arial"/>
              <a:buNone/>
            </a:pPr>
            <a:r>
              <a:rPr b="1" i="0" lang="en-GB" sz="2000" u="none" cap="none" strike="noStrike">
                <a:solidFill>
                  <a:srgbClr val="17365D"/>
                </a:solidFill>
                <a:latin typeface="Verdana"/>
                <a:ea typeface="Verdana"/>
                <a:cs typeface="Verdana"/>
                <a:sym typeface="Verdana"/>
              </a:rPr>
              <a:t>Under the Supervision of,</a:t>
            </a:r>
            <a:endParaRPr/>
          </a:p>
          <a:p>
            <a:pPr indent="0" lvl="0" marL="0" marR="0" rtl="0" algn="ctr">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Dr. </a:t>
            </a:r>
            <a:r>
              <a:rPr b="1" lang="en-GB" sz="1700">
                <a:solidFill>
                  <a:srgbClr val="17365D"/>
                </a:solidFill>
                <a:latin typeface="Verdana"/>
                <a:ea typeface="Verdana"/>
                <a:cs typeface="Verdana"/>
                <a:sym typeface="Verdana"/>
              </a:rPr>
              <a:t>Hsueh - Ching Wang (University Of Taipei), </a:t>
            </a:r>
            <a:endParaRPr b="1" sz="1700">
              <a:solidFill>
                <a:srgbClr val="17365D"/>
              </a:solidFill>
              <a:latin typeface="Verdana"/>
              <a:ea typeface="Verdana"/>
              <a:cs typeface="Verdana"/>
              <a:sym typeface="Verdana"/>
            </a:endParaRPr>
          </a:p>
          <a:p>
            <a:pPr indent="0" lvl="0" marL="0" marR="0" rtl="0" algn="l">
              <a:spcBef>
                <a:spcPts val="340"/>
              </a:spcBef>
              <a:spcAft>
                <a:spcPts val="0"/>
              </a:spcAft>
              <a:buClr>
                <a:srgbClr val="17365D"/>
              </a:buClr>
              <a:buSzPts val="1700"/>
              <a:buFont typeface="Arial"/>
              <a:buNone/>
            </a:pPr>
            <a:r>
              <a:rPr b="1" lang="en-GB" sz="1700">
                <a:solidFill>
                  <a:srgbClr val="17365D"/>
                </a:solidFill>
                <a:latin typeface="Verdana"/>
                <a:ea typeface="Verdana"/>
                <a:cs typeface="Verdana"/>
                <a:sym typeface="Verdana"/>
              </a:rPr>
              <a:t>Dr Mohammadi Akheela Khanum</a:t>
            </a:r>
            <a:r>
              <a:rPr b="1" lang="en-GB" sz="1700">
                <a:solidFill>
                  <a:srgbClr val="17365D"/>
                </a:solidFill>
                <a:latin typeface="Verdana"/>
                <a:ea typeface="Verdana"/>
                <a:cs typeface="Verdana"/>
                <a:sym typeface="Verdana"/>
              </a:rPr>
              <a:t> (Presidency University)</a:t>
            </a:r>
            <a:endParaRPr/>
          </a:p>
          <a:p>
            <a:pPr indent="0" lvl="0" marL="0" marR="0" rtl="0" algn="l">
              <a:spcBef>
                <a:spcPts val="340"/>
              </a:spcBef>
              <a:spcAft>
                <a:spcPts val="0"/>
              </a:spcAft>
              <a:buClr>
                <a:srgbClr val="17365D"/>
              </a:buClr>
              <a:buSzPts val="1700"/>
              <a:buFont typeface="Arial"/>
              <a:buNone/>
            </a:pPr>
            <a:r>
              <a:t/>
            </a:r>
            <a:endParaRPr/>
          </a:p>
          <a:p>
            <a:pPr indent="0" lvl="0" marL="0" marR="0" rtl="0" algn="l">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p:txBody>
      </p:sp>
      <p:sp>
        <p:nvSpPr>
          <p:cNvPr id="109" name="Google Shape;109;p15"/>
          <p:cNvSpPr txBox="1"/>
          <p:nvPr/>
        </p:nvSpPr>
        <p:spPr>
          <a:xfrm>
            <a:off x="3986772" y="334089"/>
            <a:ext cx="3970500" cy="5523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spcBef>
                <a:spcPts val="0"/>
              </a:spcBef>
              <a:spcAft>
                <a:spcPts val="0"/>
              </a:spcAft>
              <a:buClr>
                <a:srgbClr val="17365D"/>
              </a:buClr>
              <a:buSzPct val="100000"/>
              <a:buFont typeface="Arial"/>
              <a:buNone/>
            </a:pPr>
            <a:r>
              <a:rPr b="1" i="0" lang="en-GB" sz="2000" u="none" cap="none" strike="noStrike">
                <a:solidFill>
                  <a:srgbClr val="17365D"/>
                </a:solidFill>
                <a:latin typeface="Verdana"/>
                <a:ea typeface="Verdana"/>
                <a:cs typeface="Verdana"/>
                <a:sym typeface="Verdana"/>
              </a:rPr>
              <a:t>PIP104 University Project-II</a:t>
            </a:r>
            <a:endParaRPr/>
          </a:p>
          <a:p>
            <a:pPr indent="0" lvl="0" marL="0" marR="0" rtl="0" algn="ctr">
              <a:spcBef>
                <a:spcPts val="310"/>
              </a:spcBef>
              <a:spcAft>
                <a:spcPts val="0"/>
              </a:spcAft>
              <a:buClr>
                <a:srgbClr val="17365D"/>
              </a:buClr>
              <a:buSzPct val="100000"/>
              <a:buFont typeface="Arial"/>
              <a:buNone/>
            </a:pPr>
            <a:r>
              <a:rPr b="1" i="0" lang="en-GB" sz="2000" u="none" cap="none" strike="noStrike">
                <a:solidFill>
                  <a:srgbClr val="17365D"/>
                </a:solidFill>
                <a:latin typeface="Verdana"/>
                <a:ea typeface="Verdana"/>
                <a:cs typeface="Verdana"/>
                <a:sym typeface="Verdana"/>
              </a:rPr>
              <a:t>Review-</a:t>
            </a:r>
            <a:r>
              <a:rPr b="1" lang="en-GB" sz="2000">
                <a:solidFill>
                  <a:srgbClr val="17365D"/>
                </a:solidFill>
                <a:latin typeface="Verdana"/>
                <a:ea typeface="Verdana"/>
                <a:cs typeface="Verdana"/>
                <a:sym typeface="Verdana"/>
              </a:rPr>
              <a:t>3</a:t>
            </a:r>
            <a:endParaRPr b="1" i="0" sz="2000" u="none" cap="none" strike="noStrike">
              <a:solidFill>
                <a:srgbClr val="17365D"/>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Introduction</a:t>
            </a:r>
            <a:endParaRPr/>
          </a:p>
        </p:txBody>
      </p:sp>
      <p:sp>
        <p:nvSpPr>
          <p:cNvPr id="115" name="Google Shape;115;p16"/>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Font typeface="Arial"/>
              <a:buChar char="•"/>
            </a:pPr>
            <a:r>
              <a:rPr lang="en-GB" sz="2000">
                <a:highlight>
                  <a:srgbClr val="FFFFFF"/>
                </a:highlight>
                <a:latin typeface="Arial"/>
                <a:ea typeface="Arial"/>
                <a:cs typeface="Arial"/>
                <a:sym typeface="Arial"/>
              </a:rPr>
              <a:t>This project seamlessly integrates satellite imagery and machine learning to monitor and predict vegetation indices, providing indispensable insights into ecological health, agriculture, and environmental dynamics. </a:t>
            </a:r>
            <a:endParaRPr sz="2000">
              <a:highlight>
                <a:srgbClr val="FFFFFF"/>
              </a:highlight>
              <a:latin typeface="Arial"/>
              <a:ea typeface="Arial"/>
              <a:cs typeface="Arial"/>
              <a:sym typeface="Arial"/>
            </a:endParaRPr>
          </a:p>
          <a:p>
            <a:pPr indent="0" lvl="0" marL="457200" rtl="0" algn="l">
              <a:spcBef>
                <a:spcPts val="0"/>
              </a:spcBef>
              <a:spcAft>
                <a:spcPts val="0"/>
              </a:spcAft>
              <a:buNone/>
            </a:pPr>
            <a:r>
              <a:t/>
            </a:r>
            <a:endParaRPr sz="2000">
              <a:highlight>
                <a:srgbClr val="FFFFFF"/>
              </a:highlight>
              <a:latin typeface="Arial"/>
              <a:ea typeface="Arial"/>
              <a:cs typeface="Arial"/>
              <a:sym typeface="Arial"/>
            </a:endParaRPr>
          </a:p>
          <a:p>
            <a:pPr indent="-355600" lvl="0" marL="457200" rtl="0" algn="l">
              <a:spcBef>
                <a:spcPts val="0"/>
              </a:spcBef>
              <a:spcAft>
                <a:spcPts val="0"/>
              </a:spcAft>
              <a:buSzPts val="2000"/>
              <a:buFont typeface="Arial"/>
              <a:buChar char="•"/>
            </a:pPr>
            <a:r>
              <a:rPr lang="en-GB" sz="2000">
                <a:highlight>
                  <a:srgbClr val="FFFFFF"/>
                </a:highlight>
                <a:latin typeface="Arial"/>
                <a:ea typeface="Arial"/>
                <a:cs typeface="Arial"/>
                <a:sym typeface="Arial"/>
              </a:rPr>
              <a:t>The focal point is the vital role vegetation plays in maintaining ecological balance and sustainability, offering valuable information on climate patterns and land use. </a:t>
            </a:r>
            <a:endParaRPr sz="2000">
              <a:highlight>
                <a:srgbClr val="FFFFFF"/>
              </a:highlight>
              <a:latin typeface="Arial"/>
              <a:ea typeface="Arial"/>
              <a:cs typeface="Arial"/>
              <a:sym typeface="Arial"/>
            </a:endParaRPr>
          </a:p>
          <a:p>
            <a:pPr indent="0" lvl="0" marL="457200" rtl="0" algn="l">
              <a:spcBef>
                <a:spcPts val="0"/>
              </a:spcBef>
              <a:spcAft>
                <a:spcPts val="0"/>
              </a:spcAft>
              <a:buNone/>
            </a:pPr>
            <a:r>
              <a:t/>
            </a:r>
            <a:endParaRPr sz="2000">
              <a:highlight>
                <a:srgbClr val="FFFFFF"/>
              </a:highlight>
              <a:latin typeface="Arial"/>
              <a:ea typeface="Arial"/>
              <a:cs typeface="Arial"/>
              <a:sym typeface="Arial"/>
            </a:endParaRPr>
          </a:p>
          <a:p>
            <a:pPr indent="-355600" lvl="0" marL="457200" rtl="0" algn="l">
              <a:spcBef>
                <a:spcPts val="0"/>
              </a:spcBef>
              <a:spcAft>
                <a:spcPts val="0"/>
              </a:spcAft>
              <a:buSzPts val="2000"/>
              <a:buFont typeface="Arial"/>
              <a:buChar char="•"/>
            </a:pPr>
            <a:r>
              <a:rPr lang="en-GB" sz="2000">
                <a:highlight>
                  <a:srgbClr val="FFFFFF"/>
                </a:highlight>
                <a:latin typeface="Arial"/>
                <a:ea typeface="Arial"/>
                <a:cs typeface="Arial"/>
                <a:sym typeface="Arial"/>
              </a:rPr>
              <a:t>The project involves acquiring high-resolution satellite imagery, utilizing the Normalized Difference Vegetation Index (NDVI) for vegetation health quantification, addressing cloud cover and anomalies in the NDVI time series, employing machine learning models for predictions, and validating outcomes against ground truth. Emphasizing transparency and reproducibility, the project aims to enhance the understanding of vegetation dynamics.</a:t>
            </a:r>
            <a:endParaRPr sz="2000">
              <a:highlight>
                <a:srgbClr val="FFFFFF"/>
              </a:highlight>
              <a:latin typeface="Arial"/>
              <a:ea typeface="Arial"/>
              <a:cs typeface="Arial"/>
              <a:sym typeface="Arial"/>
            </a:endParaRPr>
          </a:p>
          <a:p>
            <a:pPr indent="0" lvl="0" marL="457200" rtl="0" algn="l">
              <a:spcBef>
                <a:spcPts val="0"/>
              </a:spcBef>
              <a:spcAft>
                <a:spcPts val="0"/>
              </a:spcAft>
              <a:buNone/>
            </a:pPr>
            <a:r>
              <a:t/>
            </a:r>
            <a:endParaRPr sz="2000"/>
          </a:p>
        </p:txBody>
      </p:sp>
      <p:sp>
        <p:nvSpPr>
          <p:cNvPr id="116" name="Google Shape;116;p16"/>
          <p:cNvSpPr txBox="1"/>
          <p:nvPr/>
        </p:nvSpPr>
        <p:spPr>
          <a:xfrm>
            <a:off x="6828825" y="3119400"/>
            <a:ext cx="4513500" cy="29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Literature Review</a:t>
            </a:r>
            <a:endParaRPr/>
          </a:p>
        </p:txBody>
      </p:sp>
      <p:sp>
        <p:nvSpPr>
          <p:cNvPr id="122" name="Google Shape;122;p17"/>
          <p:cNvSpPr txBox="1"/>
          <p:nvPr>
            <p:ph idx="1" type="body"/>
          </p:nvPr>
        </p:nvSpPr>
        <p:spPr>
          <a:xfrm>
            <a:off x="812800" y="996450"/>
            <a:ext cx="10842000" cy="4953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1500">
                <a:solidFill>
                  <a:srgbClr val="000000"/>
                </a:solidFill>
                <a:highlight>
                  <a:srgbClr val="FFFFFF"/>
                </a:highlight>
                <a:latin typeface="Roboto"/>
                <a:ea typeface="Roboto"/>
                <a:cs typeface="Roboto"/>
                <a:sym typeface="Roboto"/>
              </a:rPr>
              <a:t>The literature review traverses pivotal studies in satellite-based vegetation monitoring, elucidating innovative methodologies and their contributions. Mohanasundaram et al. (2022) address the persistent challenge of cloud cover through the implementation of Short Span Harmonic Analysis of Time Series (SS-HANTS) and Pixel-Wise Multiple Linear Regression (PMLR) algorithms. Applied successfully to Landsat-8 data in Thailand, these algorithms prove effective in retrieving cloud-contaminated NDVI and LST information, enhancing the precision of vegetation health assessment.</a:t>
            </a:r>
            <a:endParaRPr sz="1500">
              <a:solidFill>
                <a:srgbClr val="000000"/>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GB" sz="1500">
                <a:solidFill>
                  <a:srgbClr val="000000"/>
                </a:solidFill>
                <a:highlight>
                  <a:srgbClr val="FFFFFF"/>
                </a:highlight>
                <a:latin typeface="Roboto"/>
                <a:ea typeface="Roboto"/>
                <a:cs typeface="Roboto"/>
                <a:sym typeface="Roboto"/>
              </a:rPr>
              <a:t>In the realm of noise reduction in Vegetation Index (VI) time series, Zhu et al. (2022) introduce the Self-Weighting Function Fitting from Curve Features (SWCF) method. This innovative approach leverages the gradual growth pattern of vegetation dynamics, resulting in a significant reduction of root-mean-square error, without the reliance on ancillary data. This method aligns with the contemporary shift towards more robust noise reduction techniques.</a:t>
            </a:r>
            <a:endParaRPr sz="1500">
              <a:solidFill>
                <a:srgbClr val="000000"/>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GB" sz="1500">
                <a:solidFill>
                  <a:srgbClr val="000000"/>
                </a:solidFill>
                <a:highlight>
                  <a:srgbClr val="FFFFFF"/>
                </a:highlight>
                <a:latin typeface="Roboto"/>
                <a:ea typeface="Roboto"/>
                <a:cs typeface="Roboto"/>
                <a:sym typeface="Roboto"/>
              </a:rPr>
              <a:t>Guyet and Nicolas (2016) contribute a method for multi-scale analysis of Satellite Image Time Series (SITS), providing advancements in characterizing the evolution of the Normalized Difference Vegetation Index (NDVI) at both annual and multi-annual scales. Outperforming traditional clustering techniques, their method yields a nuanced understanding of regional dynamics.</a:t>
            </a:r>
            <a:endParaRPr sz="1500">
              <a:solidFill>
                <a:srgbClr val="000000"/>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GB" sz="1500">
                <a:solidFill>
                  <a:srgbClr val="000000"/>
                </a:solidFill>
                <a:highlight>
                  <a:srgbClr val="FFFFFF"/>
                </a:highlight>
                <a:latin typeface="Roboto"/>
                <a:ea typeface="Roboto"/>
                <a:cs typeface="Roboto"/>
                <a:sym typeface="Roboto"/>
              </a:rPr>
              <a:t>Huang et al. (2021) offer a commentary on the ubiquitous use of the Normalized Difference Vegetation Index (NDVI), emphasizing its prevalence, particularly in Unmanned Aerial Systems (UAS) applications. The article underscores critical considerations related to atmospheric effects, saturation phenomena, and sensor factors, emphasizing the need for a nuanced understanding of NDVI applications.</a:t>
            </a:r>
            <a:endParaRPr sz="15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rgbClr val="000000"/>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Proposed Method</a:t>
            </a:r>
            <a:endParaRPr/>
          </a:p>
        </p:txBody>
      </p:sp>
      <p:sp>
        <p:nvSpPr>
          <p:cNvPr id="128" name="Google Shape;128;p18"/>
          <p:cNvSpPr txBox="1"/>
          <p:nvPr>
            <p:ph idx="1" type="body"/>
          </p:nvPr>
        </p:nvSpPr>
        <p:spPr>
          <a:xfrm>
            <a:off x="554475" y="1143000"/>
            <a:ext cx="6196200" cy="4953000"/>
          </a:xfrm>
          <a:prstGeom prst="rect">
            <a:avLst/>
          </a:prstGeom>
          <a:noFill/>
          <a:ln>
            <a:noFill/>
          </a:ln>
        </p:spPr>
        <p:txBody>
          <a:bodyPr anchorCtr="0" anchor="t" bIns="45700" lIns="91425" spcFirstLastPara="1" rIns="91425" wrap="square" tIns="45700">
            <a:noAutofit/>
          </a:bodyPr>
          <a:lstStyle/>
          <a:p>
            <a:pPr indent="0" lvl="0" marL="0" rtl="0" algn="l">
              <a:lnSpc>
                <a:spcPct val="160000"/>
              </a:lnSpc>
              <a:spcBef>
                <a:spcPts val="1400"/>
              </a:spcBef>
              <a:spcAft>
                <a:spcPts val="0"/>
              </a:spcAft>
              <a:buClr>
                <a:schemeClr val="dk1"/>
              </a:buClr>
              <a:buSzPts val="1100"/>
              <a:buFont typeface="Arial"/>
              <a:buNone/>
            </a:pPr>
            <a:r>
              <a:rPr b="1" lang="en-GB" sz="1500">
                <a:highlight>
                  <a:srgbClr val="FFFFFF"/>
                </a:highlight>
                <a:latin typeface="Roboto"/>
                <a:ea typeface="Roboto"/>
                <a:cs typeface="Roboto"/>
                <a:sym typeface="Roboto"/>
              </a:rPr>
              <a:t>1. Satellite Image Analysis:</a:t>
            </a:r>
            <a:endParaRPr b="1" sz="1500">
              <a:highlight>
                <a:srgbClr val="FFFFFF"/>
              </a:highlight>
              <a:latin typeface="Roboto"/>
              <a:ea typeface="Roboto"/>
              <a:cs typeface="Roboto"/>
              <a:sym typeface="Roboto"/>
            </a:endParaRPr>
          </a:p>
          <a:p>
            <a:pPr indent="-323850" lvl="0" marL="457200" rtl="0" algn="l">
              <a:lnSpc>
                <a:spcPct val="115000"/>
              </a:lnSpc>
              <a:spcBef>
                <a:spcPts val="40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Utilize MODIS satellite imagery with specified resolution.</a:t>
            </a:r>
            <a:endParaRPr sz="1500">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Apply calibration, radiometric correction, and georeferencing to enhance accuracy.</a:t>
            </a:r>
            <a:endParaRPr sz="1500">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Extract relevant spectral bands for vegetation index calculations.</a:t>
            </a:r>
            <a:endParaRPr sz="1500">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GB" sz="1500">
                <a:highlight>
                  <a:srgbClr val="FFFFFF"/>
                </a:highlight>
                <a:latin typeface="Roboto"/>
                <a:ea typeface="Roboto"/>
                <a:cs typeface="Roboto"/>
                <a:sym typeface="Roboto"/>
              </a:rPr>
              <a:t>2. Vegetation Index Calculation:</a:t>
            </a:r>
            <a:endParaRPr b="1" sz="1500">
              <a:highlight>
                <a:srgbClr val="FFFFFF"/>
              </a:highlight>
              <a:latin typeface="Roboto"/>
              <a:ea typeface="Roboto"/>
              <a:cs typeface="Roboto"/>
              <a:sym typeface="Roboto"/>
            </a:endParaRPr>
          </a:p>
          <a:p>
            <a:pPr indent="-323850" lvl="0" marL="457200" rtl="0" algn="l">
              <a:lnSpc>
                <a:spcPct val="115000"/>
              </a:lnSpc>
              <a:spcBef>
                <a:spcPts val="40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Calculate NDVI using the formula (NIR - Red) / (NIR + Red).</a:t>
            </a:r>
            <a:endParaRPr sz="1500">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GB" sz="1500">
                <a:highlight>
                  <a:srgbClr val="FFFFFF"/>
                </a:highlight>
                <a:latin typeface="Roboto"/>
                <a:ea typeface="Roboto"/>
                <a:cs typeface="Roboto"/>
                <a:sym typeface="Roboto"/>
              </a:rPr>
              <a:t>3. Time Series Data Analysis:</a:t>
            </a:r>
            <a:endParaRPr b="1" sz="1500">
              <a:highlight>
                <a:srgbClr val="FFFFFF"/>
              </a:highlight>
              <a:latin typeface="Roboto"/>
              <a:ea typeface="Roboto"/>
              <a:cs typeface="Roboto"/>
              <a:sym typeface="Roboto"/>
            </a:endParaRPr>
          </a:p>
          <a:p>
            <a:pPr indent="-323850" lvl="0" marL="457200" rtl="0" algn="l">
              <a:lnSpc>
                <a:spcPct val="115000"/>
              </a:lnSpc>
              <a:spcBef>
                <a:spcPts val="40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Construct a time series dataset for NDVI values.</a:t>
            </a:r>
            <a:endParaRPr sz="1500">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Visualize temporal patterns through time series graphs.</a:t>
            </a:r>
            <a:endParaRPr sz="1500">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GB" sz="1500">
                <a:highlight>
                  <a:srgbClr val="FFFFFF"/>
                </a:highlight>
                <a:latin typeface="Roboto"/>
                <a:ea typeface="Roboto"/>
                <a:cs typeface="Roboto"/>
                <a:sym typeface="Roboto"/>
              </a:rPr>
              <a:t>4. Data Processing:</a:t>
            </a:r>
            <a:endParaRPr b="1" sz="1500">
              <a:highlight>
                <a:srgbClr val="FFFFFF"/>
              </a:highlight>
              <a:latin typeface="Roboto"/>
              <a:ea typeface="Roboto"/>
              <a:cs typeface="Roboto"/>
              <a:sym typeface="Roboto"/>
            </a:endParaRPr>
          </a:p>
          <a:p>
            <a:pPr indent="-323850" lvl="0" marL="457200" rtl="0" algn="l">
              <a:lnSpc>
                <a:spcPct val="115000"/>
              </a:lnSpc>
              <a:spcBef>
                <a:spcPts val="40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Mitigate cloud cover and anomalies in the time series data.</a:t>
            </a:r>
            <a:endParaRPr sz="1500">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Identify and handle sudden drop points through imputation or smoothing.</a:t>
            </a:r>
            <a:endParaRPr sz="1500">
              <a:highlight>
                <a:srgbClr val="FFFFFF"/>
              </a:highlight>
              <a:latin typeface="Roboto"/>
              <a:ea typeface="Roboto"/>
              <a:cs typeface="Roboto"/>
              <a:sym typeface="Roboto"/>
            </a:endParaRPr>
          </a:p>
          <a:p>
            <a:pPr indent="0" lvl="0" marL="457200" rtl="0" algn="l">
              <a:lnSpc>
                <a:spcPct val="115000"/>
              </a:lnSpc>
              <a:spcBef>
                <a:spcPts val="1500"/>
              </a:spcBef>
              <a:spcAft>
                <a:spcPts val="0"/>
              </a:spcAft>
              <a:buNone/>
            </a:pPr>
            <a:r>
              <a:t/>
            </a:r>
            <a:endParaRPr sz="1500">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t/>
            </a:r>
            <a:endParaRPr sz="1500">
              <a:highlight>
                <a:srgbClr val="FFFFFF"/>
              </a:highlight>
              <a:latin typeface="Roboto"/>
              <a:ea typeface="Roboto"/>
              <a:cs typeface="Roboto"/>
              <a:sym typeface="Roboto"/>
            </a:endParaRPr>
          </a:p>
          <a:p>
            <a:pPr indent="-190500" lvl="0" marL="342900" rtl="0" algn="l">
              <a:spcBef>
                <a:spcPts val="1500"/>
              </a:spcBef>
              <a:spcAft>
                <a:spcPts val="0"/>
              </a:spcAft>
              <a:buClr>
                <a:schemeClr val="dk1"/>
              </a:buClr>
              <a:buSzPts val="2400"/>
              <a:buNone/>
            </a:pPr>
            <a:r>
              <a:t/>
            </a:r>
            <a:endParaRPr sz="1500">
              <a:highlight>
                <a:srgbClr val="FFFFFF"/>
              </a:highlight>
              <a:latin typeface="Roboto"/>
              <a:ea typeface="Roboto"/>
              <a:cs typeface="Roboto"/>
              <a:sym typeface="Roboto"/>
            </a:endParaRPr>
          </a:p>
          <a:p>
            <a:pPr indent="-190500" lvl="0" marL="342900" rtl="0" algn="l">
              <a:spcBef>
                <a:spcPts val="0"/>
              </a:spcBef>
              <a:spcAft>
                <a:spcPts val="0"/>
              </a:spcAft>
              <a:buClr>
                <a:schemeClr val="dk1"/>
              </a:buClr>
              <a:buSzPts val="2400"/>
              <a:buNone/>
            </a:pPr>
            <a:r>
              <a:t/>
            </a:r>
            <a:endParaRPr sz="1500">
              <a:highlight>
                <a:srgbClr val="FFFFFF"/>
              </a:highlight>
              <a:latin typeface="Roboto"/>
              <a:ea typeface="Roboto"/>
              <a:cs typeface="Roboto"/>
              <a:sym typeface="Roboto"/>
            </a:endParaRPr>
          </a:p>
        </p:txBody>
      </p:sp>
      <p:sp>
        <p:nvSpPr>
          <p:cNvPr id="129" name="Google Shape;129;p18"/>
          <p:cNvSpPr txBox="1"/>
          <p:nvPr/>
        </p:nvSpPr>
        <p:spPr>
          <a:xfrm>
            <a:off x="6994750" y="1143000"/>
            <a:ext cx="4943400" cy="54411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400"/>
              </a:spcBef>
              <a:spcAft>
                <a:spcPts val="0"/>
              </a:spcAft>
              <a:buClr>
                <a:schemeClr val="dk1"/>
              </a:buClr>
              <a:buSzPts val="1100"/>
              <a:buFont typeface="Arial"/>
              <a:buNone/>
            </a:pPr>
            <a:r>
              <a:rPr b="1" lang="en-GB" sz="1500">
                <a:solidFill>
                  <a:schemeClr val="dk1"/>
                </a:solidFill>
                <a:highlight>
                  <a:srgbClr val="FFFFFF"/>
                </a:highlight>
                <a:latin typeface="Roboto"/>
                <a:ea typeface="Roboto"/>
                <a:cs typeface="Roboto"/>
                <a:sym typeface="Roboto"/>
              </a:rPr>
              <a:t>5. Artificial Cloud Inclusion:</a:t>
            </a:r>
            <a:endParaRPr b="1"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400"/>
              </a:spcBef>
              <a:spcAft>
                <a:spcPts val="0"/>
              </a:spcAft>
              <a:buClr>
                <a:schemeClr val="dk1"/>
              </a:buClr>
              <a:buSzPts val="1500"/>
              <a:buFont typeface="Roboto"/>
              <a:buChar char="●"/>
            </a:pPr>
            <a:r>
              <a:rPr lang="en-GB" sz="1500">
                <a:solidFill>
                  <a:schemeClr val="dk1"/>
                </a:solidFill>
                <a:highlight>
                  <a:srgbClr val="FFFFFF"/>
                </a:highlight>
                <a:latin typeface="Roboto"/>
                <a:ea typeface="Roboto"/>
                <a:cs typeface="Roboto"/>
                <a:sym typeface="Roboto"/>
              </a:rPr>
              <a:t>Incorporate artificial cloud cover into the time series dataset.</a:t>
            </a:r>
            <a:endParaRPr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n-GB" sz="1500">
                <a:solidFill>
                  <a:schemeClr val="dk1"/>
                </a:solidFill>
                <a:highlight>
                  <a:srgbClr val="FFFFFF"/>
                </a:highlight>
                <a:latin typeface="Roboto"/>
                <a:ea typeface="Roboto"/>
                <a:cs typeface="Roboto"/>
                <a:sym typeface="Roboto"/>
              </a:rPr>
              <a:t>Ensure the machine learning models are trained and validated on a dataset that includes both natural and artificially generated cloud data.</a:t>
            </a:r>
            <a:endParaRPr sz="1500">
              <a:solidFill>
                <a:schemeClr val="dk1"/>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GB" sz="1500">
                <a:solidFill>
                  <a:schemeClr val="dk1"/>
                </a:solidFill>
                <a:highlight>
                  <a:srgbClr val="FFFFFF"/>
                </a:highlight>
                <a:latin typeface="Roboto"/>
                <a:ea typeface="Roboto"/>
                <a:cs typeface="Roboto"/>
                <a:sym typeface="Roboto"/>
              </a:rPr>
              <a:t>6. Machine Learning for Prediction:</a:t>
            </a:r>
            <a:endParaRPr b="1"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400"/>
              </a:spcBef>
              <a:spcAft>
                <a:spcPts val="0"/>
              </a:spcAft>
              <a:buClr>
                <a:schemeClr val="dk1"/>
              </a:buClr>
              <a:buSzPts val="1500"/>
              <a:buFont typeface="Roboto"/>
              <a:buChar char="●"/>
            </a:pPr>
            <a:r>
              <a:rPr lang="en-GB" sz="1500">
                <a:solidFill>
                  <a:schemeClr val="dk1"/>
                </a:solidFill>
                <a:highlight>
                  <a:srgbClr val="FFFFFF"/>
                </a:highlight>
                <a:latin typeface="Roboto"/>
                <a:ea typeface="Roboto"/>
                <a:cs typeface="Roboto"/>
                <a:sym typeface="Roboto"/>
              </a:rPr>
              <a:t>Employ machine learning models to predict future vegetation indices.</a:t>
            </a:r>
            <a:endParaRPr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n-GB" sz="1500">
                <a:solidFill>
                  <a:schemeClr val="dk1"/>
                </a:solidFill>
                <a:highlight>
                  <a:srgbClr val="FFFFFF"/>
                </a:highlight>
                <a:latin typeface="Roboto"/>
                <a:ea typeface="Roboto"/>
                <a:cs typeface="Roboto"/>
                <a:sym typeface="Roboto"/>
              </a:rPr>
              <a:t>Train and validate models using the dataset with artificial cloud cover.</a:t>
            </a:r>
            <a:endParaRPr sz="1500">
              <a:solidFill>
                <a:schemeClr val="dk1"/>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GB" sz="1500">
                <a:solidFill>
                  <a:schemeClr val="dk1"/>
                </a:solidFill>
                <a:highlight>
                  <a:srgbClr val="FFFFFF"/>
                </a:highlight>
                <a:latin typeface="Roboto"/>
                <a:ea typeface="Roboto"/>
                <a:cs typeface="Roboto"/>
                <a:sym typeface="Roboto"/>
              </a:rPr>
              <a:t>7. Validation and Reporting:</a:t>
            </a:r>
            <a:endParaRPr b="1"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400"/>
              </a:spcBef>
              <a:spcAft>
                <a:spcPts val="0"/>
              </a:spcAft>
              <a:buClr>
                <a:schemeClr val="dk1"/>
              </a:buClr>
              <a:buSzPts val="1500"/>
              <a:buFont typeface="Roboto"/>
              <a:buChar char="●"/>
            </a:pPr>
            <a:r>
              <a:rPr lang="en-GB" sz="1500">
                <a:solidFill>
                  <a:schemeClr val="dk1"/>
                </a:solidFill>
                <a:highlight>
                  <a:srgbClr val="FFFFFF"/>
                </a:highlight>
                <a:latin typeface="Roboto"/>
                <a:ea typeface="Roboto"/>
                <a:cs typeface="Roboto"/>
                <a:sym typeface="Roboto"/>
              </a:rPr>
              <a:t>Validate predictions against ground truth data.</a:t>
            </a:r>
            <a:endParaRPr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n-GB" sz="1500">
                <a:solidFill>
                  <a:schemeClr val="dk1"/>
                </a:solidFill>
                <a:highlight>
                  <a:srgbClr val="FFFFFF"/>
                </a:highlight>
                <a:latin typeface="Roboto"/>
                <a:ea typeface="Roboto"/>
                <a:cs typeface="Roboto"/>
                <a:sym typeface="Roboto"/>
              </a:rPr>
              <a:t>Document methodologies for transparency and reproducibility.</a:t>
            </a:r>
            <a:endParaRPr sz="1500">
              <a:solidFill>
                <a:schemeClr val="dk1"/>
              </a:solidFill>
              <a:highlight>
                <a:srgbClr val="FFFFFF"/>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t/>
            </a:r>
            <a:endParaRPr sz="1500">
              <a:solidFill>
                <a:schemeClr val="dk1"/>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Objectives</a:t>
            </a:r>
            <a:endParaRPr/>
          </a:p>
        </p:txBody>
      </p:sp>
      <p:sp>
        <p:nvSpPr>
          <p:cNvPr id="135" name="Google Shape;135;p19"/>
          <p:cNvSpPr txBox="1"/>
          <p:nvPr>
            <p:ph idx="1" type="body"/>
          </p:nvPr>
        </p:nvSpPr>
        <p:spPr>
          <a:xfrm>
            <a:off x="0" y="1143025"/>
            <a:ext cx="7471500" cy="4953000"/>
          </a:xfrm>
          <a:prstGeom prst="rect">
            <a:avLst/>
          </a:prstGeom>
          <a:noFill/>
          <a:ln>
            <a:noFill/>
          </a:ln>
        </p:spPr>
        <p:txBody>
          <a:bodyPr anchorCtr="0" anchor="t" bIns="45700" lIns="91425" spcFirstLastPara="1" rIns="91425" wrap="square" tIns="45700">
            <a:noAutofit/>
          </a:bodyPr>
          <a:lstStyle/>
          <a:p>
            <a:pPr indent="-228600" lvl="0" marL="457200" rtl="0" algn="l">
              <a:lnSpc>
                <a:spcPct val="115000"/>
              </a:lnSpc>
              <a:spcBef>
                <a:spcPts val="0"/>
              </a:spcBef>
              <a:spcAft>
                <a:spcPts val="0"/>
              </a:spcAft>
              <a:buClr>
                <a:schemeClr val="dk1"/>
              </a:buClr>
              <a:buSzPts val="1600"/>
              <a:buFont typeface="Roboto"/>
              <a:buNone/>
            </a:pPr>
            <a:r>
              <a:rPr b="1" lang="en-GB" sz="1600">
                <a:highlight>
                  <a:srgbClr val="FFFFFF"/>
                </a:highlight>
                <a:latin typeface="Roboto"/>
                <a:ea typeface="Roboto"/>
                <a:cs typeface="Roboto"/>
                <a:sym typeface="Roboto"/>
              </a:rPr>
              <a:t>Satellite Image Analysis:</a:t>
            </a:r>
            <a:endParaRPr b="1" sz="1600">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GB" sz="1600">
                <a:highlight>
                  <a:srgbClr val="FFFFFF"/>
                </a:highlight>
                <a:latin typeface="Roboto"/>
                <a:ea typeface="Roboto"/>
                <a:cs typeface="Roboto"/>
                <a:sym typeface="Roboto"/>
              </a:rPr>
              <a:t>Acquire and process MODIS satellite imagery with specified resolution.</a:t>
            </a:r>
            <a:endParaRPr sz="1600">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GB" sz="1600">
                <a:highlight>
                  <a:srgbClr val="FFFFFF"/>
                </a:highlight>
                <a:latin typeface="Roboto"/>
                <a:ea typeface="Roboto"/>
                <a:cs typeface="Roboto"/>
                <a:sym typeface="Roboto"/>
              </a:rPr>
              <a:t>Extract relevant spectral bands for vegetation index calculations.</a:t>
            </a:r>
            <a:endParaRPr sz="1600">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600"/>
              <a:buFont typeface="Roboto"/>
              <a:buNone/>
            </a:pPr>
            <a:r>
              <a:rPr b="1" lang="en-GB" sz="1600">
                <a:highlight>
                  <a:srgbClr val="FFFFFF"/>
                </a:highlight>
                <a:latin typeface="Roboto"/>
                <a:ea typeface="Roboto"/>
                <a:cs typeface="Roboto"/>
                <a:sym typeface="Roboto"/>
              </a:rPr>
              <a:t>Vegetation Index Calculation:</a:t>
            </a:r>
            <a:endParaRPr b="1" sz="1600">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GB" sz="1600">
                <a:highlight>
                  <a:srgbClr val="FFFFFF"/>
                </a:highlight>
                <a:latin typeface="Roboto"/>
                <a:ea typeface="Roboto"/>
                <a:cs typeface="Roboto"/>
                <a:sym typeface="Roboto"/>
              </a:rPr>
              <a:t>Calculate NDVI to quantify vegetation health using the extracted bands.</a:t>
            </a:r>
            <a:endParaRPr sz="1600">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600"/>
              <a:buFont typeface="Roboto"/>
              <a:buNone/>
            </a:pPr>
            <a:r>
              <a:rPr b="1" lang="en-GB" sz="1600">
                <a:highlight>
                  <a:srgbClr val="FFFFFF"/>
                </a:highlight>
                <a:latin typeface="Roboto"/>
                <a:ea typeface="Roboto"/>
                <a:cs typeface="Roboto"/>
                <a:sym typeface="Roboto"/>
              </a:rPr>
              <a:t>Time Series Data Analysis:</a:t>
            </a:r>
            <a:endParaRPr b="1" sz="1600">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GB" sz="1600">
                <a:highlight>
                  <a:srgbClr val="FFFFFF"/>
                </a:highlight>
                <a:latin typeface="Roboto"/>
                <a:ea typeface="Roboto"/>
                <a:cs typeface="Roboto"/>
                <a:sym typeface="Roboto"/>
              </a:rPr>
              <a:t>Construct a time series dataset for NDVI values.</a:t>
            </a:r>
            <a:endParaRPr sz="1600">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GB" sz="1600">
                <a:highlight>
                  <a:srgbClr val="FFFFFF"/>
                </a:highlight>
                <a:latin typeface="Roboto"/>
                <a:ea typeface="Roboto"/>
                <a:cs typeface="Roboto"/>
                <a:sym typeface="Roboto"/>
              </a:rPr>
              <a:t>Visualize temporal patterns through time series graphs.</a:t>
            </a:r>
            <a:endParaRPr sz="1600">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600"/>
              <a:buFont typeface="Roboto"/>
              <a:buNone/>
            </a:pPr>
            <a:r>
              <a:rPr b="1" lang="en-GB" sz="1600">
                <a:highlight>
                  <a:srgbClr val="FFFFFF"/>
                </a:highlight>
                <a:latin typeface="Roboto"/>
                <a:ea typeface="Roboto"/>
                <a:cs typeface="Roboto"/>
                <a:sym typeface="Roboto"/>
              </a:rPr>
              <a:t>Data Processing:</a:t>
            </a:r>
            <a:endParaRPr b="1" sz="1600">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GB" sz="1600">
                <a:highlight>
                  <a:srgbClr val="FFFFFF"/>
                </a:highlight>
                <a:latin typeface="Roboto"/>
                <a:ea typeface="Roboto"/>
                <a:cs typeface="Roboto"/>
                <a:sym typeface="Roboto"/>
              </a:rPr>
              <a:t>Introduce artificial cloud cover into the time series data.</a:t>
            </a:r>
            <a:endParaRPr sz="1600">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GB" sz="1600">
                <a:highlight>
                  <a:srgbClr val="FFFFFF"/>
                </a:highlight>
                <a:latin typeface="Roboto"/>
                <a:ea typeface="Roboto"/>
                <a:cs typeface="Roboto"/>
                <a:sym typeface="Roboto"/>
              </a:rPr>
              <a:t>Identify and handle sudden drop points through imputation or smoothing.</a:t>
            </a:r>
            <a:endParaRPr sz="1600">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600"/>
              <a:buFont typeface="Roboto"/>
              <a:buNone/>
            </a:pPr>
            <a:r>
              <a:rPr b="1" lang="en-GB" sz="1600">
                <a:highlight>
                  <a:srgbClr val="FFFFFF"/>
                </a:highlight>
                <a:latin typeface="Roboto"/>
                <a:ea typeface="Roboto"/>
                <a:cs typeface="Roboto"/>
                <a:sym typeface="Roboto"/>
              </a:rPr>
              <a:t>Artificial Cloud Inclusion:</a:t>
            </a:r>
            <a:endParaRPr b="1" sz="1600">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GB" sz="1600">
                <a:highlight>
                  <a:srgbClr val="FFFFFF"/>
                </a:highlight>
                <a:latin typeface="Roboto"/>
                <a:ea typeface="Roboto"/>
                <a:cs typeface="Roboto"/>
                <a:sym typeface="Roboto"/>
              </a:rPr>
              <a:t>Incorporate artificial cloud cover into the time series dataset.</a:t>
            </a:r>
            <a:endParaRPr sz="1600">
              <a:highlight>
                <a:srgbClr val="FFFFFF"/>
              </a:highlight>
              <a:latin typeface="Roboto"/>
              <a:ea typeface="Roboto"/>
              <a:cs typeface="Roboto"/>
              <a:sym typeface="Roboto"/>
            </a:endParaRPr>
          </a:p>
          <a:p>
            <a:pPr indent="-190500" lvl="0" marL="342900" rtl="0" algn="l">
              <a:spcBef>
                <a:spcPts val="1500"/>
              </a:spcBef>
              <a:spcAft>
                <a:spcPts val="0"/>
              </a:spcAft>
              <a:buClr>
                <a:schemeClr val="dk1"/>
              </a:buClr>
              <a:buSzPts val="2400"/>
              <a:buNone/>
            </a:pPr>
            <a:r>
              <a:t/>
            </a:r>
            <a:endParaRPr b="1" sz="1600">
              <a:highlight>
                <a:srgbClr val="FFFFFF"/>
              </a:highlight>
              <a:latin typeface="Roboto"/>
              <a:ea typeface="Roboto"/>
              <a:cs typeface="Roboto"/>
              <a:sym typeface="Roboto"/>
            </a:endParaRPr>
          </a:p>
        </p:txBody>
      </p:sp>
      <p:sp>
        <p:nvSpPr>
          <p:cNvPr id="136" name="Google Shape;136;p19"/>
          <p:cNvSpPr txBox="1"/>
          <p:nvPr/>
        </p:nvSpPr>
        <p:spPr>
          <a:xfrm>
            <a:off x="7014300" y="1143025"/>
            <a:ext cx="5079900" cy="6252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500"/>
              <a:buFont typeface="Roboto"/>
              <a:buNone/>
            </a:pPr>
            <a:r>
              <a:rPr b="1" lang="en-GB" sz="1500">
                <a:solidFill>
                  <a:schemeClr val="dk1"/>
                </a:solidFill>
                <a:highlight>
                  <a:srgbClr val="FFFFFF"/>
                </a:highlight>
                <a:latin typeface="Roboto"/>
                <a:ea typeface="Roboto"/>
                <a:cs typeface="Roboto"/>
                <a:sym typeface="Roboto"/>
              </a:rPr>
              <a:t>Machine Learning for Prediction:</a:t>
            </a:r>
            <a:endParaRPr b="1" sz="1500">
              <a:solidFill>
                <a:schemeClr val="dk1"/>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en-GB" sz="1500">
                <a:solidFill>
                  <a:schemeClr val="dk1"/>
                </a:solidFill>
                <a:highlight>
                  <a:srgbClr val="FFFFFF"/>
                </a:highlight>
                <a:latin typeface="Roboto"/>
                <a:ea typeface="Roboto"/>
                <a:cs typeface="Roboto"/>
                <a:sym typeface="Roboto"/>
              </a:rPr>
              <a:t>Employ machine learning models to predict the area under artificial cloud cover.</a:t>
            </a:r>
            <a:endParaRPr sz="1500">
              <a:solidFill>
                <a:schemeClr val="dk1"/>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500"/>
              <a:buFont typeface="Roboto"/>
              <a:buNone/>
            </a:pPr>
            <a:r>
              <a:rPr b="1" lang="en-GB" sz="1500">
                <a:solidFill>
                  <a:schemeClr val="dk1"/>
                </a:solidFill>
                <a:highlight>
                  <a:srgbClr val="FFFFFF"/>
                </a:highlight>
                <a:latin typeface="Roboto"/>
                <a:ea typeface="Roboto"/>
                <a:cs typeface="Roboto"/>
                <a:sym typeface="Roboto"/>
              </a:rPr>
              <a:t>Validation and Reporting:</a:t>
            </a:r>
            <a:endParaRPr b="1" sz="1500">
              <a:solidFill>
                <a:schemeClr val="dk1"/>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en-GB" sz="1500">
                <a:solidFill>
                  <a:schemeClr val="dk1"/>
                </a:solidFill>
                <a:highlight>
                  <a:srgbClr val="FFFFFF"/>
                </a:highlight>
                <a:latin typeface="Roboto"/>
                <a:ea typeface="Roboto"/>
                <a:cs typeface="Roboto"/>
                <a:sym typeface="Roboto"/>
              </a:rPr>
              <a:t>Validate predictions against ground truth data.</a:t>
            </a:r>
            <a:endParaRPr sz="1500">
              <a:solidFill>
                <a:schemeClr val="dk1"/>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en-GB" sz="1500">
                <a:solidFill>
                  <a:schemeClr val="dk1"/>
                </a:solidFill>
                <a:highlight>
                  <a:srgbClr val="FFFFFF"/>
                </a:highlight>
                <a:latin typeface="Roboto"/>
                <a:ea typeface="Roboto"/>
                <a:cs typeface="Roboto"/>
                <a:sym typeface="Roboto"/>
              </a:rPr>
              <a:t>Document methodologies for transparency and reproducibility.</a:t>
            </a:r>
            <a:endParaRPr sz="1500">
              <a:solidFill>
                <a:schemeClr val="dk1"/>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sz="2400">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Methodology</a:t>
            </a:r>
            <a:endParaRPr/>
          </a:p>
        </p:txBody>
      </p:sp>
      <p:sp>
        <p:nvSpPr>
          <p:cNvPr id="142" name="Google Shape;142;p20"/>
          <p:cNvSpPr txBox="1"/>
          <p:nvPr/>
        </p:nvSpPr>
        <p:spPr>
          <a:xfrm>
            <a:off x="7258550" y="1475150"/>
            <a:ext cx="4953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Verdana"/>
              <a:ea typeface="Verdana"/>
              <a:cs typeface="Verdana"/>
              <a:sym typeface="Verdana"/>
            </a:endParaRPr>
          </a:p>
        </p:txBody>
      </p:sp>
      <p:sp>
        <p:nvSpPr>
          <p:cNvPr id="143" name="Google Shape;143;p20"/>
          <p:cNvSpPr txBox="1"/>
          <p:nvPr/>
        </p:nvSpPr>
        <p:spPr>
          <a:xfrm>
            <a:off x="635000" y="1094150"/>
            <a:ext cx="11351700" cy="5493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b="1" lang="en-GB">
                <a:solidFill>
                  <a:schemeClr val="dk1"/>
                </a:solidFill>
                <a:highlight>
                  <a:srgbClr val="FFFFFF"/>
                </a:highlight>
                <a:latin typeface="Roboto"/>
                <a:ea typeface="Roboto"/>
                <a:cs typeface="Roboto"/>
                <a:sym typeface="Roboto"/>
              </a:rPr>
              <a:t>1</a:t>
            </a:r>
            <a:r>
              <a:rPr b="1" lang="en-GB">
                <a:solidFill>
                  <a:schemeClr val="dk1"/>
                </a:solidFill>
                <a:highlight>
                  <a:srgbClr val="FFFFFF"/>
                </a:highlight>
                <a:latin typeface="Roboto"/>
                <a:ea typeface="Roboto"/>
                <a:cs typeface="Roboto"/>
                <a:sym typeface="Roboto"/>
              </a:rPr>
              <a:t>. Satellite Image Analysis:</a:t>
            </a:r>
            <a:endParaRPr b="1">
              <a:solidFill>
                <a:schemeClr val="dk1"/>
              </a:solidFill>
              <a:highlight>
                <a:srgbClr val="FFFFFF"/>
              </a:highlight>
              <a:latin typeface="Roboto"/>
              <a:ea typeface="Roboto"/>
              <a:cs typeface="Roboto"/>
              <a:sym typeface="Roboto"/>
            </a:endParaRPr>
          </a:p>
          <a:p>
            <a:pPr indent="-317500" lvl="0" marL="457200" rtl="0" algn="l">
              <a:lnSpc>
                <a:spcPct val="115000"/>
              </a:lnSpc>
              <a:spcBef>
                <a:spcPts val="200"/>
              </a:spcBef>
              <a:spcAft>
                <a:spcPts val="0"/>
              </a:spcAft>
              <a:buClr>
                <a:schemeClr val="dk1"/>
              </a:buClr>
              <a:buSzPts val="1400"/>
              <a:buFont typeface="Roboto"/>
              <a:buChar char="●"/>
            </a:pPr>
            <a:r>
              <a:rPr lang="en-GB">
                <a:solidFill>
                  <a:schemeClr val="dk1"/>
                </a:solidFill>
                <a:highlight>
                  <a:srgbClr val="FFFFFF"/>
                </a:highlight>
                <a:latin typeface="Roboto"/>
                <a:ea typeface="Roboto"/>
                <a:cs typeface="Roboto"/>
                <a:sym typeface="Roboto"/>
              </a:rPr>
              <a:t>Data Acquisition and Processing:</a:t>
            </a:r>
            <a:endParaRPr>
              <a:solidFill>
                <a:schemeClr val="dk1"/>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a:solidFill>
                  <a:schemeClr val="dk1"/>
                </a:solidFill>
                <a:highlight>
                  <a:srgbClr val="FFFFFF"/>
                </a:highlight>
                <a:latin typeface="Roboto"/>
                <a:ea typeface="Roboto"/>
                <a:cs typeface="Roboto"/>
                <a:sym typeface="Roboto"/>
              </a:rPr>
              <a:t>Utilize MODIS satellite imagery with dimensions (45, 43, 264), where (45, 43) represents the image size, and 264 corresponds to the number of months spanning 22 years.</a:t>
            </a:r>
            <a:endParaRPr>
              <a:solidFill>
                <a:schemeClr val="dk1"/>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a:solidFill>
                  <a:schemeClr val="dk1"/>
                </a:solidFill>
                <a:highlight>
                  <a:srgbClr val="FFFFFF"/>
                </a:highlight>
                <a:latin typeface="Roboto"/>
                <a:ea typeface="Roboto"/>
                <a:cs typeface="Roboto"/>
                <a:sym typeface="Roboto"/>
              </a:rPr>
              <a:t>Convert the data into a structured array where each pixel contains the VI value, and cloud-covered pixels are represented as NaN.</a:t>
            </a:r>
            <a:endParaRPr>
              <a:solidFill>
                <a:schemeClr val="dk1"/>
              </a:solidFill>
              <a:highlight>
                <a:srgbClr val="FFFFFF"/>
              </a:highlight>
              <a:latin typeface="Roboto"/>
              <a:ea typeface="Roboto"/>
              <a:cs typeface="Roboto"/>
              <a:sym typeface="Roboto"/>
            </a:endParaRPr>
          </a:p>
          <a:p>
            <a:pPr indent="0" lvl="0" marL="0" rtl="0" algn="l">
              <a:lnSpc>
                <a:spcPct val="150000"/>
              </a:lnSpc>
              <a:spcBef>
                <a:spcPts val="1500"/>
              </a:spcBef>
              <a:spcAft>
                <a:spcPts val="0"/>
              </a:spcAft>
              <a:buClr>
                <a:schemeClr val="dk1"/>
              </a:buClr>
              <a:buSzPts val="1100"/>
              <a:buFont typeface="Arial"/>
              <a:buNone/>
            </a:pPr>
            <a:r>
              <a:rPr b="1" lang="en-GB">
                <a:solidFill>
                  <a:schemeClr val="dk1"/>
                </a:solidFill>
                <a:highlight>
                  <a:srgbClr val="FFFFFF"/>
                </a:highlight>
                <a:latin typeface="Roboto"/>
                <a:ea typeface="Roboto"/>
                <a:cs typeface="Roboto"/>
                <a:sym typeface="Roboto"/>
              </a:rPr>
              <a:t>2. Vegetation Index Calculation:</a:t>
            </a:r>
            <a:endParaRPr b="1">
              <a:solidFill>
                <a:schemeClr val="dk1"/>
              </a:solidFill>
              <a:highlight>
                <a:srgbClr val="FFFFFF"/>
              </a:highlight>
              <a:latin typeface="Roboto"/>
              <a:ea typeface="Roboto"/>
              <a:cs typeface="Roboto"/>
              <a:sym typeface="Roboto"/>
            </a:endParaRPr>
          </a:p>
          <a:p>
            <a:pPr indent="-317500" lvl="0" marL="457200" rtl="0" algn="l">
              <a:lnSpc>
                <a:spcPct val="115000"/>
              </a:lnSpc>
              <a:spcBef>
                <a:spcPts val="200"/>
              </a:spcBef>
              <a:spcAft>
                <a:spcPts val="0"/>
              </a:spcAft>
              <a:buClr>
                <a:schemeClr val="dk1"/>
              </a:buClr>
              <a:buSzPts val="1400"/>
              <a:buFont typeface="Roboto"/>
              <a:buChar char="●"/>
            </a:pPr>
            <a:r>
              <a:rPr lang="en-GB">
                <a:solidFill>
                  <a:schemeClr val="dk1"/>
                </a:solidFill>
                <a:highlight>
                  <a:srgbClr val="FFFFFF"/>
                </a:highlight>
                <a:latin typeface="Roboto"/>
                <a:ea typeface="Roboto"/>
                <a:cs typeface="Roboto"/>
                <a:sym typeface="Roboto"/>
              </a:rPr>
              <a:t>NDVI Calculation:</a:t>
            </a:r>
            <a:endParaRPr>
              <a:solidFill>
                <a:schemeClr val="dk1"/>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a:solidFill>
                  <a:schemeClr val="dk1"/>
                </a:solidFill>
                <a:highlight>
                  <a:srgbClr val="FFFFFF"/>
                </a:highlight>
                <a:latin typeface="Roboto"/>
                <a:ea typeface="Roboto"/>
                <a:cs typeface="Roboto"/>
                <a:sym typeface="Roboto"/>
              </a:rPr>
              <a:t>Calculate NDVI for each pixel using the formula (NIR - Red) / (NIR + Red) based on the structured array.</a:t>
            </a:r>
            <a:endParaRPr>
              <a:solidFill>
                <a:schemeClr val="dk1"/>
              </a:solidFill>
              <a:highlight>
                <a:srgbClr val="FFFFFF"/>
              </a:highlight>
              <a:latin typeface="Roboto"/>
              <a:ea typeface="Roboto"/>
              <a:cs typeface="Roboto"/>
              <a:sym typeface="Roboto"/>
            </a:endParaRPr>
          </a:p>
          <a:p>
            <a:pPr indent="0" lvl="0" marL="0" rtl="0" algn="l">
              <a:lnSpc>
                <a:spcPct val="150000"/>
              </a:lnSpc>
              <a:spcBef>
                <a:spcPts val="1500"/>
              </a:spcBef>
              <a:spcAft>
                <a:spcPts val="0"/>
              </a:spcAft>
              <a:buClr>
                <a:schemeClr val="dk1"/>
              </a:buClr>
              <a:buSzPts val="1100"/>
              <a:buFont typeface="Arial"/>
              <a:buNone/>
            </a:pPr>
            <a:r>
              <a:rPr b="1" lang="en-GB">
                <a:solidFill>
                  <a:schemeClr val="dk1"/>
                </a:solidFill>
                <a:highlight>
                  <a:srgbClr val="FFFFFF"/>
                </a:highlight>
                <a:latin typeface="Roboto"/>
                <a:ea typeface="Roboto"/>
                <a:cs typeface="Roboto"/>
                <a:sym typeface="Roboto"/>
              </a:rPr>
              <a:t>3. Time Series Data Analysis:</a:t>
            </a:r>
            <a:endParaRPr b="1">
              <a:solidFill>
                <a:schemeClr val="dk1"/>
              </a:solidFill>
              <a:highlight>
                <a:srgbClr val="FFFFFF"/>
              </a:highlight>
              <a:latin typeface="Roboto"/>
              <a:ea typeface="Roboto"/>
              <a:cs typeface="Roboto"/>
              <a:sym typeface="Roboto"/>
            </a:endParaRPr>
          </a:p>
          <a:p>
            <a:pPr indent="-317500" lvl="0" marL="457200" rtl="0" algn="l">
              <a:lnSpc>
                <a:spcPct val="115000"/>
              </a:lnSpc>
              <a:spcBef>
                <a:spcPts val="200"/>
              </a:spcBef>
              <a:spcAft>
                <a:spcPts val="0"/>
              </a:spcAft>
              <a:buClr>
                <a:schemeClr val="dk1"/>
              </a:buClr>
              <a:buSzPts val="1400"/>
              <a:buFont typeface="Roboto"/>
              <a:buChar char="●"/>
            </a:pPr>
            <a:r>
              <a:rPr lang="en-GB">
                <a:solidFill>
                  <a:schemeClr val="dk1"/>
                </a:solidFill>
                <a:highlight>
                  <a:srgbClr val="FFFFFF"/>
                </a:highlight>
                <a:latin typeface="Roboto"/>
                <a:ea typeface="Roboto"/>
                <a:cs typeface="Roboto"/>
                <a:sym typeface="Roboto"/>
              </a:rPr>
              <a:t>Dataset Construction:</a:t>
            </a:r>
            <a:endParaRPr>
              <a:solidFill>
                <a:schemeClr val="dk1"/>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a:solidFill>
                  <a:schemeClr val="dk1"/>
                </a:solidFill>
                <a:highlight>
                  <a:srgbClr val="FFFFFF"/>
                </a:highlight>
                <a:latin typeface="Roboto"/>
                <a:ea typeface="Roboto"/>
                <a:cs typeface="Roboto"/>
                <a:sym typeface="Roboto"/>
              </a:rPr>
              <a:t>Construct a time series dataset for NDVI values over 22 years.</a:t>
            </a:r>
            <a:endParaRPr>
              <a:solidFill>
                <a:schemeClr val="dk1"/>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GB">
                <a:solidFill>
                  <a:schemeClr val="dk1"/>
                </a:solidFill>
                <a:highlight>
                  <a:srgbClr val="FFFFFF"/>
                </a:highlight>
                <a:latin typeface="Roboto"/>
                <a:ea typeface="Roboto"/>
                <a:cs typeface="Roboto"/>
                <a:sym typeface="Roboto"/>
              </a:rPr>
              <a:t>Data Preprocessing - Natural Cloud Removal:</a:t>
            </a:r>
            <a:endParaRPr>
              <a:solidFill>
                <a:schemeClr val="dk1"/>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a:solidFill>
                  <a:schemeClr val="dk1"/>
                </a:solidFill>
                <a:highlight>
                  <a:srgbClr val="FFFFFF"/>
                </a:highlight>
                <a:latin typeface="Roboto"/>
                <a:ea typeface="Roboto"/>
                <a:cs typeface="Roboto"/>
                <a:sym typeface="Roboto"/>
              </a:rPr>
              <a:t>Experiment with four methods for natural cloud removal:</a:t>
            </a:r>
            <a:endParaRPr>
              <a:solidFill>
                <a:schemeClr val="dk1"/>
              </a:solidFill>
              <a:highlight>
                <a:srgbClr val="FFFFFF"/>
              </a:highlight>
              <a:latin typeface="Roboto"/>
              <a:ea typeface="Roboto"/>
              <a:cs typeface="Roboto"/>
              <a:sym typeface="Roboto"/>
            </a:endParaRPr>
          </a:p>
          <a:p>
            <a:pPr indent="-228600" lvl="2" marL="1371600" rtl="0" algn="l">
              <a:lnSpc>
                <a:spcPct val="115000"/>
              </a:lnSpc>
              <a:spcBef>
                <a:spcPts val="0"/>
              </a:spcBef>
              <a:spcAft>
                <a:spcPts val="0"/>
              </a:spcAft>
              <a:buClr>
                <a:schemeClr val="dk1"/>
              </a:buClr>
              <a:buSzPts val="1400"/>
              <a:buFont typeface="Roboto"/>
              <a:buNone/>
            </a:pPr>
            <a:r>
              <a:rPr lang="en-GB">
                <a:solidFill>
                  <a:schemeClr val="dk1"/>
                </a:solidFill>
                <a:highlight>
                  <a:srgbClr val="FFFFFF"/>
                </a:highlight>
                <a:latin typeface="Roboto"/>
                <a:ea typeface="Roboto"/>
                <a:cs typeface="Roboto"/>
                <a:sym typeface="Roboto"/>
              </a:rPr>
              <a:t>Calculate the average of all months for each pixel.</a:t>
            </a:r>
            <a:endParaRPr>
              <a:solidFill>
                <a:schemeClr val="dk1"/>
              </a:solidFill>
              <a:highlight>
                <a:srgbClr val="FFFFFF"/>
              </a:highlight>
              <a:latin typeface="Roboto"/>
              <a:ea typeface="Roboto"/>
              <a:cs typeface="Roboto"/>
              <a:sym typeface="Roboto"/>
            </a:endParaRPr>
          </a:p>
          <a:p>
            <a:pPr indent="-228600" lvl="2" marL="1371600" rtl="0" algn="l">
              <a:lnSpc>
                <a:spcPct val="115000"/>
              </a:lnSpc>
              <a:spcBef>
                <a:spcPts val="0"/>
              </a:spcBef>
              <a:spcAft>
                <a:spcPts val="0"/>
              </a:spcAft>
              <a:buClr>
                <a:schemeClr val="dk1"/>
              </a:buClr>
              <a:buSzPts val="1400"/>
              <a:buFont typeface="Roboto"/>
              <a:buNone/>
            </a:pPr>
            <a:r>
              <a:rPr lang="en-GB">
                <a:solidFill>
                  <a:schemeClr val="dk1"/>
                </a:solidFill>
                <a:highlight>
                  <a:srgbClr val="FFFFFF"/>
                </a:highlight>
                <a:latin typeface="Roboto"/>
                <a:ea typeface="Roboto"/>
                <a:cs typeface="Roboto"/>
                <a:sym typeface="Roboto"/>
              </a:rPr>
              <a:t>Calculate the average of each month over 22 years for each pixel.</a:t>
            </a:r>
            <a:endParaRPr>
              <a:solidFill>
                <a:schemeClr val="dk1"/>
              </a:solidFill>
              <a:highlight>
                <a:srgbClr val="FFFFFF"/>
              </a:highlight>
              <a:latin typeface="Roboto"/>
              <a:ea typeface="Roboto"/>
              <a:cs typeface="Roboto"/>
              <a:sym typeface="Roboto"/>
            </a:endParaRPr>
          </a:p>
          <a:p>
            <a:pPr indent="-228600" lvl="2" marL="1371600" rtl="0" algn="l">
              <a:lnSpc>
                <a:spcPct val="115000"/>
              </a:lnSpc>
              <a:spcBef>
                <a:spcPts val="0"/>
              </a:spcBef>
              <a:spcAft>
                <a:spcPts val="0"/>
              </a:spcAft>
              <a:buClr>
                <a:schemeClr val="dk1"/>
              </a:buClr>
              <a:buSzPts val="1400"/>
              <a:buFont typeface="Roboto"/>
              <a:buNone/>
            </a:pPr>
            <a:r>
              <a:rPr lang="en-GB">
                <a:solidFill>
                  <a:schemeClr val="dk1"/>
                </a:solidFill>
                <a:highlight>
                  <a:srgbClr val="FFFFFF"/>
                </a:highlight>
                <a:latin typeface="Roboto"/>
                <a:ea typeface="Roboto"/>
                <a:cs typeface="Roboto"/>
                <a:sym typeface="Roboto"/>
              </a:rPr>
              <a:t>Use interpolation techniques.</a:t>
            </a:r>
            <a:endParaRPr>
              <a:solidFill>
                <a:schemeClr val="dk1"/>
              </a:solidFill>
              <a:highlight>
                <a:srgbClr val="FFFFFF"/>
              </a:highlight>
              <a:latin typeface="Roboto"/>
              <a:ea typeface="Roboto"/>
              <a:cs typeface="Roboto"/>
              <a:sym typeface="Roboto"/>
            </a:endParaRPr>
          </a:p>
          <a:p>
            <a:pPr indent="-228600" lvl="2" marL="1371600" rtl="0" algn="l">
              <a:lnSpc>
                <a:spcPct val="115000"/>
              </a:lnSpc>
              <a:spcBef>
                <a:spcPts val="0"/>
              </a:spcBef>
              <a:spcAft>
                <a:spcPts val="0"/>
              </a:spcAft>
              <a:buClr>
                <a:schemeClr val="dk1"/>
              </a:buClr>
              <a:buSzPts val="1400"/>
              <a:buFont typeface="Roboto"/>
              <a:buNone/>
            </a:pPr>
            <a:r>
              <a:rPr lang="en-GB">
                <a:solidFill>
                  <a:schemeClr val="dk1"/>
                </a:solidFill>
                <a:highlight>
                  <a:srgbClr val="FFFFFF"/>
                </a:highlight>
                <a:latin typeface="Roboto"/>
                <a:ea typeface="Roboto"/>
                <a:cs typeface="Roboto"/>
                <a:sym typeface="Roboto"/>
              </a:rPr>
              <a:t>Fill NaN values with zeros.</a:t>
            </a:r>
            <a:endParaRPr>
              <a:solidFill>
                <a:schemeClr val="dk1"/>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Methodology</a:t>
            </a:r>
            <a:endParaRPr/>
          </a:p>
        </p:txBody>
      </p:sp>
      <p:sp>
        <p:nvSpPr>
          <p:cNvPr id="149" name="Google Shape;149;p21"/>
          <p:cNvSpPr txBox="1"/>
          <p:nvPr>
            <p:ph idx="1" type="body"/>
          </p:nvPr>
        </p:nvSpPr>
        <p:spPr>
          <a:xfrm>
            <a:off x="371225" y="1143000"/>
            <a:ext cx="11109600" cy="4953000"/>
          </a:xfrm>
          <a:prstGeom prst="rect">
            <a:avLst/>
          </a:prstGeom>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Data Analysis Techniques:</a:t>
            </a:r>
            <a:endParaRPr sz="1500">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Print yearly images.</a:t>
            </a:r>
            <a:endParaRPr sz="1500">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Identify discontinuities in time series graphs caused by clouds and mark them.</a:t>
            </a:r>
            <a:endParaRPr sz="1500">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Print yearly time series graphs for better visualization of yearly VI trends.</a:t>
            </a:r>
            <a:endParaRPr sz="1500">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Compare the original time series graph with reconstructed/cloud-filled images time series graphs.</a:t>
            </a:r>
            <a:endParaRPr sz="1500">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Conduct statistical analysis on reconstructed data to assess the impact of different cloud removal methods.</a:t>
            </a:r>
            <a:endParaRPr sz="1500">
              <a:highlight>
                <a:srgbClr val="FFFFFF"/>
              </a:highlight>
              <a:latin typeface="Roboto"/>
              <a:ea typeface="Roboto"/>
              <a:cs typeface="Roboto"/>
              <a:sym typeface="Roboto"/>
            </a:endParaRPr>
          </a:p>
          <a:p>
            <a:pPr indent="0" lvl="0" marL="0" rtl="0" algn="l">
              <a:lnSpc>
                <a:spcPct val="150000"/>
              </a:lnSpc>
              <a:spcBef>
                <a:spcPts val="1500"/>
              </a:spcBef>
              <a:spcAft>
                <a:spcPts val="0"/>
              </a:spcAft>
              <a:buClr>
                <a:schemeClr val="dk1"/>
              </a:buClr>
              <a:buSzPts val="1100"/>
              <a:buFont typeface="Arial"/>
              <a:buNone/>
            </a:pPr>
            <a:r>
              <a:rPr b="1" lang="en-GB" sz="1500">
                <a:highlight>
                  <a:srgbClr val="FFFFFF"/>
                </a:highlight>
                <a:latin typeface="Roboto"/>
                <a:ea typeface="Roboto"/>
                <a:cs typeface="Roboto"/>
                <a:sym typeface="Roboto"/>
              </a:rPr>
              <a:t>4. Data Processing - Sudden Drop Points Removal:</a:t>
            </a:r>
            <a:endParaRPr b="1" sz="1500">
              <a:highlight>
                <a:srgbClr val="FFFFFF"/>
              </a:highlight>
              <a:latin typeface="Roboto"/>
              <a:ea typeface="Roboto"/>
              <a:cs typeface="Roboto"/>
              <a:sym typeface="Roboto"/>
            </a:endParaRPr>
          </a:p>
          <a:p>
            <a:pPr indent="-323850" lvl="0" marL="457200" rtl="0" algn="l">
              <a:lnSpc>
                <a:spcPct val="115000"/>
              </a:lnSpc>
              <a:spcBef>
                <a:spcPts val="20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Statistical Analysis:</a:t>
            </a:r>
            <a:endParaRPr sz="1500">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Calculate the mean, standard deviation (SD), upper bound (UB), and lower bound (LB) for monthly values over 22 years.</a:t>
            </a:r>
            <a:endParaRPr sz="1500">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Sudden Drop Points Removal:</a:t>
            </a:r>
            <a:endParaRPr sz="1500">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Iteratively remove data points falling outside the UB and LB until the number of NaN points removed in the current series is zero.</a:t>
            </a:r>
            <a:endParaRPr sz="1500">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Experiment with different threshold values to observe the sensitivity of the method.</a:t>
            </a:r>
            <a:endParaRPr sz="1500">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Smoothing Techniques:</a:t>
            </a:r>
            <a:endParaRPr sz="1500">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Apply moving window averages to further smooth the time series graphs.</a:t>
            </a:r>
            <a:endParaRPr sz="1500">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en-GB" sz="1500">
                <a:highlight>
                  <a:srgbClr val="FFFFFF"/>
                </a:highlight>
                <a:latin typeface="Roboto"/>
                <a:ea typeface="Roboto"/>
                <a:cs typeface="Roboto"/>
                <a:sym typeface="Roboto"/>
              </a:rPr>
              <a:t>Explore the impact of varying window sizes on the degree of smoothing.</a:t>
            </a:r>
            <a:endParaRPr sz="1500">
              <a:highlight>
                <a:srgbClr val="FFFFFF"/>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t/>
            </a:r>
            <a:endParaRPr sz="1500">
              <a:highlight>
                <a:srgbClr val="FFFFFF"/>
              </a:highlight>
            </a:endParaRPr>
          </a:p>
          <a:p>
            <a:pPr indent="0" lvl="0" marL="0" rtl="0" algn="l">
              <a:spcBef>
                <a:spcPts val="48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