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8" r:id="rId4"/>
    <p:sldId id="261" r:id="rId5"/>
    <p:sldId id="269" r:id="rId6"/>
    <p:sldId id="257" r:id="rId7"/>
    <p:sldId id="258" r:id="rId8"/>
    <p:sldId id="259" r:id="rId9"/>
    <p:sldId id="260" r:id="rId10"/>
    <p:sldId id="262" r:id="rId11"/>
    <p:sldId id="270" r:id="rId12"/>
    <p:sldId id="263" r:id="rId13"/>
    <p:sldId id="264"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794"/>
  </p:normalViewPr>
  <p:slideViewPr>
    <p:cSldViewPr snapToGrid="0" snapToObjects="1">
      <p:cViewPr>
        <p:scale>
          <a:sx n="80" d="100"/>
          <a:sy n="80" d="100"/>
        </p:scale>
        <p:origin x="600"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1/13/21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1/13/21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1/13/21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2pWv7GOvuf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4482-80E7-A84B-A89F-4B54D04B40F4}"/>
              </a:ext>
            </a:extLst>
          </p:cNvPr>
          <p:cNvSpPr>
            <a:spLocks noGrp="1"/>
          </p:cNvSpPr>
          <p:nvPr>
            <p:ph type="ctrTitle"/>
          </p:nvPr>
        </p:nvSpPr>
        <p:spPr>
          <a:xfrm>
            <a:off x="1154954" y="2099733"/>
            <a:ext cx="9323859" cy="2677648"/>
          </a:xfrm>
        </p:spPr>
        <p:txBody>
          <a:bodyPr/>
          <a:lstStyle/>
          <a:p>
            <a:r>
              <a:rPr lang="en-DE" dirty="0"/>
              <a:t>R</a:t>
            </a:r>
            <a:r>
              <a:rPr lang="en-GB" dirty="0"/>
              <a:t>l</a:t>
            </a:r>
            <a:r>
              <a:rPr lang="en-DE" dirty="0"/>
              <a:t>lib for students at the ICE</a:t>
            </a:r>
          </a:p>
        </p:txBody>
      </p:sp>
    </p:spTree>
    <p:extLst>
      <p:ext uri="{BB962C8B-B14F-4D97-AF65-F5344CB8AC3E}">
        <p14:creationId xmlns:p14="http://schemas.microsoft.com/office/powerpoint/2010/main" val="36737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3906-1F9D-4943-9AD2-231B90B8E77A}"/>
              </a:ext>
            </a:extLst>
          </p:cNvPr>
          <p:cNvSpPr>
            <a:spLocks noGrp="1"/>
          </p:cNvSpPr>
          <p:nvPr>
            <p:ph type="title"/>
          </p:nvPr>
        </p:nvSpPr>
        <p:spPr/>
        <p:txBody>
          <a:bodyPr/>
          <a:lstStyle/>
          <a:p>
            <a:r>
              <a:rPr lang="en-DE" dirty="0"/>
              <a:t>How do I add my own environment?</a:t>
            </a:r>
          </a:p>
        </p:txBody>
      </p:sp>
      <p:sp>
        <p:nvSpPr>
          <p:cNvPr id="3" name="Content Placeholder 2">
            <a:extLst>
              <a:ext uri="{FF2B5EF4-FFF2-40B4-BE49-F238E27FC236}">
                <a16:creationId xmlns:a16="http://schemas.microsoft.com/office/drawing/2014/main" id="{8273521C-E99F-EC42-8FF9-774663AA3D1B}"/>
              </a:ext>
            </a:extLst>
          </p:cNvPr>
          <p:cNvSpPr>
            <a:spLocks noGrp="1"/>
          </p:cNvSpPr>
          <p:nvPr>
            <p:ph idx="1"/>
          </p:nvPr>
        </p:nvSpPr>
        <p:spPr>
          <a:xfrm>
            <a:off x="1154954" y="2603500"/>
            <a:ext cx="6120489" cy="3416300"/>
          </a:xfrm>
        </p:spPr>
        <p:txBody>
          <a:bodyPr/>
          <a:lstStyle/>
          <a:p>
            <a:r>
              <a:rPr lang="en-DE" dirty="0"/>
              <a:t>In the environments folder, there are two examples</a:t>
            </a:r>
          </a:p>
          <a:p>
            <a:r>
              <a:rPr lang="en-DE" dirty="0"/>
              <a:t>At the time of writing, CustomModel, Environment and VAE are all filenames that the framework will search for in your environment folder</a:t>
            </a:r>
          </a:p>
          <a:p>
            <a:pPr lvl="1"/>
            <a:r>
              <a:rPr lang="en-DE" dirty="0"/>
              <a:t>You only need them if you want them to differ from the basic version that resides in the code folder</a:t>
            </a:r>
          </a:p>
          <a:p>
            <a:pPr lvl="1"/>
            <a:r>
              <a:rPr lang="en-DE" dirty="0"/>
              <a:t>Remember to declare them properly in __init__.py, just like the two examples</a:t>
            </a:r>
          </a:p>
        </p:txBody>
      </p:sp>
      <p:pic>
        <p:nvPicPr>
          <p:cNvPr id="4" name="Content Placeholder 4">
            <a:extLst>
              <a:ext uri="{FF2B5EF4-FFF2-40B4-BE49-F238E27FC236}">
                <a16:creationId xmlns:a16="http://schemas.microsoft.com/office/drawing/2014/main" id="{683DC7A7-7EFB-2D46-807F-2AC949D93BFB}"/>
              </a:ext>
            </a:extLst>
          </p:cNvPr>
          <p:cNvPicPr>
            <a:picLocks noChangeAspect="1"/>
          </p:cNvPicPr>
          <p:nvPr/>
        </p:nvPicPr>
        <p:blipFill>
          <a:blip r:embed="rId2"/>
          <a:srcRect/>
          <a:stretch/>
        </p:blipFill>
        <p:spPr>
          <a:xfrm>
            <a:off x="7415735" y="2603500"/>
            <a:ext cx="4360120" cy="2844800"/>
          </a:xfrm>
          <a:prstGeom prst="rect">
            <a:avLst/>
          </a:prstGeom>
        </p:spPr>
      </p:pic>
    </p:spTree>
    <p:extLst>
      <p:ext uri="{BB962C8B-B14F-4D97-AF65-F5344CB8AC3E}">
        <p14:creationId xmlns:p14="http://schemas.microsoft.com/office/powerpoint/2010/main" val="252052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9D51-F7C4-8D40-A35F-9A0B0E14CA74}"/>
              </a:ext>
            </a:extLst>
          </p:cNvPr>
          <p:cNvSpPr>
            <a:spLocks noGrp="1"/>
          </p:cNvSpPr>
          <p:nvPr>
            <p:ph type="title"/>
          </p:nvPr>
        </p:nvSpPr>
        <p:spPr/>
        <p:txBody>
          <a:bodyPr/>
          <a:lstStyle/>
          <a:p>
            <a:r>
              <a:rPr lang="en-DE" dirty="0"/>
              <a:t>Modes of execution</a:t>
            </a:r>
          </a:p>
        </p:txBody>
      </p:sp>
      <p:sp>
        <p:nvSpPr>
          <p:cNvPr id="3" name="Content Placeholder 2">
            <a:extLst>
              <a:ext uri="{FF2B5EF4-FFF2-40B4-BE49-F238E27FC236}">
                <a16:creationId xmlns:a16="http://schemas.microsoft.com/office/drawing/2014/main" id="{7E34A7E9-E747-3544-8565-0351CD81FA86}"/>
              </a:ext>
            </a:extLst>
          </p:cNvPr>
          <p:cNvSpPr>
            <a:spLocks noGrp="1"/>
          </p:cNvSpPr>
          <p:nvPr>
            <p:ph idx="1"/>
          </p:nvPr>
        </p:nvSpPr>
        <p:spPr/>
        <p:txBody>
          <a:bodyPr/>
          <a:lstStyle/>
          <a:p>
            <a:pPr marL="0" indent="0">
              <a:buNone/>
            </a:pPr>
            <a:r>
              <a:rPr lang="en-GB" dirty="0"/>
              <a:t>Execute the framework with python </a:t>
            </a:r>
            <a:r>
              <a:rPr lang="en-GB" dirty="0" err="1"/>
              <a:t>main.py</a:t>
            </a:r>
            <a:r>
              <a:rPr lang="en-GB" dirty="0"/>
              <a:t> –-help to see that you can </a:t>
            </a:r>
          </a:p>
          <a:p>
            <a:pPr marL="0" indent="0">
              <a:buNone/>
            </a:pPr>
            <a:r>
              <a:rPr lang="en-GB" dirty="0"/>
              <a:t>- - debug the framework. This results in only one worker and in the future possibly in local execution of the code (making it actually </a:t>
            </a:r>
            <a:r>
              <a:rPr lang="en-GB" dirty="0" err="1"/>
              <a:t>debuggable</a:t>
            </a:r>
            <a:r>
              <a:rPr lang="en-GB" dirty="0"/>
              <a:t>).</a:t>
            </a:r>
          </a:p>
          <a:p>
            <a:pPr marL="0" indent="0">
              <a:buNone/>
            </a:pPr>
            <a:r>
              <a:rPr lang="en-GB" dirty="0"/>
              <a:t>The two other modes are - - tune to use </a:t>
            </a:r>
            <a:r>
              <a:rPr lang="en-GB" dirty="0" err="1"/>
              <a:t>ray.tune</a:t>
            </a:r>
            <a:r>
              <a:rPr lang="en-GB" dirty="0"/>
              <a:t> with your config/</a:t>
            </a:r>
            <a:r>
              <a:rPr lang="en-GB" dirty="0" err="1"/>
              <a:t>tune.yaml</a:t>
            </a:r>
            <a:r>
              <a:rPr lang="en-GB" dirty="0"/>
              <a:t> config and the default mode which evaluates your configured parameters for a set number of steps</a:t>
            </a:r>
            <a:endParaRPr lang="en-DE" dirty="0"/>
          </a:p>
        </p:txBody>
      </p:sp>
    </p:spTree>
    <p:extLst>
      <p:ext uri="{BB962C8B-B14F-4D97-AF65-F5344CB8AC3E}">
        <p14:creationId xmlns:p14="http://schemas.microsoft.com/office/powerpoint/2010/main" val="419811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D561-CF09-7449-AD2D-1D0AA715CAE1}"/>
              </a:ext>
            </a:extLst>
          </p:cNvPr>
          <p:cNvSpPr>
            <a:spLocks noGrp="1"/>
          </p:cNvSpPr>
          <p:nvPr>
            <p:ph type="title"/>
          </p:nvPr>
        </p:nvSpPr>
        <p:spPr>
          <a:xfrm>
            <a:off x="836902" y="695371"/>
            <a:ext cx="10149150" cy="1106923"/>
          </a:xfrm>
        </p:spPr>
        <p:txBody>
          <a:bodyPr/>
          <a:lstStyle/>
          <a:p>
            <a:r>
              <a:rPr lang="en-DE" dirty="0"/>
              <a:t>How do I change the structure of the ANNs?</a:t>
            </a:r>
          </a:p>
        </p:txBody>
      </p:sp>
      <p:pic>
        <p:nvPicPr>
          <p:cNvPr id="5" name="Content Placeholder 4" descr="Text&#10;&#10;Description automatically generated">
            <a:extLst>
              <a:ext uri="{FF2B5EF4-FFF2-40B4-BE49-F238E27FC236}">
                <a16:creationId xmlns:a16="http://schemas.microsoft.com/office/drawing/2014/main" id="{A7CE9800-831A-C847-864D-3F6741F4FDE0}"/>
              </a:ext>
            </a:extLst>
          </p:cNvPr>
          <p:cNvPicPr>
            <a:picLocks noGrp="1" noChangeAspect="1"/>
          </p:cNvPicPr>
          <p:nvPr>
            <p:ph idx="1"/>
          </p:nvPr>
        </p:nvPicPr>
        <p:blipFill>
          <a:blip r:embed="rId2"/>
          <a:stretch>
            <a:fillRect/>
          </a:stretch>
        </p:blipFill>
        <p:spPr>
          <a:xfrm>
            <a:off x="5102085" y="2676939"/>
            <a:ext cx="6622809" cy="1511728"/>
          </a:xfrm>
        </p:spPr>
      </p:pic>
      <p:sp>
        <p:nvSpPr>
          <p:cNvPr id="6" name="TextBox 5">
            <a:extLst>
              <a:ext uri="{FF2B5EF4-FFF2-40B4-BE49-F238E27FC236}">
                <a16:creationId xmlns:a16="http://schemas.microsoft.com/office/drawing/2014/main" id="{FA97E1F7-9A38-3D40-83AF-5BE4E21078DF}"/>
              </a:ext>
            </a:extLst>
          </p:cNvPr>
          <p:cNvSpPr txBox="1"/>
          <p:nvPr/>
        </p:nvSpPr>
        <p:spPr>
          <a:xfrm>
            <a:off x="291548" y="2676939"/>
            <a:ext cx="4810537" cy="4247317"/>
          </a:xfrm>
          <a:prstGeom prst="rect">
            <a:avLst/>
          </a:prstGeom>
          <a:noFill/>
        </p:spPr>
        <p:txBody>
          <a:bodyPr wrap="square" rtlCol="0">
            <a:spAutoFit/>
          </a:bodyPr>
          <a:lstStyle/>
          <a:p>
            <a:pPr marL="285750" indent="-285750">
              <a:buFont typeface="Arial" panose="020B0604020202020204" pitchFamily="34" charset="0"/>
              <a:buChar char="•"/>
            </a:pPr>
            <a:r>
              <a:rPr lang="en-DE" dirty="0"/>
              <a:t>Inside the ANN file, you find three methods which take your accumulated configuration as input.</a:t>
            </a:r>
          </a:p>
          <a:p>
            <a:pPr marL="285750" indent="-285750">
              <a:buFont typeface="Arial" panose="020B0604020202020204" pitchFamily="34" charset="0"/>
              <a:buChar char="•"/>
            </a:pPr>
            <a:r>
              <a:rPr lang="en-DE" dirty="0"/>
              <a:t>Many network parameters, such as the number of layers in the encoder of the VAE, are declared in config/general_config.yaml.</a:t>
            </a:r>
          </a:p>
          <a:p>
            <a:pPr marL="742950" lvl="1" indent="-285750">
              <a:buFont typeface="Arial" panose="020B0604020202020204" pitchFamily="34" charset="0"/>
              <a:buChar char="•"/>
            </a:pPr>
            <a:r>
              <a:rPr lang="en-DE" dirty="0"/>
              <a:t>You should overwrite them with your own environment_config.yaml in your environment folder.</a:t>
            </a:r>
          </a:p>
          <a:p>
            <a:pPr marL="742950" lvl="1" indent="-285750">
              <a:buFont typeface="Arial" panose="020B0604020202020204" pitchFamily="34" charset="0"/>
              <a:buChar char="•"/>
            </a:pPr>
            <a:r>
              <a:rPr lang="en-DE" dirty="0"/>
              <a:t>If you desire major changes, you will have to change the three building functions and write some more code</a:t>
            </a:r>
          </a:p>
        </p:txBody>
      </p:sp>
      <p:sp>
        <p:nvSpPr>
          <p:cNvPr id="7" name="TextBox 6">
            <a:extLst>
              <a:ext uri="{FF2B5EF4-FFF2-40B4-BE49-F238E27FC236}">
                <a16:creationId xmlns:a16="http://schemas.microsoft.com/office/drawing/2014/main" id="{3AAA3ED4-EABD-2B4C-B64E-0EFE2AD548D1}"/>
              </a:ext>
            </a:extLst>
          </p:cNvPr>
          <p:cNvSpPr txBox="1"/>
          <p:nvPr/>
        </p:nvSpPr>
        <p:spPr>
          <a:xfrm>
            <a:off x="7828755" y="5165944"/>
            <a:ext cx="4227443" cy="1384995"/>
          </a:xfrm>
          <a:prstGeom prst="rect">
            <a:avLst/>
          </a:prstGeom>
          <a:noFill/>
        </p:spPr>
        <p:txBody>
          <a:bodyPr wrap="square" rtlCol="0">
            <a:spAutoFit/>
          </a:bodyPr>
          <a:lstStyle/>
          <a:p>
            <a:r>
              <a:rPr lang="en-DE" sz="1400" dirty="0"/>
              <a:t>There is some code in the ArtificialNeuralNetworks.py file that is closely related to CarRacing. This may be removed in further versions, but come from the fact that multiple student built ther thesis around this game.</a:t>
            </a:r>
          </a:p>
        </p:txBody>
      </p:sp>
    </p:spTree>
    <p:extLst>
      <p:ext uri="{BB962C8B-B14F-4D97-AF65-F5344CB8AC3E}">
        <p14:creationId xmlns:p14="http://schemas.microsoft.com/office/powerpoint/2010/main" val="40702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9D51-F7C4-8D40-A35F-9A0B0E14CA74}"/>
              </a:ext>
            </a:extLst>
          </p:cNvPr>
          <p:cNvSpPr>
            <a:spLocks noGrp="1"/>
          </p:cNvSpPr>
          <p:nvPr>
            <p:ph type="title"/>
          </p:nvPr>
        </p:nvSpPr>
        <p:spPr/>
        <p:txBody>
          <a:bodyPr/>
          <a:lstStyle/>
          <a:p>
            <a:r>
              <a:rPr lang="en-DE" dirty="0"/>
              <a:t>How do I see if my VAE is working?</a:t>
            </a:r>
          </a:p>
        </p:txBody>
      </p:sp>
      <p:sp>
        <p:nvSpPr>
          <p:cNvPr id="3" name="Content Placeholder 2">
            <a:extLst>
              <a:ext uri="{FF2B5EF4-FFF2-40B4-BE49-F238E27FC236}">
                <a16:creationId xmlns:a16="http://schemas.microsoft.com/office/drawing/2014/main" id="{7E34A7E9-E747-3544-8565-0351CD81FA86}"/>
              </a:ext>
            </a:extLst>
          </p:cNvPr>
          <p:cNvSpPr>
            <a:spLocks noGrp="1"/>
          </p:cNvSpPr>
          <p:nvPr>
            <p:ph idx="1"/>
          </p:nvPr>
        </p:nvSpPr>
        <p:spPr/>
        <p:txBody>
          <a:bodyPr/>
          <a:lstStyle/>
          <a:p>
            <a:r>
              <a:rPr lang="en-DE" dirty="0"/>
              <a:t>If you actually use the VAE, it will log it’s own image recustructions for an own tensorboard session.</a:t>
            </a:r>
          </a:p>
          <a:p>
            <a:r>
              <a:rPr lang="en-DE" dirty="0"/>
              <a:t>Have a look at the vae_tensorboard_logs folder and use the standard command  </a:t>
            </a:r>
            <a:r>
              <a:rPr lang="en-DE" i="1" dirty="0"/>
              <a:t>tensorboard –logdir .</a:t>
            </a:r>
            <a:r>
              <a:rPr lang="en-DE" dirty="0"/>
              <a:t> </a:t>
            </a:r>
            <a:r>
              <a:rPr lang="en-GB" dirty="0"/>
              <a:t>c</a:t>
            </a:r>
            <a:r>
              <a:rPr lang="en-DE" dirty="0"/>
              <a:t>ommand.</a:t>
            </a:r>
          </a:p>
          <a:p>
            <a:r>
              <a:rPr lang="en-DE" dirty="0"/>
              <a:t>If everything is working fine, you can see images and their reconstructions. If the recustructions look bad, your VAE training is bad</a:t>
            </a:r>
          </a:p>
        </p:txBody>
      </p:sp>
    </p:spTree>
    <p:extLst>
      <p:ext uri="{BB962C8B-B14F-4D97-AF65-F5344CB8AC3E}">
        <p14:creationId xmlns:p14="http://schemas.microsoft.com/office/powerpoint/2010/main" val="24384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9D51-F7C4-8D40-A35F-9A0B0E14CA74}"/>
              </a:ext>
            </a:extLst>
          </p:cNvPr>
          <p:cNvSpPr>
            <a:spLocks noGrp="1"/>
          </p:cNvSpPr>
          <p:nvPr>
            <p:ph type="title"/>
          </p:nvPr>
        </p:nvSpPr>
        <p:spPr/>
        <p:txBody>
          <a:bodyPr/>
          <a:lstStyle/>
          <a:p>
            <a:r>
              <a:rPr lang="en-DE" dirty="0"/>
              <a:t>What is an execution plan?</a:t>
            </a:r>
          </a:p>
        </p:txBody>
      </p:sp>
      <p:sp>
        <p:nvSpPr>
          <p:cNvPr id="3" name="Content Placeholder 2">
            <a:extLst>
              <a:ext uri="{FF2B5EF4-FFF2-40B4-BE49-F238E27FC236}">
                <a16:creationId xmlns:a16="http://schemas.microsoft.com/office/drawing/2014/main" id="{7E34A7E9-E747-3544-8565-0351CD81FA86}"/>
              </a:ext>
            </a:extLst>
          </p:cNvPr>
          <p:cNvSpPr>
            <a:spLocks noGrp="1"/>
          </p:cNvSpPr>
          <p:nvPr>
            <p:ph idx="1"/>
          </p:nvPr>
        </p:nvSpPr>
        <p:spPr/>
        <p:txBody>
          <a:bodyPr/>
          <a:lstStyle/>
          <a:p>
            <a:r>
              <a:rPr lang="en-GB" dirty="0"/>
              <a:t>The execution plan is a concept specific to </a:t>
            </a:r>
            <a:r>
              <a:rPr lang="en-GB" dirty="0" err="1"/>
              <a:t>RLLib</a:t>
            </a:r>
            <a:endParaRPr lang="en-GB" dirty="0"/>
          </a:p>
          <a:p>
            <a:r>
              <a:rPr lang="en-GB" dirty="0"/>
              <a:t>It defines there general flow of data when training your RL agent</a:t>
            </a:r>
          </a:p>
          <a:p>
            <a:r>
              <a:rPr lang="en-GB" dirty="0"/>
              <a:t>Most importantly: It is not called repetitively, but relies on the concept of parallel iterators. Basically, the execution plan is an object that is returned by our </a:t>
            </a:r>
            <a:r>
              <a:rPr lang="en-GB" i="1" dirty="0" err="1"/>
              <a:t>execution_plan</a:t>
            </a:r>
            <a:r>
              <a:rPr lang="en-GB" i="1" dirty="0"/>
              <a:t> </a:t>
            </a:r>
            <a:r>
              <a:rPr lang="en-GB" dirty="0"/>
              <a:t>function that the </a:t>
            </a:r>
            <a:r>
              <a:rPr lang="en-GB" dirty="0" err="1"/>
              <a:t>RLLib</a:t>
            </a:r>
            <a:r>
              <a:rPr lang="en-GB" dirty="0"/>
              <a:t> trainer instance iterates over to make it sample, train, or do what ever you want.</a:t>
            </a:r>
            <a:endParaRPr lang="en-DE" dirty="0"/>
          </a:p>
        </p:txBody>
      </p:sp>
      <p:pic>
        <p:nvPicPr>
          <p:cNvPr id="5" name="Picture 4" descr="Text&#10;&#10;Description automatically generated">
            <a:extLst>
              <a:ext uri="{FF2B5EF4-FFF2-40B4-BE49-F238E27FC236}">
                <a16:creationId xmlns:a16="http://schemas.microsoft.com/office/drawing/2014/main" id="{462866AB-31FF-6F48-8E25-67B9881F4CBE}"/>
              </a:ext>
            </a:extLst>
          </p:cNvPr>
          <p:cNvPicPr>
            <a:picLocks noChangeAspect="1"/>
          </p:cNvPicPr>
          <p:nvPr/>
        </p:nvPicPr>
        <p:blipFill>
          <a:blip r:embed="rId2"/>
          <a:stretch>
            <a:fillRect/>
          </a:stretch>
        </p:blipFill>
        <p:spPr>
          <a:xfrm>
            <a:off x="6745356" y="4784198"/>
            <a:ext cx="5129143" cy="1813727"/>
          </a:xfrm>
          <a:prstGeom prst="rect">
            <a:avLst/>
          </a:prstGeom>
        </p:spPr>
      </p:pic>
      <p:cxnSp>
        <p:nvCxnSpPr>
          <p:cNvPr id="6" name="Straight Arrow Connector 5">
            <a:extLst>
              <a:ext uri="{FF2B5EF4-FFF2-40B4-BE49-F238E27FC236}">
                <a16:creationId xmlns:a16="http://schemas.microsoft.com/office/drawing/2014/main" id="{FF8E8E56-2B59-2F4E-B09D-9AD26CB7D28D}"/>
              </a:ext>
            </a:extLst>
          </p:cNvPr>
          <p:cNvCxnSpPr>
            <a:cxnSpLocks/>
          </p:cNvCxnSpPr>
          <p:nvPr/>
        </p:nvCxnSpPr>
        <p:spPr>
          <a:xfrm flipV="1">
            <a:off x="5022574" y="5579166"/>
            <a:ext cx="2146852" cy="30516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8195FC1-16C0-DB48-B195-4376FD8B85BC}"/>
              </a:ext>
            </a:extLst>
          </p:cNvPr>
          <p:cNvSpPr txBox="1"/>
          <p:nvPr/>
        </p:nvSpPr>
        <p:spPr>
          <a:xfrm>
            <a:off x="795130" y="5619396"/>
            <a:ext cx="4346713" cy="1200329"/>
          </a:xfrm>
          <a:prstGeom prst="rect">
            <a:avLst/>
          </a:prstGeom>
          <a:noFill/>
        </p:spPr>
        <p:txBody>
          <a:bodyPr wrap="square" rtlCol="0">
            <a:spAutoFit/>
          </a:bodyPr>
          <a:lstStyle/>
          <a:p>
            <a:r>
              <a:rPr lang="en-DE" dirty="0"/>
              <a:t>See here “for_each” broadcasts the weights of the agent to all workers after every n iterations of the algorithm</a:t>
            </a:r>
          </a:p>
        </p:txBody>
      </p:sp>
    </p:spTree>
    <p:extLst>
      <p:ext uri="{BB962C8B-B14F-4D97-AF65-F5344CB8AC3E}">
        <p14:creationId xmlns:p14="http://schemas.microsoft.com/office/powerpoint/2010/main" val="287564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331D-62D2-094A-87B3-56DA16EF899B}"/>
              </a:ext>
            </a:extLst>
          </p:cNvPr>
          <p:cNvSpPr>
            <a:spLocks noGrp="1"/>
          </p:cNvSpPr>
          <p:nvPr>
            <p:ph type="title"/>
          </p:nvPr>
        </p:nvSpPr>
        <p:spPr>
          <a:xfrm>
            <a:off x="1154954" y="973668"/>
            <a:ext cx="9831098" cy="1014158"/>
          </a:xfrm>
        </p:spPr>
        <p:txBody>
          <a:bodyPr/>
          <a:lstStyle/>
          <a:p>
            <a:r>
              <a:rPr lang="en-DE" dirty="0"/>
              <a:t>How to use docker with this framework?</a:t>
            </a:r>
          </a:p>
        </p:txBody>
      </p:sp>
      <p:sp>
        <p:nvSpPr>
          <p:cNvPr id="3" name="Content Placeholder 2">
            <a:extLst>
              <a:ext uri="{FF2B5EF4-FFF2-40B4-BE49-F238E27FC236}">
                <a16:creationId xmlns:a16="http://schemas.microsoft.com/office/drawing/2014/main" id="{1CBBB54D-1D08-9B44-86FA-99C75410B272}"/>
              </a:ext>
            </a:extLst>
          </p:cNvPr>
          <p:cNvSpPr>
            <a:spLocks noGrp="1"/>
          </p:cNvSpPr>
          <p:nvPr>
            <p:ph idx="1"/>
          </p:nvPr>
        </p:nvSpPr>
        <p:spPr>
          <a:xfrm>
            <a:off x="1154955" y="2603500"/>
            <a:ext cx="7869776" cy="3416300"/>
          </a:xfrm>
        </p:spPr>
        <p:txBody>
          <a:bodyPr/>
          <a:lstStyle/>
          <a:p>
            <a:r>
              <a:rPr lang="en-DE" dirty="0"/>
              <a:t>The repository also includes a container registry</a:t>
            </a:r>
          </a:p>
          <a:p>
            <a:r>
              <a:rPr lang="en-GB" dirty="0"/>
              <a:t>G</a:t>
            </a:r>
            <a:r>
              <a:rPr lang="en-DE" dirty="0"/>
              <a:t>et comfortable with docker before handling issues related to this</a:t>
            </a:r>
          </a:p>
          <a:p>
            <a:r>
              <a:rPr lang="en-DE" dirty="0"/>
              <a:t>There exists a CPU and a GPU version, which also supports cuDNN and has been tested on Ubuntu 18.04 and CUDA 11.2</a:t>
            </a:r>
          </a:p>
          <a:p>
            <a:r>
              <a:rPr lang="en-DE" dirty="0"/>
              <a:t>The code and results folder are mounted to /mnt/</a:t>
            </a:r>
          </a:p>
          <a:p>
            <a:r>
              <a:rPr lang="en-GB" dirty="0"/>
              <a:t>E</a:t>
            </a:r>
            <a:r>
              <a:rPr lang="en-DE" dirty="0"/>
              <a:t>xecute your trainings from /mnt/code headlessly, such as described in the repo</a:t>
            </a:r>
          </a:p>
          <a:p>
            <a:r>
              <a:rPr lang="en-DE" dirty="0"/>
              <a:t>You only need build_docker.sh if you w</a:t>
            </a:r>
            <a:r>
              <a:rPr lang="en-GB" dirty="0"/>
              <a:t>an</a:t>
            </a:r>
            <a:r>
              <a:rPr lang="en-DE" dirty="0"/>
              <a:t>t to change the docker image, not when you change your own code</a:t>
            </a:r>
          </a:p>
        </p:txBody>
      </p:sp>
      <p:pic>
        <p:nvPicPr>
          <p:cNvPr id="5" name="Picture 4" descr="Graphical user interface, text, application, email&#10;&#10;Description automatically generated">
            <a:extLst>
              <a:ext uri="{FF2B5EF4-FFF2-40B4-BE49-F238E27FC236}">
                <a16:creationId xmlns:a16="http://schemas.microsoft.com/office/drawing/2014/main" id="{8C70E043-0505-E94D-8602-679CE8A0C8EC}"/>
              </a:ext>
            </a:extLst>
          </p:cNvPr>
          <p:cNvPicPr>
            <a:picLocks noChangeAspect="1"/>
          </p:cNvPicPr>
          <p:nvPr/>
        </p:nvPicPr>
        <p:blipFill>
          <a:blip r:embed="rId2"/>
          <a:stretch>
            <a:fillRect/>
          </a:stretch>
        </p:blipFill>
        <p:spPr>
          <a:xfrm>
            <a:off x="4271279" y="5781813"/>
            <a:ext cx="4584700" cy="143510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2C24BB9-E471-4645-88A0-E11F336AD3EE}"/>
              </a:ext>
            </a:extLst>
          </p:cNvPr>
          <p:cNvPicPr>
            <a:picLocks noChangeAspect="1"/>
          </p:cNvPicPr>
          <p:nvPr/>
        </p:nvPicPr>
        <p:blipFill>
          <a:blip r:embed="rId3"/>
          <a:stretch>
            <a:fillRect/>
          </a:stretch>
        </p:blipFill>
        <p:spPr>
          <a:xfrm>
            <a:off x="9287059" y="4175263"/>
            <a:ext cx="2413000" cy="2324100"/>
          </a:xfrm>
          <a:prstGeom prst="rect">
            <a:avLst/>
          </a:prstGeom>
        </p:spPr>
      </p:pic>
      <p:cxnSp>
        <p:nvCxnSpPr>
          <p:cNvPr id="8" name="Straight Arrow Connector 7">
            <a:extLst>
              <a:ext uri="{FF2B5EF4-FFF2-40B4-BE49-F238E27FC236}">
                <a16:creationId xmlns:a16="http://schemas.microsoft.com/office/drawing/2014/main" id="{84547EB6-6A19-154F-8E4D-3AAD6824ECE9}"/>
              </a:ext>
            </a:extLst>
          </p:cNvPr>
          <p:cNvCxnSpPr>
            <a:cxnSpLocks/>
          </p:cNvCxnSpPr>
          <p:nvPr/>
        </p:nvCxnSpPr>
        <p:spPr>
          <a:xfrm flipV="1">
            <a:off x="8488350" y="4843119"/>
            <a:ext cx="950799" cy="123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7E4CC05-8EE1-384C-941D-8D117F09C474}"/>
              </a:ext>
            </a:extLst>
          </p:cNvPr>
          <p:cNvCxnSpPr>
            <a:cxnSpLocks/>
          </p:cNvCxnSpPr>
          <p:nvPr/>
        </p:nvCxnSpPr>
        <p:spPr>
          <a:xfrm flipV="1">
            <a:off x="8633571" y="5881126"/>
            <a:ext cx="653488" cy="300549"/>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89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72F3-ACE6-C14A-B85E-BC28DC6E5526}"/>
              </a:ext>
            </a:extLst>
          </p:cNvPr>
          <p:cNvSpPr>
            <a:spLocks noGrp="1"/>
          </p:cNvSpPr>
          <p:nvPr>
            <p:ph type="title"/>
          </p:nvPr>
        </p:nvSpPr>
        <p:spPr/>
        <p:txBody>
          <a:bodyPr/>
          <a:lstStyle/>
          <a:p>
            <a:r>
              <a:rPr lang="en-DE" dirty="0"/>
              <a:t>About this document</a:t>
            </a:r>
          </a:p>
        </p:txBody>
      </p:sp>
      <p:sp>
        <p:nvSpPr>
          <p:cNvPr id="3" name="Content Placeholder 2">
            <a:extLst>
              <a:ext uri="{FF2B5EF4-FFF2-40B4-BE49-F238E27FC236}">
                <a16:creationId xmlns:a16="http://schemas.microsoft.com/office/drawing/2014/main" id="{093A19BA-9A73-6840-A9B6-2D47E0C58D48}"/>
              </a:ext>
            </a:extLst>
          </p:cNvPr>
          <p:cNvSpPr>
            <a:spLocks noGrp="1"/>
          </p:cNvSpPr>
          <p:nvPr>
            <p:ph idx="1"/>
          </p:nvPr>
        </p:nvSpPr>
        <p:spPr/>
        <p:txBody>
          <a:bodyPr/>
          <a:lstStyle/>
          <a:p>
            <a:r>
              <a:rPr lang="en-DE" dirty="0"/>
              <a:t>This document is a mixture of a presentation and a FAQ/Manual</a:t>
            </a:r>
          </a:p>
          <a:p>
            <a:r>
              <a:rPr lang="en-DE" dirty="0"/>
              <a:t>During presentation, ignore excessivly long text</a:t>
            </a:r>
          </a:p>
          <a:p>
            <a:r>
              <a:rPr lang="en-DE" dirty="0"/>
              <a:t>Refer to some of the slides to get an idea on certain topics before asking Shawan questions</a:t>
            </a:r>
          </a:p>
        </p:txBody>
      </p:sp>
    </p:spTree>
    <p:extLst>
      <p:ext uri="{BB962C8B-B14F-4D97-AF65-F5344CB8AC3E}">
        <p14:creationId xmlns:p14="http://schemas.microsoft.com/office/powerpoint/2010/main" val="148020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372D-5987-E645-9E81-2AEBF0553509}"/>
              </a:ext>
            </a:extLst>
          </p:cNvPr>
          <p:cNvSpPr>
            <a:spLocks noGrp="1"/>
          </p:cNvSpPr>
          <p:nvPr>
            <p:ph type="title"/>
          </p:nvPr>
        </p:nvSpPr>
        <p:spPr>
          <a:xfrm>
            <a:off x="1154954" y="973668"/>
            <a:ext cx="10612976" cy="706964"/>
          </a:xfrm>
        </p:spPr>
        <p:txBody>
          <a:bodyPr/>
          <a:lstStyle/>
          <a:p>
            <a:r>
              <a:rPr lang="en-DE" dirty="0"/>
              <a:t>Where do I start?</a:t>
            </a:r>
          </a:p>
        </p:txBody>
      </p:sp>
      <p:sp>
        <p:nvSpPr>
          <p:cNvPr id="5" name="AutoShape 4">
            <a:extLst>
              <a:ext uri="{FF2B5EF4-FFF2-40B4-BE49-F238E27FC236}">
                <a16:creationId xmlns:a16="http://schemas.microsoft.com/office/drawing/2014/main" id="{811C76D6-F745-F947-9E52-2A60B651D881}"/>
              </a:ext>
            </a:extLst>
          </p:cNvPr>
          <p:cNvSpPr>
            <a:spLocks noChangeAspect="1" noChangeArrowheads="1"/>
          </p:cNvSpPr>
          <p:nvPr/>
        </p:nvSpPr>
        <p:spPr bwMode="auto">
          <a:xfrm>
            <a:off x="6096000" y="3429000"/>
            <a:ext cx="3021013" cy="3429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6" name="AutoShape 6">
            <a:extLst>
              <a:ext uri="{FF2B5EF4-FFF2-40B4-BE49-F238E27FC236}">
                <a16:creationId xmlns:a16="http://schemas.microsoft.com/office/drawing/2014/main" id="{8892F8C6-5E84-804F-85E2-F3EAE9E140BC}"/>
              </a:ext>
            </a:extLst>
          </p:cNvPr>
          <p:cNvSpPr>
            <a:spLocks noChangeAspect="1" noChangeArrowheads="1"/>
          </p:cNvSpPr>
          <p:nvPr/>
        </p:nvSpPr>
        <p:spPr bwMode="auto">
          <a:xfrm>
            <a:off x="5561850" y="2822712"/>
            <a:ext cx="3555163" cy="40352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11" name="TextBox 10">
            <a:extLst>
              <a:ext uri="{FF2B5EF4-FFF2-40B4-BE49-F238E27FC236}">
                <a16:creationId xmlns:a16="http://schemas.microsoft.com/office/drawing/2014/main" id="{49B366FA-D9BA-854F-835B-DAE681B4CC5F}"/>
              </a:ext>
            </a:extLst>
          </p:cNvPr>
          <p:cNvSpPr txBox="1"/>
          <p:nvPr/>
        </p:nvSpPr>
        <p:spPr>
          <a:xfrm>
            <a:off x="5962291" y="742834"/>
            <a:ext cx="2754280" cy="461665"/>
          </a:xfrm>
          <a:prstGeom prst="rect">
            <a:avLst/>
          </a:prstGeom>
          <a:noFill/>
        </p:spPr>
        <p:txBody>
          <a:bodyPr wrap="none" rtlCol="0">
            <a:spAutoFit/>
          </a:bodyPr>
          <a:lstStyle/>
          <a:p>
            <a:r>
              <a:rPr lang="en-DE" sz="1200" dirty="0">
                <a:solidFill>
                  <a:schemeClr val="bg1"/>
                </a:solidFill>
              </a:rPr>
              <a:t>Skip any of these steps, </a:t>
            </a:r>
          </a:p>
          <a:p>
            <a:r>
              <a:rPr lang="en-GB" sz="1200" dirty="0">
                <a:solidFill>
                  <a:schemeClr val="bg1"/>
                </a:solidFill>
              </a:rPr>
              <a:t>I</a:t>
            </a:r>
            <a:r>
              <a:rPr lang="en-DE" sz="1200" dirty="0">
                <a:solidFill>
                  <a:schemeClr val="bg1"/>
                </a:solidFill>
              </a:rPr>
              <a:t>f you feel they are not neccessary</a:t>
            </a:r>
          </a:p>
        </p:txBody>
      </p:sp>
      <p:sp>
        <p:nvSpPr>
          <p:cNvPr id="12" name="TextBox 11">
            <a:extLst>
              <a:ext uri="{FF2B5EF4-FFF2-40B4-BE49-F238E27FC236}">
                <a16:creationId xmlns:a16="http://schemas.microsoft.com/office/drawing/2014/main" id="{0C323DD1-76F0-BC40-A74F-4E42BB253E98}"/>
              </a:ext>
            </a:extLst>
          </p:cNvPr>
          <p:cNvSpPr txBox="1"/>
          <p:nvPr/>
        </p:nvSpPr>
        <p:spPr>
          <a:xfrm>
            <a:off x="1073426" y="2875722"/>
            <a:ext cx="10482470" cy="3693319"/>
          </a:xfrm>
          <a:prstGeom prst="rect">
            <a:avLst/>
          </a:prstGeom>
          <a:noFill/>
        </p:spPr>
        <p:txBody>
          <a:bodyPr wrap="square" rtlCol="0">
            <a:spAutoFit/>
          </a:bodyPr>
          <a:lstStyle/>
          <a:p>
            <a:pPr marL="285750" indent="-285750">
              <a:buFont typeface="Arial" panose="020B0604020202020204" pitchFamily="34" charset="0"/>
              <a:buChar char="•"/>
            </a:pPr>
            <a:r>
              <a:rPr lang="en-DE" dirty="0"/>
              <a:t>Preparation:</a:t>
            </a:r>
          </a:p>
          <a:p>
            <a:pPr marL="742950" lvl="1" indent="-285750">
              <a:buFont typeface="Arial" panose="020B0604020202020204" pitchFamily="34" charset="0"/>
              <a:buChar char="•"/>
            </a:pPr>
            <a:r>
              <a:rPr lang="en-DE" dirty="0"/>
              <a:t>Read Geron’s Hands on ML book</a:t>
            </a:r>
          </a:p>
          <a:p>
            <a:pPr marL="742950" lvl="1" indent="-285750">
              <a:buFont typeface="Arial" panose="020B0604020202020204" pitchFamily="34" charset="0"/>
              <a:buChar char="•"/>
            </a:pPr>
            <a:r>
              <a:rPr lang="en-DE" dirty="0"/>
              <a:t>Watch David Silver’s (Google Deepmind) Video Series (starting </a:t>
            </a:r>
            <a:r>
              <a:rPr lang="en-DE" dirty="0">
                <a:hlinkClick r:id="rId2"/>
              </a:rPr>
              <a:t>here</a:t>
            </a:r>
            <a:r>
              <a:rPr lang="en-DE" dirty="0"/>
              <a:t>)</a:t>
            </a:r>
          </a:p>
          <a:p>
            <a:pPr marL="742950" lvl="1" indent="-285750">
              <a:buFont typeface="Arial" panose="020B0604020202020204" pitchFamily="34" charset="0"/>
              <a:buChar char="•"/>
            </a:pPr>
            <a:r>
              <a:rPr lang="en-DE" dirty="0"/>
              <a:t>Read Angelo’s and Artur’s Master Thesis </a:t>
            </a:r>
          </a:p>
          <a:p>
            <a:pPr marL="1200150" lvl="2" indent="-285750">
              <a:buFont typeface="Arial" panose="020B0604020202020204" pitchFamily="34" charset="0"/>
              <a:buChar char="•"/>
            </a:pPr>
            <a:r>
              <a:rPr lang="en-DE" dirty="0"/>
              <a:t>(skip enything on Recurrent Neural Networks)</a:t>
            </a:r>
          </a:p>
          <a:p>
            <a:pPr marL="1200150" lvl="2" indent="-285750">
              <a:buFont typeface="Arial" panose="020B0604020202020204" pitchFamily="34" charset="0"/>
              <a:buChar char="•"/>
            </a:pPr>
            <a:r>
              <a:rPr lang="en-DE" dirty="0"/>
              <a:t>(skip results parts, read them later to see how results are expected to be presented)</a:t>
            </a:r>
          </a:p>
          <a:p>
            <a:pPr marL="285750" indent="-285750">
              <a:buFont typeface="Arial" panose="020B0604020202020204" pitchFamily="34" charset="0"/>
              <a:buChar char="•"/>
            </a:pPr>
            <a:r>
              <a:rPr lang="en-DE" dirty="0"/>
              <a:t>Getting to know the framework:</a:t>
            </a:r>
          </a:p>
          <a:p>
            <a:pPr marL="742950" lvl="1" indent="-285750">
              <a:buFont typeface="Arial" panose="020B0604020202020204" pitchFamily="34" charset="0"/>
              <a:buChar char="•"/>
            </a:pPr>
            <a:r>
              <a:rPr lang="en-DE" dirty="0"/>
              <a:t>Read this document and the README of the repository</a:t>
            </a:r>
          </a:p>
          <a:p>
            <a:pPr marL="285750" indent="-285750">
              <a:buFont typeface="Arial" panose="020B0604020202020204" pitchFamily="34" charset="0"/>
              <a:buChar char="•"/>
            </a:pPr>
            <a:r>
              <a:rPr lang="en-DE" dirty="0"/>
              <a:t>Coding:</a:t>
            </a:r>
          </a:p>
          <a:p>
            <a:pPr marL="742950" lvl="1" indent="-285750">
              <a:buFont typeface="Arial" panose="020B0604020202020204" pitchFamily="34" charset="0"/>
              <a:buChar char="•"/>
            </a:pPr>
            <a:r>
              <a:rPr lang="en-DE" dirty="0"/>
              <a:t>If you do now own a powerful GPU, set up your own remote development environment such that you comfortably test your code</a:t>
            </a:r>
          </a:p>
          <a:p>
            <a:pPr marL="742950" lvl="1" indent="-285750">
              <a:buFont typeface="Arial" panose="020B0604020202020204" pitchFamily="34" charset="0"/>
              <a:buChar char="•"/>
            </a:pPr>
            <a:r>
              <a:rPr lang="en-DE" dirty="0"/>
              <a:t>The project files should be commented to give you an idea of what happens where</a:t>
            </a:r>
          </a:p>
        </p:txBody>
      </p:sp>
    </p:spTree>
    <p:extLst>
      <p:ext uri="{BB962C8B-B14F-4D97-AF65-F5344CB8AC3E}">
        <p14:creationId xmlns:p14="http://schemas.microsoft.com/office/powerpoint/2010/main" val="162286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FF84-8FA0-7B4C-978F-9D708FCB9FE6}"/>
              </a:ext>
            </a:extLst>
          </p:cNvPr>
          <p:cNvSpPr>
            <a:spLocks noGrp="1"/>
          </p:cNvSpPr>
          <p:nvPr>
            <p:ph type="title"/>
          </p:nvPr>
        </p:nvSpPr>
        <p:spPr/>
        <p:txBody>
          <a:bodyPr/>
          <a:lstStyle/>
          <a:p>
            <a:r>
              <a:rPr lang="en-DE" dirty="0"/>
              <a:t>Idea of this framework? (1)</a:t>
            </a:r>
          </a:p>
        </p:txBody>
      </p:sp>
      <p:sp>
        <p:nvSpPr>
          <p:cNvPr id="3" name="Content Placeholder 2">
            <a:extLst>
              <a:ext uri="{FF2B5EF4-FFF2-40B4-BE49-F238E27FC236}">
                <a16:creationId xmlns:a16="http://schemas.microsoft.com/office/drawing/2014/main" id="{5C074C8C-3C2F-1D4E-B514-01594EF69348}"/>
              </a:ext>
            </a:extLst>
          </p:cNvPr>
          <p:cNvSpPr>
            <a:spLocks noGrp="1"/>
          </p:cNvSpPr>
          <p:nvPr>
            <p:ph idx="1"/>
          </p:nvPr>
        </p:nvSpPr>
        <p:spPr>
          <a:xfrm>
            <a:off x="3263846" y="469900"/>
            <a:ext cx="5097906" cy="3416300"/>
          </a:xfrm>
        </p:spPr>
        <p:txBody>
          <a:bodyPr>
            <a:normAutofit/>
          </a:bodyPr>
          <a:lstStyle/>
          <a:p>
            <a:r>
              <a:rPr lang="en-DE" sz="1000" dirty="0">
                <a:solidFill>
                  <a:schemeClr val="bg1"/>
                </a:solidFill>
              </a:rPr>
              <a:t>This slide assumes you have knowledge of terms such as VAE and policy gradient algorithms (if not, ask Shawan and google)</a:t>
            </a:r>
          </a:p>
        </p:txBody>
      </p:sp>
      <p:pic>
        <p:nvPicPr>
          <p:cNvPr id="5" name="Picture 4" descr="Diagram&#10;&#10;Description automatically generated">
            <a:extLst>
              <a:ext uri="{FF2B5EF4-FFF2-40B4-BE49-F238E27FC236}">
                <a16:creationId xmlns:a16="http://schemas.microsoft.com/office/drawing/2014/main" id="{A031B79E-1172-E74E-A798-CEE57EC3B5EB}"/>
              </a:ext>
            </a:extLst>
          </p:cNvPr>
          <p:cNvPicPr>
            <a:picLocks noChangeAspect="1"/>
          </p:cNvPicPr>
          <p:nvPr/>
        </p:nvPicPr>
        <p:blipFill>
          <a:blip r:embed="rId2"/>
          <a:stretch>
            <a:fillRect/>
          </a:stretch>
        </p:blipFill>
        <p:spPr>
          <a:xfrm>
            <a:off x="8355237" y="244772"/>
            <a:ext cx="3549805" cy="6368456"/>
          </a:xfrm>
          <a:prstGeom prst="rect">
            <a:avLst/>
          </a:prstGeom>
        </p:spPr>
      </p:pic>
      <p:sp>
        <p:nvSpPr>
          <p:cNvPr id="7" name="TextBox 6">
            <a:extLst>
              <a:ext uri="{FF2B5EF4-FFF2-40B4-BE49-F238E27FC236}">
                <a16:creationId xmlns:a16="http://schemas.microsoft.com/office/drawing/2014/main" id="{3C3D96CD-177C-BA4E-843F-E464EA778EF7}"/>
              </a:ext>
            </a:extLst>
          </p:cNvPr>
          <p:cNvSpPr txBox="1"/>
          <p:nvPr/>
        </p:nvSpPr>
        <p:spPr>
          <a:xfrm>
            <a:off x="1188720" y="2651760"/>
            <a:ext cx="7166517" cy="2862322"/>
          </a:xfrm>
          <a:prstGeom prst="rect">
            <a:avLst/>
          </a:prstGeom>
          <a:noFill/>
        </p:spPr>
        <p:txBody>
          <a:bodyPr wrap="square" rtlCol="0">
            <a:spAutoFit/>
          </a:bodyPr>
          <a:lstStyle/>
          <a:p>
            <a:pPr marL="285750" indent="-285750">
              <a:buFont typeface="Arial" panose="020B0604020202020204" pitchFamily="34" charset="0"/>
              <a:buChar char="•"/>
            </a:pPr>
            <a:r>
              <a:rPr lang="en-DE" dirty="0"/>
              <a:t>Over a couple of theses, students have come up with a rather efficient way of handling many basic RL problems.</a:t>
            </a:r>
          </a:p>
          <a:p>
            <a:pPr marL="285750" indent="-285750">
              <a:buFont typeface="Arial" panose="020B0604020202020204" pitchFamily="34" charset="0"/>
              <a:buChar char="•"/>
            </a:pPr>
            <a:r>
              <a:rPr lang="en-DE" dirty="0"/>
              <a:t>The coloured blocks in the following diagram represent network layers of a neural network that has proven successful in the CarRacing-v0 environment.</a:t>
            </a:r>
          </a:p>
          <a:p>
            <a:pPr marL="285750" indent="-285750">
              <a:buFont typeface="Arial" panose="020B0604020202020204" pitchFamily="34" charset="0"/>
              <a:buChar char="•"/>
            </a:pPr>
            <a:r>
              <a:rPr lang="en-DE" dirty="0"/>
              <a:t>This framework encapsulates training techniques used to train these networks, namely: Parallel PPO and VAE training.</a:t>
            </a:r>
          </a:p>
          <a:p>
            <a:pPr marL="285750" indent="-285750">
              <a:buFont typeface="Arial" panose="020B0604020202020204" pitchFamily="34" charset="0"/>
              <a:buChar char="•"/>
            </a:pPr>
            <a:endParaRPr lang="en-DE" dirty="0">
              <a:solidFill>
                <a:schemeClr val="accent1"/>
              </a:solidFill>
            </a:endParaRPr>
          </a:p>
          <a:p>
            <a:pPr marL="285750" indent="-285750">
              <a:buFont typeface="Arial" panose="020B0604020202020204" pitchFamily="34" charset="0"/>
              <a:buChar char="•"/>
            </a:pPr>
            <a:r>
              <a:rPr lang="en-DE" dirty="0">
                <a:solidFill>
                  <a:schemeClr val="accent1"/>
                </a:solidFill>
              </a:rPr>
              <a:t>The main idea is: We traing an encoder network with a VAE training and reuse it in a reinforcement learning agent.</a:t>
            </a:r>
          </a:p>
        </p:txBody>
      </p:sp>
    </p:spTree>
    <p:extLst>
      <p:ext uri="{BB962C8B-B14F-4D97-AF65-F5344CB8AC3E}">
        <p14:creationId xmlns:p14="http://schemas.microsoft.com/office/powerpoint/2010/main" val="223518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FF84-8FA0-7B4C-978F-9D708FCB9FE6}"/>
              </a:ext>
            </a:extLst>
          </p:cNvPr>
          <p:cNvSpPr>
            <a:spLocks noGrp="1"/>
          </p:cNvSpPr>
          <p:nvPr>
            <p:ph type="title"/>
          </p:nvPr>
        </p:nvSpPr>
        <p:spPr/>
        <p:txBody>
          <a:bodyPr/>
          <a:lstStyle/>
          <a:p>
            <a:r>
              <a:rPr lang="en-DE" dirty="0"/>
              <a:t>Idea of this framework? (2)</a:t>
            </a:r>
          </a:p>
        </p:txBody>
      </p:sp>
      <p:pic>
        <p:nvPicPr>
          <p:cNvPr id="5" name="Picture 4" descr="Diagram&#10;&#10;Description automatically generated">
            <a:extLst>
              <a:ext uri="{FF2B5EF4-FFF2-40B4-BE49-F238E27FC236}">
                <a16:creationId xmlns:a16="http://schemas.microsoft.com/office/drawing/2014/main" id="{A031B79E-1172-E74E-A798-CEE57EC3B5EB}"/>
              </a:ext>
            </a:extLst>
          </p:cNvPr>
          <p:cNvPicPr>
            <a:picLocks noChangeAspect="1"/>
          </p:cNvPicPr>
          <p:nvPr/>
        </p:nvPicPr>
        <p:blipFill>
          <a:blip r:embed="rId2"/>
          <a:stretch>
            <a:fillRect/>
          </a:stretch>
        </p:blipFill>
        <p:spPr>
          <a:xfrm>
            <a:off x="8355237" y="244772"/>
            <a:ext cx="3549805" cy="6368456"/>
          </a:xfrm>
          <a:prstGeom prst="rect">
            <a:avLst/>
          </a:prstGeom>
        </p:spPr>
      </p:pic>
      <p:pic>
        <p:nvPicPr>
          <p:cNvPr id="6" name="Picture 5" descr="Diagram&#10;&#10;Description automatically generated">
            <a:extLst>
              <a:ext uri="{FF2B5EF4-FFF2-40B4-BE49-F238E27FC236}">
                <a16:creationId xmlns:a16="http://schemas.microsoft.com/office/drawing/2014/main" id="{4582D597-884F-954B-9222-016A0FCF3BCA}"/>
              </a:ext>
            </a:extLst>
          </p:cNvPr>
          <p:cNvPicPr>
            <a:picLocks noChangeAspect="1"/>
          </p:cNvPicPr>
          <p:nvPr/>
        </p:nvPicPr>
        <p:blipFill>
          <a:blip r:embed="rId3"/>
          <a:stretch>
            <a:fillRect/>
          </a:stretch>
        </p:blipFill>
        <p:spPr>
          <a:xfrm>
            <a:off x="1817534" y="2409528"/>
            <a:ext cx="3281600" cy="3723033"/>
          </a:xfrm>
          <a:prstGeom prst="rect">
            <a:avLst/>
          </a:prstGeom>
        </p:spPr>
      </p:pic>
      <p:cxnSp>
        <p:nvCxnSpPr>
          <p:cNvPr id="8" name="Straight Arrow Connector 7">
            <a:extLst>
              <a:ext uri="{FF2B5EF4-FFF2-40B4-BE49-F238E27FC236}">
                <a16:creationId xmlns:a16="http://schemas.microsoft.com/office/drawing/2014/main" id="{2D745B10-9F31-0242-AE13-E76B51A0A01F}"/>
              </a:ext>
            </a:extLst>
          </p:cNvPr>
          <p:cNvCxnSpPr>
            <a:cxnSpLocks/>
          </p:cNvCxnSpPr>
          <p:nvPr/>
        </p:nvCxnSpPr>
        <p:spPr>
          <a:xfrm flipH="1">
            <a:off x="3836764" y="4585252"/>
            <a:ext cx="4247062" cy="7686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1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8CD2-4784-524F-80DA-246FB6442001}"/>
              </a:ext>
            </a:extLst>
          </p:cNvPr>
          <p:cNvSpPr>
            <a:spLocks noGrp="1"/>
          </p:cNvSpPr>
          <p:nvPr>
            <p:ph type="title"/>
          </p:nvPr>
        </p:nvSpPr>
        <p:spPr/>
        <p:txBody>
          <a:bodyPr/>
          <a:lstStyle/>
          <a:p>
            <a:r>
              <a:rPr lang="en-DE" dirty="0"/>
              <a:t>Framework Folder structure</a:t>
            </a:r>
          </a:p>
        </p:txBody>
      </p:sp>
      <p:pic>
        <p:nvPicPr>
          <p:cNvPr id="5" name="Content Placeholder 4" descr="Text&#10;&#10;Description automatically generated">
            <a:extLst>
              <a:ext uri="{FF2B5EF4-FFF2-40B4-BE49-F238E27FC236}">
                <a16:creationId xmlns:a16="http://schemas.microsoft.com/office/drawing/2014/main" id="{B358944F-4AD3-7141-9179-E226C92C29C9}"/>
              </a:ext>
            </a:extLst>
          </p:cNvPr>
          <p:cNvPicPr>
            <a:picLocks noGrp="1" noChangeAspect="1"/>
          </p:cNvPicPr>
          <p:nvPr>
            <p:ph idx="1"/>
          </p:nvPr>
        </p:nvPicPr>
        <p:blipFill>
          <a:blip r:embed="rId2"/>
          <a:stretch>
            <a:fillRect/>
          </a:stretch>
        </p:blipFill>
        <p:spPr>
          <a:xfrm>
            <a:off x="716010" y="3429000"/>
            <a:ext cx="4533900" cy="2844800"/>
          </a:xfrm>
        </p:spPr>
      </p:pic>
      <p:sp>
        <p:nvSpPr>
          <p:cNvPr id="7" name="TextBox 6">
            <a:extLst>
              <a:ext uri="{FF2B5EF4-FFF2-40B4-BE49-F238E27FC236}">
                <a16:creationId xmlns:a16="http://schemas.microsoft.com/office/drawing/2014/main" id="{DADA0A5D-14E5-5D49-83CE-B4E484B44338}"/>
              </a:ext>
            </a:extLst>
          </p:cNvPr>
          <p:cNvSpPr txBox="1"/>
          <p:nvPr/>
        </p:nvSpPr>
        <p:spPr>
          <a:xfrm>
            <a:off x="716010" y="2812495"/>
            <a:ext cx="1590500" cy="369332"/>
          </a:xfrm>
          <a:prstGeom prst="rect">
            <a:avLst/>
          </a:prstGeom>
          <a:noFill/>
        </p:spPr>
        <p:txBody>
          <a:bodyPr wrap="none" rtlCol="0">
            <a:spAutoFit/>
          </a:bodyPr>
          <a:lstStyle/>
          <a:p>
            <a:r>
              <a:rPr lang="en-DE" dirty="0"/>
              <a:t>Highest level</a:t>
            </a:r>
          </a:p>
        </p:txBody>
      </p:sp>
      <p:cxnSp>
        <p:nvCxnSpPr>
          <p:cNvPr id="9" name="Straight Arrow Connector 8">
            <a:extLst>
              <a:ext uri="{FF2B5EF4-FFF2-40B4-BE49-F238E27FC236}">
                <a16:creationId xmlns:a16="http://schemas.microsoft.com/office/drawing/2014/main" id="{283EE0B2-181D-8445-A113-5980FC479BED}"/>
              </a:ext>
            </a:extLst>
          </p:cNvPr>
          <p:cNvCxnSpPr/>
          <p:nvPr/>
        </p:nvCxnSpPr>
        <p:spPr>
          <a:xfrm flipV="1">
            <a:off x="2039007" y="2812495"/>
            <a:ext cx="4056993" cy="101327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A2F9177-F70B-0F41-AA6B-5C7243B298D0}"/>
              </a:ext>
            </a:extLst>
          </p:cNvPr>
          <p:cNvSpPr txBox="1"/>
          <p:nvPr/>
        </p:nvSpPr>
        <p:spPr>
          <a:xfrm>
            <a:off x="6096000" y="2598436"/>
            <a:ext cx="1832553" cy="369332"/>
          </a:xfrm>
          <a:prstGeom prst="rect">
            <a:avLst/>
          </a:prstGeom>
          <a:noFill/>
        </p:spPr>
        <p:txBody>
          <a:bodyPr wrap="none" rtlCol="0">
            <a:spAutoFit/>
          </a:bodyPr>
          <a:lstStyle/>
          <a:p>
            <a:r>
              <a:rPr lang="en-DE" dirty="0"/>
              <a:t>program code</a:t>
            </a:r>
          </a:p>
        </p:txBody>
      </p:sp>
      <p:cxnSp>
        <p:nvCxnSpPr>
          <p:cNvPr id="11" name="Straight Arrow Connector 10">
            <a:extLst>
              <a:ext uri="{FF2B5EF4-FFF2-40B4-BE49-F238E27FC236}">
                <a16:creationId xmlns:a16="http://schemas.microsoft.com/office/drawing/2014/main" id="{667B775C-2467-494E-9282-D99F7169D95C}"/>
              </a:ext>
            </a:extLst>
          </p:cNvPr>
          <p:cNvCxnSpPr>
            <a:cxnSpLocks/>
          </p:cNvCxnSpPr>
          <p:nvPr/>
        </p:nvCxnSpPr>
        <p:spPr>
          <a:xfrm flipV="1">
            <a:off x="2175641" y="4254905"/>
            <a:ext cx="4397266" cy="5878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3039298-B5D5-D941-8337-F4D1C40DAC76}"/>
              </a:ext>
            </a:extLst>
          </p:cNvPr>
          <p:cNvSpPr txBox="1"/>
          <p:nvPr/>
        </p:nvSpPr>
        <p:spPr>
          <a:xfrm>
            <a:off x="6709541" y="4070239"/>
            <a:ext cx="2561920" cy="369332"/>
          </a:xfrm>
          <a:prstGeom prst="rect">
            <a:avLst/>
          </a:prstGeom>
          <a:noFill/>
        </p:spPr>
        <p:txBody>
          <a:bodyPr wrap="none" rtlCol="0">
            <a:spAutoFit/>
          </a:bodyPr>
          <a:lstStyle/>
          <a:p>
            <a:r>
              <a:rPr lang="en-GB" dirty="0"/>
              <a:t>r</a:t>
            </a:r>
            <a:r>
              <a:rPr lang="en-DE" dirty="0"/>
              <a:t>esults of experiments</a:t>
            </a:r>
          </a:p>
        </p:txBody>
      </p:sp>
    </p:spTree>
    <p:extLst>
      <p:ext uri="{BB962C8B-B14F-4D97-AF65-F5344CB8AC3E}">
        <p14:creationId xmlns:p14="http://schemas.microsoft.com/office/powerpoint/2010/main" val="393686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8CD2-4784-524F-80DA-246FB6442001}"/>
              </a:ext>
            </a:extLst>
          </p:cNvPr>
          <p:cNvSpPr>
            <a:spLocks noGrp="1"/>
          </p:cNvSpPr>
          <p:nvPr>
            <p:ph type="title"/>
          </p:nvPr>
        </p:nvSpPr>
        <p:spPr/>
        <p:txBody>
          <a:bodyPr/>
          <a:lstStyle/>
          <a:p>
            <a:r>
              <a:rPr lang="en-DE" dirty="0"/>
              <a:t>Framework Folder structure</a:t>
            </a:r>
          </a:p>
        </p:txBody>
      </p:sp>
      <p:pic>
        <p:nvPicPr>
          <p:cNvPr id="5" name="Content Placeholder 4">
            <a:extLst>
              <a:ext uri="{FF2B5EF4-FFF2-40B4-BE49-F238E27FC236}">
                <a16:creationId xmlns:a16="http://schemas.microsoft.com/office/drawing/2014/main" id="{B358944F-4AD3-7141-9179-E226C92C29C9}"/>
              </a:ext>
            </a:extLst>
          </p:cNvPr>
          <p:cNvPicPr>
            <a:picLocks noGrp="1" noChangeAspect="1"/>
          </p:cNvPicPr>
          <p:nvPr>
            <p:ph idx="1"/>
          </p:nvPr>
        </p:nvPicPr>
        <p:blipFill>
          <a:blip r:embed="rId2"/>
          <a:srcRect/>
          <a:stretch/>
        </p:blipFill>
        <p:spPr>
          <a:xfrm>
            <a:off x="908992" y="3369549"/>
            <a:ext cx="2795036" cy="2844800"/>
          </a:xfrm>
        </p:spPr>
      </p:pic>
      <p:sp>
        <p:nvSpPr>
          <p:cNvPr id="7" name="TextBox 6">
            <a:extLst>
              <a:ext uri="{FF2B5EF4-FFF2-40B4-BE49-F238E27FC236}">
                <a16:creationId xmlns:a16="http://schemas.microsoft.com/office/drawing/2014/main" id="{DADA0A5D-14E5-5D49-83CE-B4E484B44338}"/>
              </a:ext>
            </a:extLst>
          </p:cNvPr>
          <p:cNvSpPr txBox="1"/>
          <p:nvPr/>
        </p:nvSpPr>
        <p:spPr>
          <a:xfrm>
            <a:off x="716010" y="2812495"/>
            <a:ext cx="1544012" cy="369332"/>
          </a:xfrm>
          <a:prstGeom prst="rect">
            <a:avLst/>
          </a:prstGeom>
          <a:noFill/>
        </p:spPr>
        <p:txBody>
          <a:bodyPr wrap="none" rtlCol="0">
            <a:spAutoFit/>
          </a:bodyPr>
          <a:lstStyle/>
          <a:p>
            <a:r>
              <a:rPr lang="en-GB" dirty="0"/>
              <a:t>C</a:t>
            </a:r>
            <a:r>
              <a:rPr lang="en-DE" dirty="0"/>
              <a:t>ode folder</a:t>
            </a:r>
          </a:p>
        </p:txBody>
      </p:sp>
      <p:cxnSp>
        <p:nvCxnSpPr>
          <p:cNvPr id="9" name="Straight Arrow Connector 8">
            <a:extLst>
              <a:ext uri="{FF2B5EF4-FFF2-40B4-BE49-F238E27FC236}">
                <a16:creationId xmlns:a16="http://schemas.microsoft.com/office/drawing/2014/main" id="{283EE0B2-181D-8445-A113-5980FC479BED}"/>
              </a:ext>
            </a:extLst>
          </p:cNvPr>
          <p:cNvCxnSpPr/>
          <p:nvPr/>
        </p:nvCxnSpPr>
        <p:spPr>
          <a:xfrm flipV="1">
            <a:off x="1816339" y="2641138"/>
            <a:ext cx="4056993" cy="101327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A2F9177-F70B-0F41-AA6B-5C7243B298D0}"/>
              </a:ext>
            </a:extLst>
          </p:cNvPr>
          <p:cNvSpPr txBox="1"/>
          <p:nvPr/>
        </p:nvSpPr>
        <p:spPr>
          <a:xfrm>
            <a:off x="5900671" y="2456472"/>
            <a:ext cx="5836854" cy="369332"/>
          </a:xfrm>
          <a:prstGeom prst="rect">
            <a:avLst/>
          </a:prstGeom>
          <a:noFill/>
        </p:spPr>
        <p:txBody>
          <a:bodyPr wrap="none" rtlCol="0">
            <a:spAutoFit/>
          </a:bodyPr>
          <a:lstStyle/>
          <a:p>
            <a:r>
              <a:rPr lang="en-GB" dirty="0"/>
              <a:t>C</a:t>
            </a:r>
            <a:r>
              <a:rPr lang="en-DE" dirty="0"/>
              <a:t>onfiguration for the framework, ray, tune and rllib</a:t>
            </a:r>
          </a:p>
        </p:txBody>
      </p:sp>
      <p:cxnSp>
        <p:nvCxnSpPr>
          <p:cNvPr id="11" name="Straight Arrow Connector 10">
            <a:extLst>
              <a:ext uri="{FF2B5EF4-FFF2-40B4-BE49-F238E27FC236}">
                <a16:creationId xmlns:a16="http://schemas.microsoft.com/office/drawing/2014/main" id="{667B775C-2467-494E-9282-D99F7169D95C}"/>
              </a:ext>
            </a:extLst>
          </p:cNvPr>
          <p:cNvCxnSpPr>
            <a:cxnSpLocks/>
          </p:cNvCxnSpPr>
          <p:nvPr/>
        </p:nvCxnSpPr>
        <p:spPr>
          <a:xfrm flipV="1">
            <a:off x="2260022" y="3758357"/>
            <a:ext cx="4397266" cy="5878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3039298-B5D5-D941-8337-F4D1C40DAC76}"/>
              </a:ext>
            </a:extLst>
          </p:cNvPr>
          <p:cNvSpPr txBox="1"/>
          <p:nvPr/>
        </p:nvSpPr>
        <p:spPr>
          <a:xfrm>
            <a:off x="6657288" y="3573691"/>
            <a:ext cx="4376519" cy="369332"/>
          </a:xfrm>
          <a:prstGeom prst="rect">
            <a:avLst/>
          </a:prstGeom>
          <a:noFill/>
        </p:spPr>
        <p:txBody>
          <a:bodyPr wrap="none" rtlCol="0">
            <a:spAutoFit/>
          </a:bodyPr>
          <a:lstStyle/>
          <a:p>
            <a:r>
              <a:rPr lang="en-GB" dirty="0"/>
              <a:t>Files that are specific to environments</a:t>
            </a:r>
            <a:endParaRPr lang="en-DE" dirty="0"/>
          </a:p>
        </p:txBody>
      </p:sp>
      <p:sp>
        <p:nvSpPr>
          <p:cNvPr id="17" name="TextBox 16">
            <a:extLst>
              <a:ext uri="{FF2B5EF4-FFF2-40B4-BE49-F238E27FC236}">
                <a16:creationId xmlns:a16="http://schemas.microsoft.com/office/drawing/2014/main" id="{D7E79057-B5D8-B840-B28F-25011755FF98}"/>
              </a:ext>
            </a:extLst>
          </p:cNvPr>
          <p:cNvSpPr txBox="1"/>
          <p:nvPr/>
        </p:nvSpPr>
        <p:spPr>
          <a:xfrm>
            <a:off x="6873655" y="5357375"/>
            <a:ext cx="184731" cy="369332"/>
          </a:xfrm>
          <a:prstGeom prst="rect">
            <a:avLst/>
          </a:prstGeom>
          <a:noFill/>
        </p:spPr>
        <p:txBody>
          <a:bodyPr wrap="none" rtlCol="0">
            <a:spAutoFit/>
          </a:bodyPr>
          <a:lstStyle/>
          <a:p>
            <a:endParaRPr lang="en-DE" dirty="0"/>
          </a:p>
        </p:txBody>
      </p:sp>
      <p:sp>
        <p:nvSpPr>
          <p:cNvPr id="12" name="TextBox 11">
            <a:extLst>
              <a:ext uri="{FF2B5EF4-FFF2-40B4-BE49-F238E27FC236}">
                <a16:creationId xmlns:a16="http://schemas.microsoft.com/office/drawing/2014/main" id="{374F1C31-9AED-C842-A642-F422C3D32EAE}"/>
              </a:ext>
            </a:extLst>
          </p:cNvPr>
          <p:cNvSpPr txBox="1"/>
          <p:nvPr/>
        </p:nvSpPr>
        <p:spPr>
          <a:xfrm>
            <a:off x="5154361" y="4103572"/>
            <a:ext cx="6502101" cy="369332"/>
          </a:xfrm>
          <a:prstGeom prst="rect">
            <a:avLst/>
          </a:prstGeom>
          <a:noFill/>
        </p:spPr>
        <p:txBody>
          <a:bodyPr wrap="none" rtlCol="0">
            <a:spAutoFit/>
          </a:bodyPr>
          <a:lstStyle/>
          <a:p>
            <a:r>
              <a:rPr lang="en-GB" dirty="0"/>
              <a:t>Logs (that will hopefully soon appear in the results folder)</a:t>
            </a:r>
            <a:endParaRPr lang="en-DE" dirty="0"/>
          </a:p>
        </p:txBody>
      </p:sp>
      <p:cxnSp>
        <p:nvCxnSpPr>
          <p:cNvPr id="14" name="Straight Arrow Connector 13">
            <a:extLst>
              <a:ext uri="{FF2B5EF4-FFF2-40B4-BE49-F238E27FC236}">
                <a16:creationId xmlns:a16="http://schemas.microsoft.com/office/drawing/2014/main" id="{9F85A5EE-4179-5243-9798-C8A3C63D1B5D}"/>
              </a:ext>
            </a:extLst>
          </p:cNvPr>
          <p:cNvCxnSpPr>
            <a:cxnSpLocks/>
          </p:cNvCxnSpPr>
          <p:nvPr/>
        </p:nvCxnSpPr>
        <p:spPr>
          <a:xfrm>
            <a:off x="2661120" y="4076381"/>
            <a:ext cx="2373588" cy="21185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68F2A3A-C964-3847-B990-5F1D5C785EAB}"/>
              </a:ext>
            </a:extLst>
          </p:cNvPr>
          <p:cNvCxnSpPr>
            <a:cxnSpLocks/>
          </p:cNvCxnSpPr>
          <p:nvPr/>
        </p:nvCxnSpPr>
        <p:spPr>
          <a:xfrm>
            <a:off x="2915253" y="4375105"/>
            <a:ext cx="1696504" cy="38422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F8C4F0A-F033-3144-AC79-A26C18C44BA4}"/>
              </a:ext>
            </a:extLst>
          </p:cNvPr>
          <p:cNvSpPr txBox="1"/>
          <p:nvPr/>
        </p:nvSpPr>
        <p:spPr>
          <a:xfrm>
            <a:off x="4611757" y="4595532"/>
            <a:ext cx="5985934" cy="369332"/>
          </a:xfrm>
          <a:prstGeom prst="rect">
            <a:avLst/>
          </a:prstGeom>
          <a:noFill/>
        </p:spPr>
        <p:txBody>
          <a:bodyPr wrap="none" rtlCol="0">
            <a:spAutoFit/>
          </a:bodyPr>
          <a:lstStyle/>
          <a:p>
            <a:r>
              <a:rPr lang="en-DE" dirty="0"/>
              <a:t>How do our networks look? (We use tf.keras for that)</a:t>
            </a:r>
          </a:p>
        </p:txBody>
      </p:sp>
      <p:cxnSp>
        <p:nvCxnSpPr>
          <p:cNvPr id="16" name="Straight Arrow Connector 15">
            <a:extLst>
              <a:ext uri="{FF2B5EF4-FFF2-40B4-BE49-F238E27FC236}">
                <a16:creationId xmlns:a16="http://schemas.microsoft.com/office/drawing/2014/main" id="{D6D6315A-1BF5-ED41-B6CB-846990B96F8A}"/>
              </a:ext>
            </a:extLst>
          </p:cNvPr>
          <p:cNvCxnSpPr>
            <a:cxnSpLocks/>
          </p:cNvCxnSpPr>
          <p:nvPr/>
        </p:nvCxnSpPr>
        <p:spPr>
          <a:xfrm>
            <a:off x="2461389" y="4836242"/>
            <a:ext cx="1997266" cy="52113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90B8AB4A-4A91-5142-B6ED-632F7C48789E}"/>
              </a:ext>
            </a:extLst>
          </p:cNvPr>
          <p:cNvSpPr txBox="1"/>
          <p:nvPr/>
        </p:nvSpPr>
        <p:spPr>
          <a:xfrm>
            <a:off x="4566424" y="5151844"/>
            <a:ext cx="5650906" cy="369332"/>
          </a:xfrm>
          <a:prstGeom prst="rect">
            <a:avLst/>
          </a:prstGeom>
          <a:noFill/>
        </p:spPr>
        <p:txBody>
          <a:bodyPr wrap="none" rtlCol="0">
            <a:spAutoFit/>
          </a:bodyPr>
          <a:lstStyle/>
          <a:p>
            <a:r>
              <a:rPr lang="en-DE" dirty="0"/>
              <a:t>How does the agent translates inputs to outputs?</a:t>
            </a:r>
          </a:p>
        </p:txBody>
      </p:sp>
      <p:cxnSp>
        <p:nvCxnSpPr>
          <p:cNvPr id="19" name="Straight Arrow Connector 18">
            <a:extLst>
              <a:ext uri="{FF2B5EF4-FFF2-40B4-BE49-F238E27FC236}">
                <a16:creationId xmlns:a16="http://schemas.microsoft.com/office/drawing/2014/main" id="{82F69280-7BD1-274F-8951-A3FDBC8FD6D4}"/>
              </a:ext>
            </a:extLst>
          </p:cNvPr>
          <p:cNvCxnSpPr>
            <a:cxnSpLocks/>
          </p:cNvCxnSpPr>
          <p:nvPr/>
        </p:nvCxnSpPr>
        <p:spPr>
          <a:xfrm>
            <a:off x="2431929" y="5046770"/>
            <a:ext cx="2289478" cy="731662"/>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72594FC-5096-884D-9D1F-B27B46B1D174}"/>
              </a:ext>
            </a:extLst>
          </p:cNvPr>
          <p:cNvSpPr txBox="1"/>
          <p:nvPr/>
        </p:nvSpPr>
        <p:spPr>
          <a:xfrm>
            <a:off x="4721407" y="5596080"/>
            <a:ext cx="5402441" cy="369332"/>
          </a:xfrm>
          <a:prstGeom prst="rect">
            <a:avLst/>
          </a:prstGeom>
          <a:noFill/>
        </p:spPr>
        <p:txBody>
          <a:bodyPr wrap="none" rtlCol="0">
            <a:spAutoFit/>
          </a:bodyPr>
          <a:lstStyle/>
          <a:p>
            <a:r>
              <a:rPr lang="en-DE" dirty="0"/>
              <a:t>How does the RLLib Trainer execute a training?</a:t>
            </a:r>
          </a:p>
        </p:txBody>
      </p:sp>
      <p:cxnSp>
        <p:nvCxnSpPr>
          <p:cNvPr id="22" name="Straight Arrow Connector 21">
            <a:extLst>
              <a:ext uri="{FF2B5EF4-FFF2-40B4-BE49-F238E27FC236}">
                <a16:creationId xmlns:a16="http://schemas.microsoft.com/office/drawing/2014/main" id="{3BD5757C-7D18-884B-A2D4-35C69C9A348A}"/>
              </a:ext>
            </a:extLst>
          </p:cNvPr>
          <p:cNvCxnSpPr>
            <a:cxnSpLocks/>
          </p:cNvCxnSpPr>
          <p:nvPr/>
        </p:nvCxnSpPr>
        <p:spPr>
          <a:xfrm>
            <a:off x="1865020" y="5814322"/>
            <a:ext cx="2856387" cy="380169"/>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541194D-EBF8-424B-A553-7ED70F7C9BDD}"/>
              </a:ext>
            </a:extLst>
          </p:cNvPr>
          <p:cNvSpPr txBox="1"/>
          <p:nvPr/>
        </p:nvSpPr>
        <p:spPr>
          <a:xfrm>
            <a:off x="4771289" y="6004406"/>
            <a:ext cx="6511719" cy="369332"/>
          </a:xfrm>
          <a:prstGeom prst="rect">
            <a:avLst/>
          </a:prstGeom>
          <a:noFill/>
        </p:spPr>
        <p:txBody>
          <a:bodyPr wrap="none" rtlCol="0">
            <a:spAutoFit/>
          </a:bodyPr>
          <a:lstStyle/>
          <a:p>
            <a:r>
              <a:rPr lang="en-DE" dirty="0"/>
              <a:t>A VAE that uses networks from ArtificialNeuralNetwork.py</a:t>
            </a:r>
          </a:p>
        </p:txBody>
      </p:sp>
      <p:sp>
        <p:nvSpPr>
          <p:cNvPr id="26" name="TextBox 25">
            <a:extLst>
              <a:ext uri="{FF2B5EF4-FFF2-40B4-BE49-F238E27FC236}">
                <a16:creationId xmlns:a16="http://schemas.microsoft.com/office/drawing/2014/main" id="{9E0ECF24-6C05-D247-A3DC-C37E18DF8094}"/>
              </a:ext>
            </a:extLst>
          </p:cNvPr>
          <p:cNvSpPr txBox="1"/>
          <p:nvPr/>
        </p:nvSpPr>
        <p:spPr>
          <a:xfrm>
            <a:off x="4609806" y="6387380"/>
            <a:ext cx="5767926" cy="369332"/>
          </a:xfrm>
          <a:prstGeom prst="rect">
            <a:avLst/>
          </a:prstGeom>
          <a:noFill/>
        </p:spPr>
        <p:txBody>
          <a:bodyPr wrap="none" rtlCol="0">
            <a:spAutoFit/>
          </a:bodyPr>
          <a:lstStyle/>
          <a:p>
            <a:r>
              <a:rPr lang="en-DE" dirty="0"/>
              <a:t>A thread that handles queues for the VAE Training</a:t>
            </a:r>
          </a:p>
        </p:txBody>
      </p:sp>
      <p:cxnSp>
        <p:nvCxnSpPr>
          <p:cNvPr id="27" name="Straight Arrow Connector 26">
            <a:extLst>
              <a:ext uri="{FF2B5EF4-FFF2-40B4-BE49-F238E27FC236}">
                <a16:creationId xmlns:a16="http://schemas.microsoft.com/office/drawing/2014/main" id="{CD4E171B-25DE-314D-BA01-6955B60CB512}"/>
              </a:ext>
            </a:extLst>
          </p:cNvPr>
          <p:cNvCxnSpPr>
            <a:cxnSpLocks/>
            <a:endCxn id="26" idx="1"/>
          </p:cNvCxnSpPr>
          <p:nvPr/>
        </p:nvCxnSpPr>
        <p:spPr>
          <a:xfrm>
            <a:off x="2259578" y="6154408"/>
            <a:ext cx="2350228" cy="41763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519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8CD2-4784-524F-80DA-246FB6442001}"/>
              </a:ext>
            </a:extLst>
          </p:cNvPr>
          <p:cNvSpPr>
            <a:spLocks noGrp="1"/>
          </p:cNvSpPr>
          <p:nvPr>
            <p:ph type="title"/>
          </p:nvPr>
        </p:nvSpPr>
        <p:spPr/>
        <p:txBody>
          <a:bodyPr/>
          <a:lstStyle/>
          <a:p>
            <a:r>
              <a:rPr lang="en-DE" dirty="0"/>
              <a:t>Framework Folder structure</a:t>
            </a:r>
          </a:p>
        </p:txBody>
      </p:sp>
      <p:pic>
        <p:nvPicPr>
          <p:cNvPr id="5" name="Content Placeholder 4">
            <a:extLst>
              <a:ext uri="{FF2B5EF4-FFF2-40B4-BE49-F238E27FC236}">
                <a16:creationId xmlns:a16="http://schemas.microsoft.com/office/drawing/2014/main" id="{B358944F-4AD3-7141-9179-E226C92C29C9}"/>
              </a:ext>
            </a:extLst>
          </p:cNvPr>
          <p:cNvPicPr>
            <a:picLocks noGrp="1" noChangeAspect="1"/>
          </p:cNvPicPr>
          <p:nvPr>
            <p:ph idx="1"/>
          </p:nvPr>
        </p:nvPicPr>
        <p:blipFill>
          <a:blip r:embed="rId2"/>
          <a:srcRect/>
          <a:stretch/>
        </p:blipFill>
        <p:spPr>
          <a:xfrm>
            <a:off x="716010" y="3712653"/>
            <a:ext cx="4533900" cy="2277493"/>
          </a:xfrm>
        </p:spPr>
      </p:pic>
      <p:sp>
        <p:nvSpPr>
          <p:cNvPr id="7" name="TextBox 6">
            <a:extLst>
              <a:ext uri="{FF2B5EF4-FFF2-40B4-BE49-F238E27FC236}">
                <a16:creationId xmlns:a16="http://schemas.microsoft.com/office/drawing/2014/main" id="{DADA0A5D-14E5-5D49-83CE-B4E484B44338}"/>
              </a:ext>
            </a:extLst>
          </p:cNvPr>
          <p:cNvSpPr txBox="1"/>
          <p:nvPr/>
        </p:nvSpPr>
        <p:spPr>
          <a:xfrm>
            <a:off x="716010" y="2812495"/>
            <a:ext cx="2980303" cy="369332"/>
          </a:xfrm>
          <a:prstGeom prst="rect">
            <a:avLst/>
          </a:prstGeom>
          <a:noFill/>
        </p:spPr>
        <p:txBody>
          <a:bodyPr wrap="none" rtlCol="0">
            <a:spAutoFit/>
          </a:bodyPr>
          <a:lstStyle/>
          <a:p>
            <a:r>
              <a:rPr lang="en-DE" dirty="0"/>
              <a:t>Framework configuration</a:t>
            </a:r>
          </a:p>
        </p:txBody>
      </p:sp>
      <p:cxnSp>
        <p:nvCxnSpPr>
          <p:cNvPr id="9" name="Straight Arrow Connector 8">
            <a:extLst>
              <a:ext uri="{FF2B5EF4-FFF2-40B4-BE49-F238E27FC236}">
                <a16:creationId xmlns:a16="http://schemas.microsoft.com/office/drawing/2014/main" id="{283EE0B2-181D-8445-A113-5980FC479BED}"/>
              </a:ext>
            </a:extLst>
          </p:cNvPr>
          <p:cNvCxnSpPr>
            <a:cxnSpLocks/>
          </p:cNvCxnSpPr>
          <p:nvPr/>
        </p:nvCxnSpPr>
        <p:spPr>
          <a:xfrm flipV="1">
            <a:off x="4612728" y="3145347"/>
            <a:ext cx="1153072" cy="10957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A2F9177-F70B-0F41-AA6B-5C7243B298D0}"/>
              </a:ext>
            </a:extLst>
          </p:cNvPr>
          <p:cNvSpPr txBox="1"/>
          <p:nvPr/>
        </p:nvSpPr>
        <p:spPr>
          <a:xfrm>
            <a:off x="5765938" y="2825545"/>
            <a:ext cx="6151043" cy="646331"/>
          </a:xfrm>
          <a:prstGeom prst="rect">
            <a:avLst/>
          </a:prstGeom>
          <a:noFill/>
        </p:spPr>
        <p:txBody>
          <a:bodyPr wrap="none" rtlCol="0">
            <a:spAutoFit/>
          </a:bodyPr>
          <a:lstStyle/>
          <a:p>
            <a:r>
              <a:rPr lang="en-DE" dirty="0"/>
              <a:t>Standard neural network parameters, network depth,</a:t>
            </a:r>
          </a:p>
          <a:p>
            <a:r>
              <a:rPr lang="en-GB" dirty="0"/>
              <a:t>W</a:t>
            </a:r>
            <a:r>
              <a:rPr lang="en-DE" dirty="0"/>
              <a:t>idth, learning rate (…)</a:t>
            </a:r>
          </a:p>
        </p:txBody>
      </p:sp>
      <p:cxnSp>
        <p:nvCxnSpPr>
          <p:cNvPr id="11" name="Straight Arrow Connector 10">
            <a:extLst>
              <a:ext uri="{FF2B5EF4-FFF2-40B4-BE49-F238E27FC236}">
                <a16:creationId xmlns:a16="http://schemas.microsoft.com/office/drawing/2014/main" id="{667B775C-2467-494E-9282-D99F7169D95C}"/>
              </a:ext>
            </a:extLst>
          </p:cNvPr>
          <p:cNvCxnSpPr>
            <a:cxnSpLocks/>
          </p:cNvCxnSpPr>
          <p:nvPr/>
        </p:nvCxnSpPr>
        <p:spPr>
          <a:xfrm flipV="1">
            <a:off x="4067941" y="4439571"/>
            <a:ext cx="2028059" cy="40424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3039298-B5D5-D941-8337-F4D1C40DAC76}"/>
              </a:ext>
            </a:extLst>
          </p:cNvPr>
          <p:cNvSpPr txBox="1"/>
          <p:nvPr/>
        </p:nvSpPr>
        <p:spPr>
          <a:xfrm>
            <a:off x="6166325" y="4227616"/>
            <a:ext cx="1963999" cy="369332"/>
          </a:xfrm>
          <a:prstGeom prst="rect">
            <a:avLst/>
          </a:prstGeom>
          <a:noFill/>
        </p:spPr>
        <p:txBody>
          <a:bodyPr wrap="none" rtlCol="0">
            <a:spAutoFit/>
          </a:bodyPr>
          <a:lstStyle/>
          <a:p>
            <a:r>
              <a:rPr lang="en-GB" dirty="0"/>
              <a:t>Ray parameters</a:t>
            </a:r>
            <a:endParaRPr lang="en-DE" dirty="0"/>
          </a:p>
        </p:txBody>
      </p:sp>
      <p:cxnSp>
        <p:nvCxnSpPr>
          <p:cNvPr id="12" name="Straight Arrow Connector 11">
            <a:extLst>
              <a:ext uri="{FF2B5EF4-FFF2-40B4-BE49-F238E27FC236}">
                <a16:creationId xmlns:a16="http://schemas.microsoft.com/office/drawing/2014/main" id="{215139AC-4FEB-A74F-9F15-9175C1857C5D}"/>
              </a:ext>
            </a:extLst>
          </p:cNvPr>
          <p:cNvCxnSpPr>
            <a:cxnSpLocks/>
          </p:cNvCxnSpPr>
          <p:nvPr/>
        </p:nvCxnSpPr>
        <p:spPr>
          <a:xfrm flipV="1">
            <a:off x="4103103" y="4843819"/>
            <a:ext cx="2028059" cy="40424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DC8E4F6-0C19-4446-8B10-DA74A385A944}"/>
              </a:ext>
            </a:extLst>
          </p:cNvPr>
          <p:cNvCxnSpPr>
            <a:cxnSpLocks/>
          </p:cNvCxnSpPr>
          <p:nvPr/>
        </p:nvCxnSpPr>
        <p:spPr>
          <a:xfrm flipV="1">
            <a:off x="4235880" y="5284179"/>
            <a:ext cx="2028059" cy="40424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04E99D6-7AC1-3B44-A0AD-11713CDB4495}"/>
              </a:ext>
            </a:extLst>
          </p:cNvPr>
          <p:cNvSpPr txBox="1"/>
          <p:nvPr/>
        </p:nvSpPr>
        <p:spPr>
          <a:xfrm>
            <a:off x="6166325" y="4613128"/>
            <a:ext cx="4075155" cy="369332"/>
          </a:xfrm>
          <a:prstGeom prst="rect">
            <a:avLst/>
          </a:prstGeom>
          <a:noFill/>
        </p:spPr>
        <p:txBody>
          <a:bodyPr wrap="none" rtlCol="0">
            <a:spAutoFit/>
          </a:bodyPr>
          <a:lstStyle/>
          <a:p>
            <a:r>
              <a:rPr lang="en-GB" dirty="0"/>
              <a:t>Parameters directly related to </a:t>
            </a:r>
            <a:r>
              <a:rPr lang="en-GB" dirty="0" err="1"/>
              <a:t>RLlib</a:t>
            </a:r>
            <a:endParaRPr lang="en-DE" dirty="0"/>
          </a:p>
        </p:txBody>
      </p:sp>
      <p:sp>
        <p:nvSpPr>
          <p:cNvPr id="16" name="TextBox 15">
            <a:extLst>
              <a:ext uri="{FF2B5EF4-FFF2-40B4-BE49-F238E27FC236}">
                <a16:creationId xmlns:a16="http://schemas.microsoft.com/office/drawing/2014/main" id="{68FD2BED-6D02-494F-BEC0-D17764CE7580}"/>
              </a:ext>
            </a:extLst>
          </p:cNvPr>
          <p:cNvSpPr txBox="1"/>
          <p:nvPr/>
        </p:nvSpPr>
        <p:spPr>
          <a:xfrm>
            <a:off x="6263939" y="5057514"/>
            <a:ext cx="4937570" cy="646331"/>
          </a:xfrm>
          <a:prstGeom prst="rect">
            <a:avLst/>
          </a:prstGeom>
          <a:noFill/>
        </p:spPr>
        <p:txBody>
          <a:bodyPr wrap="none" rtlCol="0">
            <a:spAutoFit/>
          </a:bodyPr>
          <a:lstStyle/>
          <a:p>
            <a:r>
              <a:rPr lang="en-GB" dirty="0"/>
              <a:t>Parameters directly related to Ray’s tuning</a:t>
            </a:r>
          </a:p>
          <a:p>
            <a:r>
              <a:rPr lang="en-GB" dirty="0"/>
              <a:t>Library – </a:t>
            </a:r>
            <a:r>
              <a:rPr lang="en-GB" dirty="0" err="1"/>
              <a:t>Ray.tune</a:t>
            </a:r>
            <a:r>
              <a:rPr lang="en-GB" dirty="0"/>
              <a:t>.</a:t>
            </a:r>
            <a:endParaRPr lang="en-DE" dirty="0"/>
          </a:p>
        </p:txBody>
      </p:sp>
    </p:spTree>
    <p:extLst>
      <p:ext uri="{BB962C8B-B14F-4D97-AF65-F5344CB8AC3E}">
        <p14:creationId xmlns:p14="http://schemas.microsoft.com/office/powerpoint/2010/main" val="342170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8CD2-4784-524F-80DA-246FB6442001}"/>
              </a:ext>
            </a:extLst>
          </p:cNvPr>
          <p:cNvSpPr>
            <a:spLocks noGrp="1"/>
          </p:cNvSpPr>
          <p:nvPr>
            <p:ph type="title"/>
          </p:nvPr>
        </p:nvSpPr>
        <p:spPr/>
        <p:txBody>
          <a:bodyPr/>
          <a:lstStyle/>
          <a:p>
            <a:r>
              <a:rPr lang="en-DE" dirty="0"/>
              <a:t>Framework Folder structure</a:t>
            </a:r>
          </a:p>
        </p:txBody>
      </p:sp>
      <p:pic>
        <p:nvPicPr>
          <p:cNvPr id="5" name="Content Placeholder 4">
            <a:extLst>
              <a:ext uri="{FF2B5EF4-FFF2-40B4-BE49-F238E27FC236}">
                <a16:creationId xmlns:a16="http://schemas.microsoft.com/office/drawing/2014/main" id="{B358944F-4AD3-7141-9179-E226C92C29C9}"/>
              </a:ext>
            </a:extLst>
          </p:cNvPr>
          <p:cNvPicPr>
            <a:picLocks noGrp="1" noChangeAspect="1"/>
          </p:cNvPicPr>
          <p:nvPr>
            <p:ph idx="1"/>
          </p:nvPr>
        </p:nvPicPr>
        <p:blipFill>
          <a:blip r:embed="rId2"/>
          <a:srcRect/>
          <a:stretch/>
        </p:blipFill>
        <p:spPr>
          <a:xfrm>
            <a:off x="802900" y="3429000"/>
            <a:ext cx="4360120" cy="2844800"/>
          </a:xfrm>
        </p:spPr>
      </p:pic>
      <p:sp>
        <p:nvSpPr>
          <p:cNvPr id="7" name="TextBox 6">
            <a:extLst>
              <a:ext uri="{FF2B5EF4-FFF2-40B4-BE49-F238E27FC236}">
                <a16:creationId xmlns:a16="http://schemas.microsoft.com/office/drawing/2014/main" id="{DADA0A5D-14E5-5D49-83CE-B4E484B44338}"/>
              </a:ext>
            </a:extLst>
          </p:cNvPr>
          <p:cNvSpPr txBox="1"/>
          <p:nvPr/>
        </p:nvSpPr>
        <p:spPr>
          <a:xfrm>
            <a:off x="716010" y="2812495"/>
            <a:ext cx="2372765" cy="369332"/>
          </a:xfrm>
          <a:prstGeom prst="rect">
            <a:avLst/>
          </a:prstGeom>
          <a:noFill/>
        </p:spPr>
        <p:txBody>
          <a:bodyPr wrap="none" rtlCol="0">
            <a:spAutoFit/>
          </a:bodyPr>
          <a:lstStyle/>
          <a:p>
            <a:r>
              <a:rPr lang="en-GB" dirty="0"/>
              <a:t>E</a:t>
            </a:r>
            <a:r>
              <a:rPr lang="en-DE" dirty="0"/>
              <a:t>nvironments folder</a:t>
            </a:r>
          </a:p>
        </p:txBody>
      </p:sp>
      <p:cxnSp>
        <p:nvCxnSpPr>
          <p:cNvPr id="9" name="Straight Arrow Connector 8">
            <a:extLst>
              <a:ext uri="{FF2B5EF4-FFF2-40B4-BE49-F238E27FC236}">
                <a16:creationId xmlns:a16="http://schemas.microsoft.com/office/drawing/2014/main" id="{283EE0B2-181D-8445-A113-5980FC479BED}"/>
              </a:ext>
            </a:extLst>
          </p:cNvPr>
          <p:cNvCxnSpPr>
            <a:cxnSpLocks/>
          </p:cNvCxnSpPr>
          <p:nvPr/>
        </p:nvCxnSpPr>
        <p:spPr>
          <a:xfrm flipV="1">
            <a:off x="3507163" y="3379327"/>
            <a:ext cx="2028497" cy="969262"/>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A2F9177-F70B-0F41-AA6B-5C7243B298D0}"/>
              </a:ext>
            </a:extLst>
          </p:cNvPr>
          <p:cNvSpPr txBox="1"/>
          <p:nvPr/>
        </p:nvSpPr>
        <p:spPr>
          <a:xfrm>
            <a:off x="5535660" y="3143084"/>
            <a:ext cx="6736139" cy="369332"/>
          </a:xfrm>
          <a:prstGeom prst="rect">
            <a:avLst/>
          </a:prstGeom>
          <a:noFill/>
        </p:spPr>
        <p:txBody>
          <a:bodyPr wrap="none" rtlCol="0">
            <a:spAutoFit/>
          </a:bodyPr>
          <a:lstStyle/>
          <a:p>
            <a:r>
              <a:rPr lang="en-GB" dirty="0"/>
              <a:t>S</a:t>
            </a:r>
            <a:r>
              <a:rPr lang="en-DE" dirty="0"/>
              <a:t>ame as CustomModel in the code folder, but overwrites it</a:t>
            </a:r>
          </a:p>
        </p:txBody>
      </p:sp>
      <p:cxnSp>
        <p:nvCxnSpPr>
          <p:cNvPr id="11" name="Straight Arrow Connector 10">
            <a:extLst>
              <a:ext uri="{FF2B5EF4-FFF2-40B4-BE49-F238E27FC236}">
                <a16:creationId xmlns:a16="http://schemas.microsoft.com/office/drawing/2014/main" id="{667B775C-2467-494E-9282-D99F7169D95C}"/>
              </a:ext>
            </a:extLst>
          </p:cNvPr>
          <p:cNvCxnSpPr>
            <a:cxnSpLocks/>
          </p:cNvCxnSpPr>
          <p:nvPr/>
        </p:nvCxnSpPr>
        <p:spPr>
          <a:xfrm flipV="1">
            <a:off x="3501283" y="4070239"/>
            <a:ext cx="2239117" cy="65501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3039298-B5D5-D941-8337-F4D1C40DAC76}"/>
              </a:ext>
            </a:extLst>
          </p:cNvPr>
          <p:cNvSpPr txBox="1"/>
          <p:nvPr/>
        </p:nvSpPr>
        <p:spPr>
          <a:xfrm>
            <a:off x="5678003" y="3844797"/>
            <a:ext cx="5955476" cy="646331"/>
          </a:xfrm>
          <a:prstGeom prst="rect">
            <a:avLst/>
          </a:prstGeom>
          <a:noFill/>
        </p:spPr>
        <p:txBody>
          <a:bodyPr wrap="none" rtlCol="0">
            <a:spAutoFit/>
          </a:bodyPr>
          <a:lstStyle/>
          <a:p>
            <a:r>
              <a:rPr lang="en-GB" dirty="0"/>
              <a:t>This is where your environment goes</a:t>
            </a:r>
          </a:p>
          <a:p>
            <a:r>
              <a:rPr lang="en-GB" dirty="0"/>
              <a:t>Each folder int the environment directory goes here</a:t>
            </a:r>
            <a:endParaRPr lang="en-DE" dirty="0"/>
          </a:p>
        </p:txBody>
      </p:sp>
      <p:cxnSp>
        <p:nvCxnSpPr>
          <p:cNvPr id="14" name="Straight Arrow Connector 13">
            <a:extLst>
              <a:ext uri="{FF2B5EF4-FFF2-40B4-BE49-F238E27FC236}">
                <a16:creationId xmlns:a16="http://schemas.microsoft.com/office/drawing/2014/main" id="{DF7171AC-8DDA-0C45-BDB0-5D752DCF7922}"/>
              </a:ext>
            </a:extLst>
          </p:cNvPr>
          <p:cNvCxnSpPr>
            <a:cxnSpLocks/>
          </p:cNvCxnSpPr>
          <p:nvPr/>
        </p:nvCxnSpPr>
        <p:spPr>
          <a:xfrm flipV="1">
            <a:off x="4231573" y="5039501"/>
            <a:ext cx="1304087" cy="1325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29EF743-8E0D-5943-B973-16DA1324422B}"/>
              </a:ext>
            </a:extLst>
          </p:cNvPr>
          <p:cNvSpPr txBox="1"/>
          <p:nvPr/>
        </p:nvSpPr>
        <p:spPr>
          <a:xfrm>
            <a:off x="5621096" y="4725249"/>
            <a:ext cx="6069290" cy="646331"/>
          </a:xfrm>
          <a:prstGeom prst="rect">
            <a:avLst/>
          </a:prstGeom>
          <a:noFill/>
        </p:spPr>
        <p:txBody>
          <a:bodyPr wrap="none" rtlCol="0">
            <a:spAutoFit/>
          </a:bodyPr>
          <a:lstStyle/>
          <a:p>
            <a:r>
              <a:rPr lang="en-DE" dirty="0"/>
              <a:t>Put here values specific to your environment</a:t>
            </a:r>
          </a:p>
          <a:p>
            <a:r>
              <a:rPr lang="en-DE" dirty="0"/>
              <a:t>They will also overwrite values in other config files (!!!)</a:t>
            </a:r>
          </a:p>
        </p:txBody>
      </p:sp>
      <p:cxnSp>
        <p:nvCxnSpPr>
          <p:cNvPr id="15" name="Straight Arrow Connector 14">
            <a:extLst>
              <a:ext uri="{FF2B5EF4-FFF2-40B4-BE49-F238E27FC236}">
                <a16:creationId xmlns:a16="http://schemas.microsoft.com/office/drawing/2014/main" id="{9AA4C4FD-CF77-B841-BF41-3D3DF9E73462}"/>
              </a:ext>
            </a:extLst>
          </p:cNvPr>
          <p:cNvCxnSpPr>
            <a:cxnSpLocks/>
          </p:cNvCxnSpPr>
          <p:nvPr/>
        </p:nvCxnSpPr>
        <p:spPr>
          <a:xfrm>
            <a:off x="2644499" y="5588547"/>
            <a:ext cx="3033504" cy="29578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6DE385A-08F0-374B-B0C4-28F2FF5179EF}"/>
              </a:ext>
            </a:extLst>
          </p:cNvPr>
          <p:cNvSpPr txBox="1"/>
          <p:nvPr/>
        </p:nvSpPr>
        <p:spPr>
          <a:xfrm>
            <a:off x="5678003" y="5709734"/>
            <a:ext cx="5610831" cy="369332"/>
          </a:xfrm>
          <a:prstGeom prst="rect">
            <a:avLst/>
          </a:prstGeom>
          <a:noFill/>
        </p:spPr>
        <p:txBody>
          <a:bodyPr wrap="none" rtlCol="0">
            <a:spAutoFit/>
          </a:bodyPr>
          <a:lstStyle/>
          <a:p>
            <a:r>
              <a:rPr lang="en-GB" dirty="0"/>
              <a:t>S</a:t>
            </a:r>
            <a:r>
              <a:rPr lang="en-DE" dirty="0"/>
              <a:t>ame as VAE in the code folder, but overwrites it</a:t>
            </a:r>
          </a:p>
        </p:txBody>
      </p:sp>
    </p:spTree>
    <p:extLst>
      <p:ext uri="{BB962C8B-B14F-4D97-AF65-F5344CB8AC3E}">
        <p14:creationId xmlns:p14="http://schemas.microsoft.com/office/powerpoint/2010/main" val="4224703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71</TotalTime>
  <Words>1077</Words>
  <Application>Microsoft Macintosh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Rllib for students at the ICE</vt:lpstr>
      <vt:lpstr>About this document</vt:lpstr>
      <vt:lpstr>Where do I start?</vt:lpstr>
      <vt:lpstr>Idea of this framework? (1)</vt:lpstr>
      <vt:lpstr>Idea of this framework? (2)</vt:lpstr>
      <vt:lpstr>Framework Folder structure</vt:lpstr>
      <vt:lpstr>Framework Folder structure</vt:lpstr>
      <vt:lpstr>Framework Folder structure</vt:lpstr>
      <vt:lpstr>Framework Folder structure</vt:lpstr>
      <vt:lpstr>How do I add my own environment?</vt:lpstr>
      <vt:lpstr>Modes of execution</vt:lpstr>
      <vt:lpstr>How do I change the structure of the ANNs?</vt:lpstr>
      <vt:lpstr>How do I see if my VAE is working?</vt:lpstr>
      <vt:lpstr>What is an execution plan?</vt:lpstr>
      <vt:lpstr>How to use docker with this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Rllib for students at the ICE</dc:title>
  <dc:creator>Artur Niederfahrenhorst</dc:creator>
  <cp:lastModifiedBy>Artur Niederfahrenhorst</cp:lastModifiedBy>
  <cp:revision>7</cp:revision>
  <dcterms:created xsi:type="dcterms:W3CDTF">2021-01-13T21:39:02Z</dcterms:created>
  <dcterms:modified xsi:type="dcterms:W3CDTF">2021-01-13T22:50:44Z</dcterms:modified>
</cp:coreProperties>
</file>