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heme/theme2.xml" ContentType="application/vnd.openxmlformats-officedocument.them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heme/theme3.xml" ContentType="application/vnd.openxmlformats-officedocument.them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13"/>
  </p:notesMasterIdLst>
  <p:handoutMasterIdLst>
    <p:handoutMasterId r:id="rId14"/>
  </p:handoutMasterIdLst>
  <p:sldIdLst>
    <p:sldId id="267" r:id="rId6"/>
    <p:sldId id="258" r:id="rId7"/>
    <p:sldId id="259" r:id="rId8"/>
    <p:sldId id="268" r:id="rId9"/>
    <p:sldId id="269" r:id="rId10"/>
    <p:sldId id="270" r:id="rId11"/>
    <p:sldId id="257" r:id="rId12"/>
  </p:sldIdLst>
  <p:sldSz cx="12192000" cy="6858000"/>
  <p:notesSz cx="7099300" cy="10234613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96" autoAdjust="0"/>
  </p:normalViewPr>
  <p:slideViewPr>
    <p:cSldViewPr snapToObjects="1" showGuides="1">
      <p:cViewPr varScale="1">
        <p:scale>
          <a:sx n="70" d="100"/>
          <a:sy n="70" d="100"/>
        </p:scale>
        <p:origin x="66" y="5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70" d="100"/>
          <a:sy n="70" d="100"/>
        </p:scale>
        <p:origin x="2268" y="4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image" Target="../media/image5.png"/><Relationship Id="rId2" Type="http://schemas.openxmlformats.org/officeDocument/2006/relationships/tags" Target="../tags/tag204.xml"/><Relationship Id="rId1" Type="http://schemas.openxmlformats.org/officeDocument/2006/relationships/theme" Target="../theme/theme3.x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5" Type="http://schemas.openxmlformats.org/officeDocument/2006/relationships/tags" Target="../tags/tag207.xml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 dirty="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image" Target="../media/image5.png"/><Relationship Id="rId2" Type="http://schemas.openxmlformats.org/officeDocument/2006/relationships/tags" Target="../tags/tag194.xml"/><Relationship Id="rId1" Type="http://schemas.openxmlformats.org/officeDocument/2006/relationships/theme" Target="../theme/theme2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5" Type="http://schemas.openxmlformats.org/officeDocument/2006/relationships/tags" Target="../tags/tag197.xml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 dirty="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.jp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5" Type="http://schemas.openxmlformats.org/officeDocument/2006/relationships/tags" Target="../tags/tag177.xml"/><Relationship Id="rId10" Type="http://schemas.openxmlformats.org/officeDocument/2006/relationships/tags" Target="../tags/tag18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7" Type="http://schemas.openxmlformats.org/officeDocument/2006/relationships/image" Target="../media/image1.png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3.xml"/><Relationship Id="rId4" Type="http://schemas.openxmlformats.org/officeDocument/2006/relationships/tags" Target="../tags/tag19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3.jpg"/><Relationship Id="rId5" Type="http://schemas.openxmlformats.org/officeDocument/2006/relationships/tags" Target="../tags/tag2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Crystal Picture Placeholder">
            <a:extLst>
              <a:ext uri="{FF2B5EF4-FFF2-40B4-BE49-F238E27FC236}">
                <a16:creationId xmlns:a16="http://schemas.microsoft.com/office/drawing/2014/main" id="{5805FCC4-D045-0733-8C95-81CAFF9580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" y="2"/>
            <a:ext cx="12191999" cy="3743997"/>
          </a:xfrm>
          <a:custGeom>
            <a:avLst/>
            <a:gdLst>
              <a:gd name="connsiteX0" fmla="*/ 0 w 12191999"/>
              <a:gd name="connsiteY0" fmla="*/ 0 h 3743997"/>
              <a:gd name="connsiteX1" fmla="*/ 12191999 w 12191999"/>
              <a:gd name="connsiteY1" fmla="*/ 0 h 3743997"/>
              <a:gd name="connsiteX2" fmla="*/ 12191999 w 12191999"/>
              <a:gd name="connsiteY2" fmla="*/ 3726156 h 3743997"/>
              <a:gd name="connsiteX3" fmla="*/ 3063660 w 12191999"/>
              <a:gd name="connsiteY3" fmla="*/ 2179105 h 3743997"/>
              <a:gd name="connsiteX4" fmla="*/ 387 w 12191999"/>
              <a:gd name="connsiteY4" fmla="*/ 3726157 h 3743997"/>
              <a:gd name="connsiteX5" fmla="*/ 387 w 12191999"/>
              <a:gd name="connsiteY5" fmla="*/ 3743997 h 3743997"/>
              <a:gd name="connsiteX6" fmla="*/ 0 w 12191999"/>
              <a:gd name="connsiteY6" fmla="*/ 3743997 h 374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743997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743997"/>
                </a:lnTo>
                <a:lnTo>
                  <a:pt x="0" y="3743997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 wrap="square" tIns="1296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placeholder">
            <a:extLst>
              <a:ext uri="{FF2B5EF4-FFF2-40B4-BE49-F238E27FC236}">
                <a16:creationId xmlns:a16="http://schemas.microsoft.com/office/drawing/2014/main" id="{2D16A7B9-CA23-4C66-B2AF-3682EAAE815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0314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92DC6926-96FF-4BB1-823E-5F2FFE796E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0C8DD3BC-73D2-4101-B037-359F1B42B43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FC21F178-EFAA-49DE-A35E-72E2C0CA3B0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43B2B732-8EC3-4F44-986D-B5DAC6EA77C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97E57A33-CDFD-4C72-B657-882682DACB1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F09BE8EF-EBD2-4B7A-9878-8440DC26C91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99207B66-AFA5-4510-BF1D-29423C34CEF2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557CA6BF-F2F9-417F-A2FD-035F1FC8569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4E82CE8C-8E20-4C1A-B65C-F8A30CF5A15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D96F0A90-37BC-4B0D-A29D-8711C51DD44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492E0D9-97C5-4A27-B585-4460769C4D6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D547197E-1EC3-47AA-B644-4B7771421A2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5B4084F1-8114-4C22-84F5-3D14817A790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C33D0117-4C9D-47FC-BBAF-7D90814DB7C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classification_placeholder">
            <a:extLst>
              <a:ext uri="{FF2B5EF4-FFF2-40B4-BE49-F238E27FC236}">
                <a16:creationId xmlns:a16="http://schemas.microsoft.com/office/drawing/2014/main" id="{B1D76006-023D-437E-80D1-B8FC83CA1329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71DC81B7-1CCA-48F9-8AB9-34BBC16340C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2A98BB16-D9CD-4785-A71C-21C57A55488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classification_placeholder">
            <a:extLst>
              <a:ext uri="{FF2B5EF4-FFF2-40B4-BE49-F238E27FC236}">
                <a16:creationId xmlns:a16="http://schemas.microsoft.com/office/drawing/2014/main" id="{DBAA7875-DC7B-4CB1-AFAA-A99AEDD01BF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5743D8EF-9336-4669-BBD9-501D062A3DB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4E03D739-7852-4964-A407-6FD3B0FC1EE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5CA1B3C-86AD-43CD-94E9-5A2E81B7D24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8E11CE1F-6424-469C-8957-85A359561FB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020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White">
            <a:extLst>
              <a:ext uri="{FF2B5EF4-FFF2-40B4-BE49-F238E27FC236}">
                <a16:creationId xmlns:a16="http://schemas.microsoft.com/office/drawing/2014/main" id="{8739B1C3-A1A6-48E1-B2C4-F4CE3C82443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1D664F82-C381-42D9-B168-31F6D4282D2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46" y="2755984"/>
            <a:ext cx="3077814" cy="13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7" name="Crystal Picture Placeholder">
            <a:extLst>
              <a:ext uri="{FF2B5EF4-FFF2-40B4-BE49-F238E27FC236}">
                <a16:creationId xmlns:a16="http://schemas.microsoft.com/office/drawing/2014/main" id="{2B034C47-A659-3457-E1A7-79A7F52135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5205158" cy="6858000"/>
          </a:xfrm>
          <a:custGeom>
            <a:avLst/>
            <a:gdLst>
              <a:gd name="connsiteX0" fmla="*/ 0 w 5205158"/>
              <a:gd name="connsiteY0" fmla="*/ 0 h 6858000"/>
              <a:gd name="connsiteX1" fmla="*/ 4377139 w 5205158"/>
              <a:gd name="connsiteY1" fmla="*/ 0 h 6858000"/>
              <a:gd name="connsiteX2" fmla="*/ 5205158 w 5205158"/>
              <a:gd name="connsiteY2" fmla="*/ 1713978 h 6858000"/>
              <a:gd name="connsiteX3" fmla="*/ 4370092 w 5205158"/>
              <a:gd name="connsiteY3" fmla="*/ 6858000 h 6858000"/>
              <a:gd name="connsiteX4" fmla="*/ 0 w 52051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5158" h="6858000">
                <a:moveTo>
                  <a:pt x="0" y="0"/>
                </a:moveTo>
                <a:lnTo>
                  <a:pt x="4377139" y="0"/>
                </a:lnTo>
                <a:lnTo>
                  <a:pt x="5205158" y="1713978"/>
                </a:lnTo>
                <a:lnTo>
                  <a:pt x="4370092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 wrap="square" tIns="2700000">
            <a:noAutofit/>
          </a:bodyPr>
          <a:lstStyle>
            <a:lvl1pPr marL="0" indent="0" algn="ctr" rtl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808608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A2558C1A-A4CE-495C-941B-21CFE7DE6C2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0A827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F2A69E30-B66A-4640-A0FD-5D2C3EE160B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0090C8BE-0F32-4CF4-BB5D-F435E6072DC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BB857729-3B9C-45BF-8F44-236D56EED40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7C1E426-F34B-4FFB-A688-C9E251A8BC0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6976A686-032A-4DD8-ACB2-F6323D2BEB1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empower_footer_placeholder">
            <a:extLst>
              <a:ext uri="{FF2B5EF4-FFF2-40B4-BE49-F238E27FC236}">
                <a16:creationId xmlns:a16="http://schemas.microsoft.com/office/drawing/2014/main" id="{FE09BAC5-F3BC-4C51-A794-098F4099C05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1" name="empower_classification_placeholder">
            <a:extLst>
              <a:ext uri="{FF2B5EF4-FFF2-40B4-BE49-F238E27FC236}">
                <a16:creationId xmlns:a16="http://schemas.microsoft.com/office/drawing/2014/main" id="{6F76DDB4-3F8E-4A82-B473-4784C9B20BC1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date_placeholder">
            <a:extLst>
              <a:ext uri="{FF2B5EF4-FFF2-40B4-BE49-F238E27FC236}">
                <a16:creationId xmlns:a16="http://schemas.microsoft.com/office/drawing/2014/main" id="{2C326E6F-F54B-4E77-BCF5-73E6B02466B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B8A1C3-E607-4E28-91A1-A973183FE78F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Footer Placeholder 9" hidden="1">
            <a:extLst>
              <a:ext uri="{FF2B5EF4-FFF2-40B4-BE49-F238E27FC236}">
                <a16:creationId xmlns:a16="http://schemas.microsoft.com/office/drawing/2014/main" id="{6B901E0B-D453-4CEB-8C35-51C25A27F89D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 hidden="1">
            <a:extLst>
              <a:ext uri="{FF2B5EF4-FFF2-40B4-BE49-F238E27FC236}">
                <a16:creationId xmlns:a16="http://schemas.microsoft.com/office/drawing/2014/main" id="{212E0C1A-F772-4C8C-B2E7-03887DA46ED9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  <a:endParaRPr lang="en-US" sz="800" b="1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empower_footer_placeholder">
            <a:extLst>
              <a:ext uri="{FF2B5EF4-FFF2-40B4-BE49-F238E27FC236}">
                <a16:creationId xmlns:a16="http://schemas.microsoft.com/office/drawing/2014/main" id="{DC9834AE-8B30-477E-8C87-5F8E7D7B17A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classification_placeholder">
            <a:extLst>
              <a:ext uri="{FF2B5EF4-FFF2-40B4-BE49-F238E27FC236}">
                <a16:creationId xmlns:a16="http://schemas.microsoft.com/office/drawing/2014/main" id="{A254D557-505E-4B08-8C5B-DEA083728C5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date_placeholder">
            <a:extLst>
              <a:ext uri="{FF2B5EF4-FFF2-40B4-BE49-F238E27FC236}">
                <a16:creationId xmlns:a16="http://schemas.microsoft.com/office/drawing/2014/main" id="{6E3D16E2-B858-4F89-B7A0-119FBFC7081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0C951CC-CB9B-43AC-8395-FB2751814E0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3F4900C8-0A39-4B02-8E0A-398AAC4831B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A1158698-11CA-4310-AAEA-81BFB74C7A4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 dirty="0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800" b="1" kern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589B28-D26E-44F4-8C62-FEE4AAED4A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FB27639-D1FE-4EB7-81D0-019FC186F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Xing Mian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FB1C68C-D054-4F8D-AA7A-F778CCFFF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Ramp up </a:t>
            </a:r>
            <a:r>
              <a:rPr lang="en-US" dirty="0" err="1"/>
              <a:t>Sceneario</a:t>
            </a:r>
            <a:r>
              <a:rPr lang="en-US" dirty="0"/>
              <a:t> Automation tools Proposal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AFF28-0883-405B-A8DD-D42393A2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0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A08-B983-492B-BF60-186DB105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13EF9-8355-4B2E-9DDB-E1D8010C407B}"/>
              </a:ext>
            </a:extLst>
          </p:cNvPr>
          <p:cNvSpPr txBox="1"/>
          <p:nvPr/>
        </p:nvSpPr>
        <p:spPr bwMode="auto">
          <a:xfrm>
            <a:off x="551385" y="1412776"/>
            <a:ext cx="11017224" cy="9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</a:rPr>
              <a:t>The proposed Excel automation tool aims to streamline data extraction and conversion by seamlessly transforming user-input data into standardized formats, represented by ramp up planning table and VRFC table.</a:t>
            </a:r>
            <a:endParaRPr lang="en-SG" sz="1800" kern="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0B38-ED9A-4688-A544-CA41460ADE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User Input Fields: (to be discussed)</a:t>
            </a:r>
          </a:p>
          <a:p>
            <a:pPr marL="252000" lvl="1" indent="0">
              <a:buNone/>
            </a:pPr>
            <a:r>
              <a:rPr lang="en-US" dirty="0"/>
              <a:t>Time scale (year, quarter, week)</a:t>
            </a:r>
          </a:p>
          <a:p>
            <a:pPr marL="252000" lvl="1" indent="0">
              <a:buNone/>
            </a:pPr>
            <a:r>
              <a:rPr lang="en-US" dirty="0"/>
              <a:t>Number of testers</a:t>
            </a:r>
          </a:p>
          <a:p>
            <a:pPr marL="252000" lvl="1" indent="0">
              <a:buNone/>
            </a:pPr>
            <a:r>
              <a:rPr lang="en-US" dirty="0"/>
              <a:t>Percentage of </a:t>
            </a:r>
          </a:p>
          <a:p>
            <a:pPr marL="252000" lvl="1" indent="0">
              <a:buNone/>
            </a:pPr>
            <a:r>
              <a:rPr lang="en-US" dirty="0"/>
              <a:t>Testing and transiting time (in weeks)</a:t>
            </a:r>
          </a:p>
          <a:p>
            <a:pPr marL="252000" lvl="1" indent="0">
              <a:buNone/>
            </a:pPr>
            <a:endParaRPr lang="en-US" dirty="0"/>
          </a:p>
          <a:p>
            <a:r>
              <a:rPr lang="en-US" dirty="0"/>
              <a:t>Output Format: </a:t>
            </a:r>
          </a:p>
          <a:p>
            <a:pPr marL="252000" lvl="1" indent="0">
              <a:buNone/>
            </a:pPr>
            <a:r>
              <a:rPr lang="en-US" dirty="0"/>
              <a:t>Standardized formats, represented by ramp up planning table and VRFC table.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142A3-3E18-4302-85FC-39EF0216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162567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0B38-ED9A-4688-A544-CA41460ADE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Automation Process: </a:t>
            </a:r>
          </a:p>
          <a:p>
            <a:pPr marL="252000" lvl="1" indent="0">
              <a:buNone/>
            </a:pPr>
            <a:r>
              <a:rPr lang="en-US" dirty="0"/>
              <a:t>Normal Flow: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dirty="0"/>
              <a:t>User select the table they want to convert in the tools’ user interface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dirty="0"/>
              <a:t>User input required fields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dirty="0"/>
              <a:t>User specify the file location and file name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dirty="0"/>
              <a:t>User clicks “generate” and the tool will convert the info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dirty="0"/>
              <a:t>User get the output excel files</a:t>
            </a:r>
          </a:p>
          <a:p>
            <a:pPr marL="342900" indent="-342900">
              <a:buAutoNum type="arabicPeriod" startAt="5"/>
            </a:pPr>
            <a:endParaRPr lang="en-US" dirty="0"/>
          </a:p>
          <a:p>
            <a:pPr marL="342900" indent="-342900">
              <a:buAutoNum type="arabicPeriod" startAt="5"/>
            </a:pPr>
            <a:endParaRPr lang="en-US" dirty="0"/>
          </a:p>
          <a:p>
            <a:pPr marL="252000" lvl="1" indent="0">
              <a:buNone/>
            </a:pPr>
            <a:r>
              <a:rPr lang="en-US" dirty="0"/>
              <a:t>Validation and Formatting: (to be discussed) </a:t>
            </a:r>
          </a:p>
          <a:p>
            <a:pPr marL="252000" lvl="1" indent="0">
              <a:buNone/>
            </a:pPr>
            <a:r>
              <a:rPr lang="en-US" dirty="0"/>
              <a:t>The tool will validate the input data to ensure accuracy and consistency. It will also apply predefined formatting rules to maintain standardization across 2 tables.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142A3-3E18-4302-85FC-39EF0216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749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A08-B983-492B-BF60-186DB105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13EF9-8355-4B2E-9DDB-E1D8010C407B}"/>
              </a:ext>
            </a:extLst>
          </p:cNvPr>
          <p:cNvSpPr txBox="1"/>
          <p:nvPr/>
        </p:nvSpPr>
        <p:spPr bwMode="auto">
          <a:xfrm>
            <a:off x="551385" y="1412776"/>
            <a:ext cx="11017224" cy="9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</a:rPr>
              <a:t>Python Libraries: </a:t>
            </a:r>
            <a:r>
              <a:rPr lang="en-US" sz="1800" kern="0" baseline="0" dirty="0" err="1">
                <a:latin typeface="+mn-lt"/>
                <a:ea typeface="+mn-ea"/>
                <a:cs typeface="+mn-cs"/>
              </a:rPr>
              <a:t>openpyxl</a:t>
            </a:r>
            <a:r>
              <a:rPr lang="en-US" sz="1800" kern="0" baseline="0" dirty="0">
                <a:latin typeface="+mn-lt"/>
                <a:ea typeface="+mn-ea"/>
                <a:cs typeface="+mn-cs"/>
              </a:rPr>
              <a:t>, pandas, and GUI library</a:t>
            </a:r>
          </a:p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US" sz="1800" kern="0" dirty="0">
                <a:latin typeface="+mn-lt"/>
              </a:rPr>
              <a:t>User Interface Mock-up:</a:t>
            </a:r>
          </a:p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endParaRPr lang="en-SG" sz="1800" kern="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2DF8136-7B63-8BDD-165A-C6A3D4637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88" y="2132856"/>
            <a:ext cx="5258135" cy="39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6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A08-B983-492B-BF60-186DB105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by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13EF9-8355-4B2E-9DDB-E1D8010C407B}"/>
              </a:ext>
            </a:extLst>
          </p:cNvPr>
          <p:cNvSpPr txBox="1"/>
          <p:nvPr/>
        </p:nvSpPr>
        <p:spPr bwMode="auto">
          <a:xfrm>
            <a:off x="551385" y="1412776"/>
            <a:ext cx="11017224" cy="445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User Interface Module:</a:t>
            </a:r>
          </a:p>
          <a:p>
            <a:pPr lvl="1">
              <a:buSzPts val="1000"/>
              <a:tabLst>
                <a:tab pos="457200" algn="l"/>
              </a:tabLst>
            </a:pPr>
            <a:r>
              <a:rPr lang="en-SG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Implement user input forms and controls for users to input data or specify parameters for Excel sheet generation.</a:t>
            </a:r>
          </a:p>
          <a:p>
            <a:pPr lvl="1">
              <a:buSzPts val="1000"/>
              <a:tabLst>
                <a:tab pos="457200" algn="l"/>
              </a:tabLst>
            </a:pPr>
            <a:endParaRPr lang="en-SG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Processing Module:</a:t>
            </a:r>
          </a:p>
          <a:p>
            <a:pPr lvl="1">
              <a:buSzPts val="1000"/>
              <a:tabLst>
                <a:tab pos="457200" algn="l"/>
              </a:tabLst>
            </a:pPr>
            <a:r>
              <a:rPr lang="en-SG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Define functions or classes responsible for processing user-input data.</a:t>
            </a:r>
          </a:p>
          <a:p>
            <a:pPr lvl="1">
              <a:buSzPts val="1000"/>
              <a:tabLst>
                <a:tab pos="457200" algn="l"/>
              </a:tabLst>
            </a:pPr>
            <a:r>
              <a:rPr lang="en-SG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Implement data validation, transformation, and formatting logic based on the requirements for generating Excel sheets.</a:t>
            </a:r>
          </a:p>
          <a:p>
            <a:pPr lvl="0">
              <a:buSzPts val="1000"/>
              <a:tabLst>
                <a:tab pos="457200" algn="l"/>
              </a:tabLst>
            </a:pPr>
            <a:endParaRPr lang="en-SG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Excel Generation Module:</a:t>
            </a:r>
          </a:p>
          <a:p>
            <a:pPr lvl="1">
              <a:buSzPts val="1000"/>
              <a:tabLst>
                <a:tab pos="457200" algn="l"/>
              </a:tabLst>
            </a:pPr>
            <a:r>
              <a:rPr lang="en-SG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Utilize Python libraries like </a:t>
            </a:r>
            <a:r>
              <a:rPr lang="en-SG" sz="1800" b="1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openpyxl</a:t>
            </a:r>
            <a:r>
              <a:rPr lang="en-SG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pandas</a:t>
            </a:r>
            <a:r>
              <a:rPr lang="en-SG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or </a:t>
            </a:r>
            <a:r>
              <a:rPr lang="en-SG" sz="1800" b="1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xlsxwriter</a:t>
            </a:r>
            <a:r>
              <a:rPr lang="en-SG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to dynamically generate Excel sheets based on processed data.</a:t>
            </a:r>
          </a:p>
          <a:p>
            <a:pPr lvl="1">
              <a:buSzPts val="1000"/>
              <a:tabLst>
                <a:tab pos="457200" algn="l"/>
              </a:tabLst>
            </a:pPr>
            <a:endParaRPr lang="en-SG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Error Handling Module: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en-SG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Implement error handling mechanisms to detect and handle exceptions gracefully.</a:t>
            </a:r>
          </a:p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endParaRPr lang="en-SG" sz="1800" kern="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151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13.05.2023 07:12:22"/>
  <p:tag name="MIO_DBID" val="FDE84254-54DB-49E3-9A0E-CDE72035D530"/>
  <p:tag name="MIO_LASTDOWNLOADED" val="26.07.2023 12:28:29.220"/>
  <p:tag name="MIO_OBJECTNAME" val="Infineon LCD 16:9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Infineon 2023 - 2">
      <a:dk1>
        <a:srgbClr val="1D1D1D"/>
      </a:dk1>
      <a:lt1>
        <a:srgbClr val="FFFFFF"/>
      </a:lt1>
      <a:dk2>
        <a:srgbClr val="0A8276"/>
      </a:dk2>
      <a:lt2>
        <a:srgbClr val="8D8786"/>
      </a:lt2>
      <a:accent1>
        <a:srgbClr val="0A8276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0A8276"/>
      </a:hlink>
      <a:folHlink>
        <a:srgbClr val="0A8276"/>
      </a:folHlink>
    </a:clrScheme>
    <a:fontScheme name="Infineon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1E115DF3-41F0-4647-B0A5-8A317E6D094E}" vid="{137F0F39-D844-4AA9-B871-823A03F108D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9A1D5-F553-4264-9022-E0136C61CE27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a709603d-609a-478b-a91d-3c5e984c0e79"/>
    <ds:schemaRef ds:uri="6ef45842-284e-44e4-b2db-1749e7948b44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132</TotalTime>
  <Words>290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Infineon 16:9</vt:lpstr>
      <vt:lpstr>Ramp up Sceneario Automation tools Proposal</vt:lpstr>
      <vt:lpstr>Introduction</vt:lpstr>
      <vt:lpstr>Project Description</vt:lpstr>
      <vt:lpstr>Project Description</vt:lpstr>
      <vt:lpstr>Technical Approach</vt:lpstr>
      <vt:lpstr>Modules by function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Automation Tool Proposal</dc:title>
  <dc:creator>Xing Mian (CSC PSS SPM EX)</dc:creator>
  <cp:lastModifiedBy>Xing Mian (CSC PSS SPM EX)</cp:lastModifiedBy>
  <cp:revision>6</cp:revision>
  <dcterms:created xsi:type="dcterms:W3CDTF">2024-01-26T06:33:27Z</dcterms:created>
  <dcterms:modified xsi:type="dcterms:W3CDTF">2024-02-06T03:12:32Z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