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5"/>
  </p:notesMasterIdLst>
  <p:handoutMasterIdLst>
    <p:handoutMasterId r:id="rId16"/>
  </p:handoutMasterIdLst>
  <p:sldIdLst>
    <p:sldId id="267" r:id="rId6"/>
    <p:sldId id="268" r:id="rId7"/>
    <p:sldId id="269" r:id="rId8"/>
    <p:sldId id="258" r:id="rId9"/>
    <p:sldId id="259" r:id="rId10"/>
    <p:sldId id="270" r:id="rId11"/>
    <p:sldId id="272" r:id="rId12"/>
    <p:sldId id="271" r:id="rId13"/>
    <p:sldId id="257" r:id="rId14"/>
  </p:sldIdLst>
  <p:sldSz cx="12192000" cy="6858000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96" autoAdjust="0"/>
  </p:normalViewPr>
  <p:slideViewPr>
    <p:cSldViewPr snapToObjects="1" showGuides="1">
      <p:cViewPr varScale="1">
        <p:scale>
          <a:sx n="80" d="100"/>
          <a:sy n="80" d="100"/>
        </p:scale>
        <p:origin x="114" y="18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Xing Mian</a:t>
            </a:r>
          </a:p>
          <a:p>
            <a:r>
              <a:rPr lang="en-US" dirty="0"/>
              <a:t>22/3/2024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 Up Scenario Tool Proposal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ADB8-1E67-8ECE-8F13-74801F79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5A820-AA8F-A65A-055B-57781618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5E55-ABFC-7D28-4959-A3C8E479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067A-8889-C13E-C4E2-7EA4F4591694}"/>
              </a:ext>
            </a:extLst>
          </p:cNvPr>
          <p:cNvSpPr txBox="1"/>
          <p:nvPr/>
        </p:nvSpPr>
        <p:spPr bwMode="auto">
          <a:xfrm>
            <a:off x="335360" y="1124744"/>
            <a:ext cx="610001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input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 file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 and notifications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95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925E-26A1-A16C-CC75-E78C7620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input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C83DB-2362-4A45-89B6-E896FA4E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0250A-7091-9DB2-9FC1-94A733E3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B8323-A537-2E89-570D-B6FD75433F06}"/>
              </a:ext>
            </a:extLst>
          </p:cNvPr>
          <p:cNvSpPr txBox="1"/>
          <p:nvPr/>
        </p:nvSpPr>
        <p:spPr bwMode="auto">
          <a:xfrm>
            <a:off x="551384" y="1556792"/>
            <a:ext cx="6204904" cy="6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baseline="0" dirty="0">
                <a:latin typeface="+mn-lt"/>
                <a:ea typeface="+mn-ea"/>
                <a:cs typeface="+mn-cs"/>
              </a:rPr>
              <a:t>Text box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dirty="0">
                <a:latin typeface="+mn-lt"/>
              </a:rPr>
              <a:t>Dropdown selection (for enumeration data like time scale) 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3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9BB309-BA2B-F657-672D-4C81F2FE9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73596"/>
              </p:ext>
            </p:extLst>
          </p:nvPr>
        </p:nvGraphicFramePr>
        <p:xfrm>
          <a:off x="1343472" y="1340768"/>
          <a:ext cx="9505056" cy="4896538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035486">
                  <a:extLst>
                    <a:ext uri="{9D8B030D-6E8A-4147-A177-3AD203B41FA5}">
                      <a16:colId xmlns:a16="http://schemas.microsoft.com/office/drawing/2014/main" val="2741067530"/>
                    </a:ext>
                  </a:extLst>
                </a:gridCol>
                <a:gridCol w="1977664">
                  <a:extLst>
                    <a:ext uri="{9D8B030D-6E8A-4147-A177-3AD203B41FA5}">
                      <a16:colId xmlns:a16="http://schemas.microsoft.com/office/drawing/2014/main" val="4262730944"/>
                    </a:ext>
                  </a:extLst>
                </a:gridCol>
                <a:gridCol w="1548404">
                  <a:extLst>
                    <a:ext uri="{9D8B030D-6E8A-4147-A177-3AD203B41FA5}">
                      <a16:colId xmlns:a16="http://schemas.microsoft.com/office/drawing/2014/main" val="2578367928"/>
                    </a:ext>
                  </a:extLst>
                </a:gridCol>
                <a:gridCol w="2943502">
                  <a:extLst>
                    <a:ext uri="{9D8B030D-6E8A-4147-A177-3AD203B41FA5}">
                      <a16:colId xmlns:a16="http://schemas.microsoft.com/office/drawing/2014/main" val="2316783215"/>
                    </a:ext>
                  </a:extLst>
                </a:gridCol>
              </a:tblGrid>
              <a:tr h="224171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effectLst/>
                        </a:rPr>
                        <a:t>Model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>
                          <a:effectLst/>
                        </a:rPr>
                        <a:t>Name</a:t>
                      </a:r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>
                          <a:effectLst/>
                        </a:rPr>
                        <a:t>Data Type</a:t>
                      </a:r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effectLst/>
                        </a:rPr>
                        <a:t>Remarks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1626540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 err="1">
                          <a:effectLst/>
                        </a:rPr>
                        <a:t>ProductRampUpUserInput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parallelity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str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8339598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t_base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int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730643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basic_type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str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6818414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salescode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str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9085146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time_scale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TimeScale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234244"/>
                  </a:ext>
                </a:extLst>
              </a:tr>
              <a:tr h="232178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dst_year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int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target shipout date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89453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dst_time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int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06166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chip_per_wafer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int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6520187"/>
                  </a:ext>
                </a:extLst>
              </a:tr>
              <a:tr h="853453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tester_capacity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list[int]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bottleneck, in terms of week. Case 1: no bottleneck-&gt; depend on demand; case 2: recommend based on bottleneck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6760521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number_of_wafer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int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9487308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demand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list[int]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million pieces, depend on timescale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445689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reach_level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int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optional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0181532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process_steps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list[ProcessStep]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1192969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 err="1">
                          <a:effectLst/>
                        </a:rPr>
                        <a:t>ProcessStep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step_name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str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5910790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cycle_time_in_week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int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2105092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transist_time_in_week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int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4769736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step_yield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float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8492375"/>
                  </a:ext>
                </a:extLst>
              </a:tr>
              <a:tr h="224171">
                <a:tc>
                  <a:txBody>
                    <a:bodyPr/>
                    <a:lstStyle/>
                    <a:p>
                      <a:pPr algn="l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bottleneck_setting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list[int]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optional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621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Calendar generation: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Convert different time scales into week/date, then perform week/date-based calculation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Based on </a:t>
            </a:r>
            <a:r>
              <a:rPr lang="en-US" dirty="0" err="1"/>
              <a:t>dst_year</a:t>
            </a:r>
            <a:r>
              <a:rPr lang="en-US" dirty="0"/>
              <a:t>, </a:t>
            </a:r>
            <a:r>
              <a:rPr lang="en-US" dirty="0" err="1"/>
              <a:t>dst_time</a:t>
            </a:r>
            <a:r>
              <a:rPr lang="en-US" dirty="0"/>
              <a:t> of product, and </a:t>
            </a:r>
            <a:r>
              <a:rPr lang="en-US" dirty="0" err="1"/>
              <a:t>cycle_time_in_week</a:t>
            </a:r>
            <a:r>
              <a:rPr lang="en-US" dirty="0"/>
              <a:t>, </a:t>
            </a:r>
            <a:r>
              <a:rPr lang="en-US" dirty="0" err="1"/>
              <a:t>transist_time_in_week</a:t>
            </a:r>
            <a:r>
              <a:rPr lang="en-US" dirty="0"/>
              <a:t> and reach level (optional) from product’s each processing step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Actual start week – reverse calculation (ongoing): destination end week – sum of </a:t>
            </a:r>
            <a:r>
              <a:rPr lang="en-US" dirty="0" err="1"/>
              <a:t>cycle_time_in_week</a:t>
            </a:r>
            <a:r>
              <a:rPr lang="en-US" dirty="0"/>
              <a:t> and </a:t>
            </a:r>
            <a:r>
              <a:rPr lang="en-US" dirty="0" err="1"/>
              <a:t>transist_time_in_week</a:t>
            </a:r>
            <a:r>
              <a:rPr lang="en-US" dirty="0"/>
              <a:t> – optional reach level (4 weeks) 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Calendar week calculation:  If any 1st day of a month is in a week, then this week goes to the next month to avoid overlapping weeks.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332656"/>
            <a:ext cx="9613068" cy="720000"/>
          </a:xfrm>
        </p:spPr>
        <p:txBody>
          <a:bodyPr/>
          <a:lstStyle/>
          <a:p>
            <a:r>
              <a:rPr lang="en-US" dirty="0"/>
              <a:t>Data processing logic</a:t>
            </a:r>
          </a:p>
        </p:txBody>
      </p:sp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53457-711E-91C1-42DC-604C0FD77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12C6-8A90-84D9-E2BA-FA214D7919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Demand calculation:</a:t>
            </a:r>
          </a:p>
          <a:p>
            <a:pPr lvl="1"/>
            <a:r>
              <a:rPr lang="en-US" dirty="0"/>
              <a:t>Case 1: without bottleneck -&gt; full capacity:</a:t>
            </a:r>
          </a:p>
          <a:p>
            <a:pPr marL="846900" lvl="2" indent="-342900">
              <a:buFont typeface="+mj-lt"/>
              <a:buAutoNum type="arabicPeriod"/>
            </a:pPr>
            <a:r>
              <a:rPr lang="en-US" dirty="0"/>
              <a:t>Divide timescale-based demand into week, fill in the table row by row -&gt; </a:t>
            </a:r>
            <a:r>
              <a:rPr lang="en-US" dirty="0">
                <a:highlight>
                  <a:srgbClr val="00FFFF"/>
                </a:highlight>
              </a:rPr>
              <a:t>demand in this timescale need to </a:t>
            </a:r>
            <a:r>
              <a:rPr lang="en-US" dirty="0" err="1">
                <a:highlight>
                  <a:srgbClr val="00FFFF"/>
                </a:highlight>
              </a:rPr>
              <a:t>fullfill</a:t>
            </a:r>
            <a:r>
              <a:rPr lang="en-US" dirty="0">
                <a:highlight>
                  <a:srgbClr val="00FFFF"/>
                </a:highlight>
              </a:rPr>
              <a:t> one by one (need more detail step to explain how to achieve this)</a:t>
            </a:r>
          </a:p>
          <a:p>
            <a:pPr marL="846900" lvl="2" indent="-342900">
              <a:buFont typeface="+mj-lt"/>
              <a:buAutoNum type="arabicPeriod"/>
            </a:pPr>
            <a:r>
              <a:rPr lang="en-US" dirty="0"/>
              <a:t>For 1</a:t>
            </a:r>
            <a:r>
              <a:rPr lang="en-US" baseline="30000" dirty="0"/>
              <a:t>st</a:t>
            </a:r>
            <a:r>
              <a:rPr lang="en-US" dirty="0"/>
              <a:t> step: </a:t>
            </a:r>
            <a:r>
              <a:rPr lang="en-US" dirty="0" err="1"/>
              <a:t>step_start_week</a:t>
            </a:r>
            <a:r>
              <a:rPr lang="en-US" dirty="0"/>
              <a:t>=</a:t>
            </a:r>
            <a:r>
              <a:rPr lang="en-US" dirty="0" err="1"/>
              <a:t>product_ramp_start_week</a:t>
            </a:r>
            <a:r>
              <a:rPr lang="en-US" dirty="0"/>
              <a:t>, </a:t>
            </a:r>
          </a:p>
          <a:p>
            <a:pPr marL="756000" lvl="3" indent="0">
              <a:buNone/>
            </a:pPr>
            <a:r>
              <a:rPr lang="en-US" dirty="0"/>
              <a:t>		 demand=</a:t>
            </a:r>
            <a:r>
              <a:rPr lang="en-US" dirty="0" err="1"/>
              <a:t>chip_per_wafer</a:t>
            </a:r>
            <a:r>
              <a:rPr lang="en-US" dirty="0"/>
              <a:t>*</a:t>
            </a:r>
            <a:r>
              <a:rPr lang="en-US" dirty="0" err="1"/>
              <a:t>number_of_wafer</a:t>
            </a:r>
            <a:r>
              <a:rPr lang="en-US" dirty="0"/>
              <a:t>*</a:t>
            </a:r>
            <a:r>
              <a:rPr lang="en-US" dirty="0" err="1"/>
              <a:t>step_yield</a:t>
            </a:r>
            <a:endParaRPr lang="en-US" dirty="0"/>
          </a:p>
          <a:p>
            <a:pPr marL="846900" lvl="2" indent="-342900">
              <a:buFont typeface="+mj-lt"/>
              <a:buAutoNum type="arabicPeriod"/>
            </a:pPr>
            <a:r>
              <a:rPr lang="en-US" dirty="0"/>
              <a:t>For other step (s): </a:t>
            </a:r>
            <a:r>
              <a:rPr lang="en-US" dirty="0" err="1"/>
              <a:t>step_start_week</a:t>
            </a:r>
            <a:r>
              <a:rPr lang="en-US" dirty="0"/>
              <a:t>=</a:t>
            </a:r>
            <a:r>
              <a:rPr lang="en-US" dirty="0" err="1"/>
              <a:t>last_step</a:t>
            </a:r>
            <a:r>
              <a:rPr lang="en-US" dirty="0"/>
              <a:t> _</a:t>
            </a:r>
            <a:r>
              <a:rPr lang="en-US" dirty="0" err="1"/>
              <a:t>start_week+current_step_transist_time+current_step_cycle_time</a:t>
            </a:r>
            <a:r>
              <a:rPr lang="en-US" dirty="0"/>
              <a:t>, 						           demand=</a:t>
            </a:r>
            <a:r>
              <a:rPr lang="en-US" dirty="0" err="1"/>
              <a:t>last_step_demand</a:t>
            </a:r>
            <a:r>
              <a:rPr lang="en-US" dirty="0"/>
              <a:t>*yield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BF057-E1D8-DFF5-54F5-40D7E5D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332656"/>
            <a:ext cx="9613068" cy="720000"/>
          </a:xfrm>
        </p:spPr>
        <p:txBody>
          <a:bodyPr/>
          <a:lstStyle/>
          <a:p>
            <a:r>
              <a:rPr lang="en-US" dirty="0"/>
              <a:t>Data processing logic</a:t>
            </a:r>
          </a:p>
        </p:txBody>
      </p:sp>
    </p:spTree>
    <p:extLst>
      <p:ext uri="{BB962C8B-B14F-4D97-AF65-F5344CB8AC3E}">
        <p14:creationId xmlns:p14="http://schemas.microsoft.com/office/powerpoint/2010/main" val="227740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3DBE2-D548-AEE9-5316-BF8ABDBCB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30C5-984D-25FD-9152-786379CA3D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Demand calculation: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Case 2: with bottleneck -&gt; limited capacity: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D7E82-27FC-2D99-9EFD-DF9FB3D7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332656"/>
            <a:ext cx="9613068" cy="720000"/>
          </a:xfrm>
        </p:spPr>
        <p:txBody>
          <a:bodyPr/>
          <a:lstStyle/>
          <a:p>
            <a:r>
              <a:rPr lang="en-US" dirty="0"/>
              <a:t>Data processing logic</a:t>
            </a:r>
          </a:p>
        </p:txBody>
      </p:sp>
    </p:spTree>
    <p:extLst>
      <p:ext uri="{BB962C8B-B14F-4D97-AF65-F5344CB8AC3E}">
        <p14:creationId xmlns:p14="http://schemas.microsoft.com/office/powerpoint/2010/main" val="30355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B2E46-04F9-2F46-6E79-8EACE47C7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5265-BF00-01E9-C86E-CB21E0DDAA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VRFC Table Generation: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Convert demand into monthly-basis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Fill in required fields from user input to the matching fields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Generate formula into each required cells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BD1C-0A3A-50A7-1EB5-60D272B5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332656"/>
            <a:ext cx="9613068" cy="720000"/>
          </a:xfrm>
        </p:spPr>
        <p:txBody>
          <a:bodyPr/>
          <a:lstStyle/>
          <a:p>
            <a:r>
              <a:rPr lang="en-US" dirty="0"/>
              <a:t>Data processing logic</a:t>
            </a:r>
          </a:p>
        </p:txBody>
      </p:sp>
    </p:spTree>
    <p:extLst>
      <p:ext uri="{BB962C8B-B14F-4D97-AF65-F5344CB8AC3E}">
        <p14:creationId xmlns:p14="http://schemas.microsoft.com/office/powerpoint/2010/main" val="68031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5702</TotalTime>
  <Words>485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Infineon 16:9</vt:lpstr>
      <vt:lpstr>Ramp Up Scenario Tool Proposal</vt:lpstr>
      <vt:lpstr>Content</vt:lpstr>
      <vt:lpstr>Data input methods</vt:lpstr>
      <vt:lpstr>User input</vt:lpstr>
      <vt:lpstr>Data processing logic</vt:lpstr>
      <vt:lpstr>Data processing logic</vt:lpstr>
      <vt:lpstr>Data processing logic</vt:lpstr>
      <vt:lpstr>Data processing logic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Up Scenario Tool Proposal</dc:title>
  <dc:creator>Xing Mian (CSC PSS SPM EX)</dc:creator>
  <cp:lastModifiedBy>Xing Mian (CSC PSS SPM EX)</cp:lastModifiedBy>
  <cp:revision>8</cp:revision>
  <dcterms:created xsi:type="dcterms:W3CDTF">2024-03-22T07:17:06Z</dcterms:created>
  <dcterms:modified xsi:type="dcterms:W3CDTF">2024-03-26T09:27:24Z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