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3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DDB2-B089-9AC4-E951-B84CCCE35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1D09E-CB8C-91DC-1DDD-1315438BE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EB32-B98B-1231-054D-B81BBE4F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8C7F-C96B-889B-8F79-A02505D7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4E16-F6F4-B1F4-B679-4905A611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718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C379-D5DC-5FD1-BCD7-D7EE8D9E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BE81E-CA56-6E65-88D3-D877FF488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36228-42D7-FE98-431F-90789B0E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7F58-CB2D-053F-C112-1C03B38A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6C34-F646-69AE-8849-C3C26BF3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0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2394B-2903-3985-5644-8FD249790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868BD-F376-0AB2-9960-6ED146D7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BA11-EBAE-256B-CA20-C551909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F77E-1009-F8BE-AE3A-1753C374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26EE-2FDF-4794-DAFE-84CB948F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8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139B-08F6-C0C2-BA5D-F8E37B56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7401-0E65-7167-FBB0-577306DB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0E91-3B18-34BE-9D6D-EFC5CBEC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DC77-5941-B7AA-C49E-54CF308F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C3ECE-865D-0807-3B3D-249F63C6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28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D1F-A532-A914-CB2F-CACF50F2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10FE0-E848-A973-94CC-EC45DE2F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ABAC-0D76-CF56-1518-6F9583D5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077C-883B-53A5-F54D-787BAD53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4384-D1A0-E1BE-B3B6-6AB71086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6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5D24-A71E-3B5A-B2C6-E1D23E3E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72BD-CAB8-908F-1EBF-0E9F61FCF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695C8-8FDD-6AD4-AAFD-50B8BB50E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2EE5F-9EF5-ECB0-D31E-86BB76BD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E61A6-1C04-2F98-0915-1EFD5B1C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1F368-C392-2ADD-0C33-98007D8D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33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30DC-3123-C1DA-8C97-4F09D336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E6A02-A222-1BA8-1A0C-A4736875F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82EDC-915F-3DE0-3636-3049F719E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918D8-5EC7-1396-726F-AC5D9E9A5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47FB-EB0D-6CDF-664D-D45B286BA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1B3D2-FD72-2E79-7872-2E73797F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40591-B1D7-F30F-A16F-3DD639F2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53D9A-F4FC-1850-FD2D-556E7DA1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16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4617-84D8-EBBF-7FEB-45FD176D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343AB-FDA3-3501-D711-0B263CAC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2DDBA-7967-4588-4626-3F0A7BB7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C5791-5E93-F753-FB99-9306000C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60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7FA36-981C-9FB9-512A-77768A54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C825-E516-63E5-B195-04625871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BD603-B839-7BB7-1C3E-0F885CE9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546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92B7-7891-8EDE-7C66-629C911F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21D5-A66E-3FB3-F8C5-D00ED686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6E59E-E9F2-C978-D1AB-9B110B223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3AB9A-F5B4-9536-8A8A-ED0B6153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DD4E1-0984-5EC8-8805-E7BA242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D622F-1229-8674-CAA2-1FE2A7B6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4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3259-2380-EB6D-ADDF-CD21CC80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DE615-2A20-13B5-BB93-A291C2813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55DCF-3C2A-F7A1-57AE-3DFDC576B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BC7C3-5057-41DB-D206-D65EE612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B7648-8548-A7B0-9D92-A3411956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8A1CB-3EE1-84C2-B61D-FE730666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1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1B480-7461-336A-D0AD-7A67BE0E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6397-6541-D261-79DC-B7802F10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5126F-3547-46A9-74F7-0E6A696A1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C8E81-2C98-4816-96D4-4969CFED6D49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355F-9243-3EC9-C597-86185185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EC5B-F260-8C96-FCB9-CCAF7D785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1B36E-E2F3-4426-9889-2628B6FCCF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0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364EE-CD3A-A6BA-C8E6-A7D9CA28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45" y="223260"/>
            <a:ext cx="6880313" cy="1057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B80383-D622-01E4-5676-E4EA93912F3A}"/>
              </a:ext>
            </a:extLst>
          </p:cNvPr>
          <p:cNvSpPr txBox="1"/>
          <p:nvPr/>
        </p:nvSpPr>
        <p:spPr>
          <a:xfrm>
            <a:off x="315518" y="547857"/>
            <a:ext cx="1721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TESTER/WEEK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0C0D85-0088-33D6-59E6-9F1C09613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44" y="1441306"/>
            <a:ext cx="6880313" cy="12068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F4234-59D1-5852-E8DC-62F7FBCAE45C}"/>
              </a:ext>
            </a:extLst>
          </p:cNvPr>
          <p:cNvSpPr txBox="1"/>
          <p:nvPr/>
        </p:nvSpPr>
        <p:spPr>
          <a:xfrm>
            <a:off x="632479" y="1860054"/>
            <a:ext cx="108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u="none" strike="noStrike" dirty="0">
                <a:solidFill>
                  <a:srgbClr val="000000"/>
                </a:solidFill>
                <a:effectLst/>
                <a:highlight>
                  <a:srgbClr val="FFCC00"/>
                </a:highlight>
                <a:latin typeface="Calibri" panose="020F0502020204030204" pitchFamily="34" charset="0"/>
              </a:rPr>
              <a:t>H/WEEK </a:t>
            </a:r>
            <a:endParaRPr lang="en-S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13E87D-95C0-04E5-609C-8C1961DCE9F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76432" y="732523"/>
            <a:ext cx="4442315" cy="1127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6416FA6-5C14-5546-D104-CFC65428F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901" y="223260"/>
            <a:ext cx="552527" cy="268642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ABCCFD-B3AD-A7E3-0612-A2E9AB0017E5}"/>
              </a:ext>
            </a:extLst>
          </p:cNvPr>
          <p:cNvCxnSpPr/>
          <p:nvPr/>
        </p:nvCxnSpPr>
        <p:spPr>
          <a:xfrm>
            <a:off x="7249488" y="637674"/>
            <a:ext cx="2903413" cy="64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5FF8C1-B918-E6B6-8A17-89CA97B89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8360" y="61159"/>
            <a:ext cx="615282" cy="284852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FDD89F-909D-D9A8-CC46-BC9E9CE064F5}"/>
              </a:ext>
            </a:extLst>
          </p:cNvPr>
          <p:cNvCxnSpPr>
            <a:cxnSpLocks/>
          </p:cNvCxnSpPr>
          <p:nvPr/>
        </p:nvCxnSpPr>
        <p:spPr>
          <a:xfrm flipV="1">
            <a:off x="5897836" y="752000"/>
            <a:ext cx="5578165" cy="85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63493DF-5E8E-A6E3-BAC7-0634D41E2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836" y="3095285"/>
            <a:ext cx="552527" cy="222916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8EB8FB-B0A0-3FBF-F34E-1A318AB12502}"/>
              </a:ext>
            </a:extLst>
          </p:cNvPr>
          <p:cNvCxnSpPr>
            <a:cxnSpLocks/>
          </p:cNvCxnSpPr>
          <p:nvPr/>
        </p:nvCxnSpPr>
        <p:spPr>
          <a:xfrm flipH="1">
            <a:off x="6174099" y="1809480"/>
            <a:ext cx="431238" cy="1619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7D970C-5C26-09C6-5D2A-542CF60BB1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6044" y="2844585"/>
            <a:ext cx="504895" cy="257210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919FBC-DE53-13EC-F892-822C14F8FED9}"/>
              </a:ext>
            </a:extLst>
          </p:cNvPr>
          <p:cNvCxnSpPr/>
          <p:nvPr/>
        </p:nvCxnSpPr>
        <p:spPr>
          <a:xfrm>
            <a:off x="7507705" y="1769674"/>
            <a:ext cx="618966" cy="1659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37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364EE-CD3A-A6BA-C8E6-A7D9CA28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45" y="223260"/>
            <a:ext cx="6880313" cy="1057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B80383-D622-01E4-5676-E4EA93912F3A}"/>
              </a:ext>
            </a:extLst>
          </p:cNvPr>
          <p:cNvSpPr txBox="1"/>
          <p:nvPr/>
        </p:nvSpPr>
        <p:spPr>
          <a:xfrm>
            <a:off x="315518" y="547857"/>
            <a:ext cx="1721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TESTER/WEEK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F4234-59D1-5852-E8DC-62F7FBCAE45C}"/>
              </a:ext>
            </a:extLst>
          </p:cNvPr>
          <p:cNvSpPr txBox="1"/>
          <p:nvPr/>
        </p:nvSpPr>
        <p:spPr>
          <a:xfrm>
            <a:off x="632479" y="1860054"/>
            <a:ext cx="108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u="none" strike="noStrike" dirty="0">
                <a:solidFill>
                  <a:srgbClr val="000000"/>
                </a:solidFill>
                <a:effectLst/>
                <a:highlight>
                  <a:srgbClr val="FFCC00"/>
                </a:highlight>
                <a:latin typeface="Calibri" panose="020F0502020204030204" pitchFamily="34" charset="0"/>
              </a:rPr>
              <a:t>H/WEEK </a:t>
            </a:r>
            <a:endParaRPr lang="en-S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13E87D-95C0-04E5-609C-8C1961DCE9F2}"/>
              </a:ext>
            </a:extLst>
          </p:cNvPr>
          <p:cNvCxnSpPr>
            <a:cxnSpLocks/>
          </p:cNvCxnSpPr>
          <p:nvPr/>
        </p:nvCxnSpPr>
        <p:spPr>
          <a:xfrm flipH="1">
            <a:off x="1363980" y="732523"/>
            <a:ext cx="4254767" cy="1127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6416FA6-5C14-5546-D104-CFC65428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901" y="223260"/>
            <a:ext cx="552527" cy="268642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ABCCFD-B3AD-A7E3-0612-A2E9AB0017E5}"/>
              </a:ext>
            </a:extLst>
          </p:cNvPr>
          <p:cNvCxnSpPr/>
          <p:nvPr/>
        </p:nvCxnSpPr>
        <p:spPr>
          <a:xfrm>
            <a:off x="7249488" y="637674"/>
            <a:ext cx="2903413" cy="64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5FF8C1-B918-E6B6-8A17-89CA97B89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8360" y="61159"/>
            <a:ext cx="615282" cy="284852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FDD89F-909D-D9A8-CC46-BC9E9CE064F5}"/>
              </a:ext>
            </a:extLst>
          </p:cNvPr>
          <p:cNvCxnSpPr>
            <a:cxnSpLocks/>
          </p:cNvCxnSpPr>
          <p:nvPr/>
        </p:nvCxnSpPr>
        <p:spPr>
          <a:xfrm flipV="1">
            <a:off x="5897836" y="752000"/>
            <a:ext cx="5578165" cy="85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455C42-5CE4-C616-7251-DB4688A3DD66}"/>
              </a:ext>
            </a:extLst>
          </p:cNvPr>
          <p:cNvSpPr txBox="1"/>
          <p:nvPr/>
        </p:nvSpPr>
        <p:spPr>
          <a:xfrm>
            <a:off x="3048000" y="3244334"/>
            <a:ext cx="851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TESTER/WEEK=[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H/WEEK] /168*100/[PR] </a:t>
            </a:r>
            <a:r>
              <a:rPr lang="en-SG" sz="18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</a:rPr>
              <a:t>– where we set PR as a constant </a:t>
            </a:r>
            <a:endParaRPr lang="en-S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9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0C0D85-0088-33D6-59E6-9F1C0961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44" y="1441306"/>
            <a:ext cx="6880313" cy="12068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F4234-59D1-5852-E8DC-62F7FBCAE45C}"/>
              </a:ext>
            </a:extLst>
          </p:cNvPr>
          <p:cNvSpPr txBox="1"/>
          <p:nvPr/>
        </p:nvSpPr>
        <p:spPr>
          <a:xfrm>
            <a:off x="632479" y="1860054"/>
            <a:ext cx="108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u="none" strike="noStrike" dirty="0">
                <a:solidFill>
                  <a:srgbClr val="000000"/>
                </a:solidFill>
                <a:effectLst/>
                <a:highlight>
                  <a:srgbClr val="FFCC00"/>
                </a:highlight>
                <a:latin typeface="Calibri" panose="020F0502020204030204" pitchFamily="34" charset="0"/>
              </a:rPr>
              <a:t>H/WEEK </a:t>
            </a:r>
            <a:endParaRPr lang="en-SG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5FF8C1-B918-E6B6-8A17-89CA97B8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360" y="61159"/>
            <a:ext cx="615282" cy="284852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FDD89F-909D-D9A8-CC46-BC9E9CE064F5}"/>
              </a:ext>
            </a:extLst>
          </p:cNvPr>
          <p:cNvCxnSpPr>
            <a:cxnSpLocks/>
          </p:cNvCxnSpPr>
          <p:nvPr/>
        </p:nvCxnSpPr>
        <p:spPr>
          <a:xfrm flipV="1">
            <a:off x="5897836" y="752000"/>
            <a:ext cx="5578165" cy="85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63493DF-5E8E-A6E3-BAC7-0634D41E2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836" y="3095285"/>
            <a:ext cx="552527" cy="222916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8EB8FB-B0A0-3FBF-F34E-1A318AB12502}"/>
              </a:ext>
            </a:extLst>
          </p:cNvPr>
          <p:cNvCxnSpPr>
            <a:cxnSpLocks/>
          </p:cNvCxnSpPr>
          <p:nvPr/>
        </p:nvCxnSpPr>
        <p:spPr>
          <a:xfrm flipH="1">
            <a:off x="6174099" y="1809480"/>
            <a:ext cx="431238" cy="1619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7D970C-5C26-09C6-5D2A-542CF60BB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44" y="2844585"/>
            <a:ext cx="504895" cy="257210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919FBC-DE53-13EC-F892-822C14F8FED9}"/>
              </a:ext>
            </a:extLst>
          </p:cNvPr>
          <p:cNvCxnSpPr/>
          <p:nvPr/>
        </p:nvCxnSpPr>
        <p:spPr>
          <a:xfrm>
            <a:off x="7507705" y="1769674"/>
            <a:ext cx="618966" cy="1659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0DB0A2-A09D-481E-DF04-2274BD4486F8}"/>
              </a:ext>
            </a:extLst>
          </p:cNvPr>
          <p:cNvSpPr txBox="1"/>
          <p:nvPr/>
        </p:nvSpPr>
        <p:spPr>
          <a:xfrm>
            <a:off x="177159" y="36293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H/WEEK =[TBASE]*[QUANTITY/WEEK]/60*(1+[RW%]/100)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58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1DF01-F8F4-7558-55C9-1D71CF4C90A3}"/>
              </a:ext>
            </a:extLst>
          </p:cNvPr>
          <p:cNvSpPr txBox="1"/>
          <p:nvPr/>
        </p:nvSpPr>
        <p:spPr>
          <a:xfrm>
            <a:off x="2667000" y="2284194"/>
            <a:ext cx="851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TESTER/WEEK=[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H/WEEK] /168*100/[PR]       </a:t>
            </a:r>
            <a:r>
              <a:rPr lang="en-SG" sz="18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</a:rPr>
              <a:t>– where we set PR as a constant </a:t>
            </a:r>
            <a:endParaRPr lang="en-SG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5B771-68C4-69A3-F40A-6C97B063A3F2}"/>
              </a:ext>
            </a:extLst>
          </p:cNvPr>
          <p:cNvSpPr txBox="1"/>
          <p:nvPr/>
        </p:nvSpPr>
        <p:spPr>
          <a:xfrm>
            <a:off x="2667000" y="27378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H/WEEK =[TBASE]*[QUANTITY/WEEK]/60*(1+[RW%]/100)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0A445-7196-8540-F4E1-DEE00896F797}"/>
              </a:ext>
            </a:extLst>
          </p:cNvPr>
          <p:cNvSpPr txBox="1"/>
          <p:nvPr/>
        </p:nvSpPr>
        <p:spPr>
          <a:xfrm>
            <a:off x="2179320" y="3566171"/>
            <a:ext cx="851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TESTER/WEEK=(</a:t>
            </a:r>
            <a:r>
              <a:rPr lang="en-SG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[TBASE]*[QUANTITY/WEEK]/60*(1+[RW%]/100)</a:t>
            </a:r>
            <a:r>
              <a:rPr lang="en-SG" dirty="0">
                <a:solidFill>
                  <a:srgbClr val="FF0000"/>
                </a:solidFill>
              </a:rPr>
              <a:t>)</a:t>
            </a:r>
            <a:r>
              <a:rPr lang="en-SG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/168*100/[PR]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4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 Mian (CSC PSS SPM EX)</dc:creator>
  <cp:lastModifiedBy>Xing Mian (CSC PSS SPM EX)</cp:lastModifiedBy>
  <cp:revision>2</cp:revision>
  <dcterms:created xsi:type="dcterms:W3CDTF">2024-05-28T07:39:05Z</dcterms:created>
  <dcterms:modified xsi:type="dcterms:W3CDTF">2024-05-28T07:55:18Z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true</vt:lpwstr>
  </property>
  <property fmtid="{D5CDD505-2E9C-101B-9397-08002B2CF9AE}" pid="3" name="MSIP_Label_a15a25aa-e944-415d-b7a7-40f6b9180b6b_SetDate">
    <vt:lpwstr>2024-05-28T07:45:39Z</vt:lpwstr>
  </property>
  <property fmtid="{D5CDD505-2E9C-101B-9397-08002B2CF9AE}" pid="4" name="MSIP_Label_a15a25aa-e944-415d-b7a7-40f6b9180b6b_Method">
    <vt:lpwstr>Standard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1935375e-74ef-42fb-bb99-caa756b403ce</vt:lpwstr>
  </property>
  <property fmtid="{D5CDD505-2E9C-101B-9397-08002B2CF9AE}" pid="8" name="MSIP_Label_a15a25aa-e944-415d-b7a7-40f6b9180b6b_ContentBits">
    <vt:lpwstr>0</vt:lpwstr>
  </property>
</Properties>
</file>