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MS Shell Dlg 2" panose="020B0604030504040204" pitchFamily="34" charset="0"/>
      <p:regular r:id="rId7"/>
      <p:bold r:id="rId8"/>
    </p:embeddedFont>
    <p:embeddedFont>
      <p:font typeface="Open Sans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/>
              <a:t>Top of artist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Sheet1!$A$19:$A$28</c:f>
              <c:strCache>
                <c:ptCount val="10"/>
                <c:pt idx="0">
                  <c:v>Iron Maiden</c:v>
                </c:pt>
                <c:pt idx="1">
                  <c:v>Led Zeppelin</c:v>
                </c:pt>
                <c:pt idx="2">
                  <c:v>Deep Purple</c:v>
                </c:pt>
                <c:pt idx="3">
                  <c:v>U2</c:v>
                </c:pt>
                <c:pt idx="4">
                  <c:v>Metallica</c:v>
                </c:pt>
                <c:pt idx="5">
                  <c:v>Ozzy Osbourne</c:v>
                </c:pt>
                <c:pt idx="6">
                  <c:v>Pearl Jam</c:v>
                </c:pt>
                <c:pt idx="7">
                  <c:v>Various Artists</c:v>
                </c:pt>
                <c:pt idx="8">
                  <c:v>Van Halen</c:v>
                </c:pt>
                <c:pt idx="9">
                  <c:v>Lost</c:v>
                </c:pt>
              </c:strCache>
            </c:strRef>
          </c:cat>
          <c:val>
            <c:numRef>
              <c:f>Sheet1!$B$19:$B$28</c:f>
              <c:numCache>
                <c:formatCode>General</c:formatCode>
                <c:ptCount val="10"/>
                <c:pt idx="0">
                  <c:v>21</c:v>
                </c:pt>
                <c:pt idx="1">
                  <c:v>14</c:v>
                </c:pt>
                <c:pt idx="2">
                  <c:v>11</c:v>
                </c:pt>
                <c:pt idx="3">
                  <c:v>10</c:v>
                </c:pt>
                <c:pt idx="4">
                  <c:v>10</c:v>
                </c:pt>
                <c:pt idx="5">
                  <c:v>6</c:v>
                </c:pt>
                <c:pt idx="6">
                  <c:v>5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9329928"/>
        <c:axId val="219387688"/>
      </c:barChart>
      <c:catAx>
        <c:axId val="219329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artist_name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387688"/>
        <c:crosses val="autoZero"/>
        <c:auto val="1"/>
        <c:lblAlgn val="ctr"/>
        <c:lblOffset val="100"/>
        <c:noMultiLvlLbl val="0"/>
      </c:catAx>
      <c:valAx>
        <c:axId val="219387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album_num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329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/>
              <a:t>Number of artist by genre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Sheet1!$M$1:$M$10</c:f>
              <c:strCache>
                <c:ptCount val="10"/>
                <c:pt idx="0">
                  <c:v>Classical</c:v>
                </c:pt>
                <c:pt idx="1">
                  <c:v>Rock</c:v>
                </c:pt>
                <c:pt idx="2">
                  <c:v>Latin</c:v>
                </c:pt>
                <c:pt idx="3">
                  <c:v>Alternative &amp; Punk</c:v>
                </c:pt>
                <c:pt idx="4">
                  <c:v>Metal</c:v>
                </c:pt>
                <c:pt idx="5">
                  <c:v>Jazz</c:v>
                </c:pt>
                <c:pt idx="6">
                  <c:v>TV Shows</c:v>
                </c:pt>
                <c:pt idx="7">
                  <c:v>Blues</c:v>
                </c:pt>
                <c:pt idx="8">
                  <c:v>Alternative</c:v>
                </c:pt>
                <c:pt idx="9">
                  <c:v>Soundtrack</c:v>
                </c:pt>
              </c:strCache>
            </c:strRef>
          </c:cat>
          <c:val>
            <c:numRef>
              <c:f>Sheet1!$N$1:$N$10</c:f>
              <c:numCache>
                <c:formatCode>General</c:formatCode>
                <c:ptCount val="10"/>
                <c:pt idx="0">
                  <c:v>66</c:v>
                </c:pt>
                <c:pt idx="1">
                  <c:v>51</c:v>
                </c:pt>
                <c:pt idx="2">
                  <c:v>28</c:v>
                </c:pt>
                <c:pt idx="3">
                  <c:v>16</c:v>
                </c:pt>
                <c:pt idx="4">
                  <c:v>14</c:v>
                </c:pt>
                <c:pt idx="5">
                  <c:v>10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9117416"/>
        <c:axId val="219118200"/>
      </c:barChart>
      <c:catAx>
        <c:axId val="219117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genre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118200"/>
        <c:crosses val="autoZero"/>
        <c:auto val="1"/>
        <c:lblAlgn val="ctr"/>
        <c:lblOffset val="100"/>
        <c:noMultiLvlLbl val="0"/>
      </c:catAx>
      <c:valAx>
        <c:axId val="219118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artist_num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117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/>
              <a:t>Best customer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Sheet1!$A$1:$A$10</c:f>
              <c:strCache>
                <c:ptCount val="10"/>
                <c:pt idx="0">
                  <c:v>Helena Holý</c:v>
                </c:pt>
                <c:pt idx="1">
                  <c:v>Richard Cunningham</c:v>
                </c:pt>
                <c:pt idx="2">
                  <c:v>Luis Rojas</c:v>
                </c:pt>
                <c:pt idx="3">
                  <c:v>Ladislav Kovács</c:v>
                </c:pt>
                <c:pt idx="4">
                  <c:v>Hugh O'Reilly</c:v>
                </c:pt>
                <c:pt idx="5">
                  <c:v>Fynn Zimmermann</c:v>
                </c:pt>
                <c:pt idx="6">
                  <c:v>Frank Ralston</c:v>
                </c:pt>
                <c:pt idx="7">
                  <c:v>Julia Barnett</c:v>
                </c:pt>
                <c:pt idx="8">
                  <c:v>Victor Stevens</c:v>
                </c:pt>
                <c:pt idx="9">
                  <c:v>Astrid Gruber</c:v>
                </c:pt>
              </c:strCache>
            </c:strRef>
          </c:cat>
          <c:val>
            <c:numRef>
              <c:f>Sheet1!$B$1:$B$10</c:f>
              <c:numCache>
                <c:formatCode>General</c:formatCode>
                <c:ptCount val="10"/>
                <c:pt idx="0">
                  <c:v>49.62</c:v>
                </c:pt>
                <c:pt idx="1">
                  <c:v>47.62</c:v>
                </c:pt>
                <c:pt idx="2">
                  <c:v>46.62</c:v>
                </c:pt>
                <c:pt idx="3">
                  <c:v>45.62</c:v>
                </c:pt>
                <c:pt idx="4">
                  <c:v>45.62</c:v>
                </c:pt>
                <c:pt idx="5">
                  <c:v>43.62</c:v>
                </c:pt>
                <c:pt idx="6">
                  <c:v>43.62</c:v>
                </c:pt>
                <c:pt idx="7">
                  <c:v>43.62</c:v>
                </c:pt>
                <c:pt idx="8">
                  <c:v>42.62</c:v>
                </c:pt>
                <c:pt idx="9">
                  <c:v>42.62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9120552"/>
        <c:axId val="219118592"/>
      </c:barChart>
      <c:catAx>
        <c:axId val="219120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customer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118592"/>
        <c:crosses val="autoZero"/>
        <c:auto val="1"/>
        <c:lblAlgn val="ctr"/>
        <c:lblOffset val="100"/>
        <c:noMultiLvlLbl val="0"/>
      </c:catAx>
      <c:valAx>
        <c:axId val="219118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 smtClean="0"/>
                  <a:t>$ total</a:t>
                </a:r>
                <a:endParaRPr lang="en-GB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120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/>
              <a:t>Supportive employee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Sheet1!$N$19:$N$21</c:f>
              <c:strCache>
                <c:ptCount val="3"/>
                <c:pt idx="0">
                  <c:v>Jane Peacock</c:v>
                </c:pt>
                <c:pt idx="1">
                  <c:v>Margaret Park</c:v>
                </c:pt>
                <c:pt idx="2">
                  <c:v>Steve Johnson</c:v>
                </c:pt>
              </c:strCache>
            </c:strRef>
          </c:cat>
          <c:val>
            <c:numRef>
              <c:f>Sheet1!$O$19:$O$21</c:f>
              <c:numCache>
                <c:formatCode>General</c:formatCode>
                <c:ptCount val="3"/>
                <c:pt idx="0">
                  <c:v>21</c:v>
                </c:pt>
                <c:pt idx="1">
                  <c:v>20</c:v>
                </c:pt>
                <c:pt idx="2">
                  <c:v>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9118984"/>
        <c:axId val="219119768"/>
      </c:barChart>
      <c:catAx>
        <c:axId val="219118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emp_name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119768"/>
        <c:crosses val="autoZero"/>
        <c:auto val="1"/>
        <c:lblAlgn val="ctr"/>
        <c:lblOffset val="100"/>
        <c:noMultiLvlLbl val="0"/>
      </c:catAx>
      <c:valAx>
        <c:axId val="219119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cus_num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118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9344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274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7093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812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43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ccording to this graph, Iron Maiden is most artist by 21 albums and Led Zeppelin by 14 and others 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Who are most artists have albums 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2571513"/>
              </p:ext>
            </p:extLst>
          </p:nvPr>
        </p:nvGraphicFramePr>
        <p:xfrm>
          <a:off x="354300" y="1418450"/>
          <a:ext cx="4572000" cy="3179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GB" dirty="0"/>
              <a:t>From the chart, we can see that the Classical, </a:t>
            </a:r>
            <a:r>
              <a:rPr lang="en-GB" dirty="0" smtClean="0"/>
              <a:t>Rock</a:t>
            </a:r>
            <a:r>
              <a:rPr lang="en-GB" dirty="0"/>
              <a:t> </a:t>
            </a:r>
            <a:r>
              <a:rPr lang="en-GB" dirty="0" smtClean="0"/>
              <a:t>and Latin </a:t>
            </a:r>
            <a:r>
              <a:rPr lang="en-GB" dirty="0"/>
              <a:t>are the genre’s in which most of the artists work in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</a:rPr>
              <a:t> which genres have the most artists working in and the </a:t>
            </a:r>
            <a:r>
              <a:rPr lang="en-GB" dirty="0" smtClean="0">
                <a:solidFill>
                  <a:schemeClr val="bg1"/>
                </a:solidFill>
              </a:rPr>
              <a:t>genres?</a:t>
            </a:r>
            <a:endParaRPr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4106612"/>
              </p:ext>
            </p:extLst>
          </p:nvPr>
        </p:nvGraphicFramePr>
        <p:xfrm>
          <a:off x="333000" y="1418450"/>
          <a:ext cx="45720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GB" dirty="0"/>
              <a:t>The customer Hugh</a:t>
            </a:r>
            <a:r>
              <a:rPr lang="en-GB" sz="1050" dirty="0">
                <a:solidFill>
                  <a:srgbClr val="000000"/>
                </a:solidFill>
                <a:latin typeface="MS Shell Dlg 2" panose="020B0604030504040204" pitchFamily="34" charset="0"/>
              </a:rPr>
              <a:t> </a:t>
            </a:r>
            <a:r>
              <a:rPr lang="en-GB" dirty="0"/>
              <a:t>O'Reilly</a:t>
            </a:r>
            <a:r>
              <a:rPr lang="en-GB" sz="1050" dirty="0" smtClean="0">
                <a:solidFill>
                  <a:srgbClr val="000000"/>
                </a:solidFill>
                <a:latin typeface="MS Shell Dlg 2" panose="020B0604030504040204" pitchFamily="34" charset="0"/>
              </a:rPr>
              <a:t> </a:t>
            </a:r>
            <a:r>
              <a:rPr lang="en-GB" dirty="0" smtClean="0"/>
              <a:t>has </a:t>
            </a:r>
            <a:r>
              <a:rPr lang="en-GB" dirty="0"/>
              <a:t>spent the most </a:t>
            </a:r>
            <a:r>
              <a:rPr lang="en-GB" dirty="0" smtClean="0"/>
              <a:t>money by 49.6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GB" b="1" dirty="0">
                <a:solidFill>
                  <a:schemeClr val="bg1"/>
                </a:solidFill>
              </a:rPr>
              <a:t>Who is the best customer</a:t>
            </a:r>
            <a:r>
              <a:rPr lang="en-GB" b="1" dirty="0" smtClean="0">
                <a:solidFill>
                  <a:schemeClr val="bg1"/>
                </a:solidFill>
              </a:rPr>
              <a:t>?</a:t>
            </a:r>
            <a:endParaRPr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602595"/>
              </p:ext>
            </p:extLst>
          </p:nvPr>
        </p:nvGraphicFramePr>
        <p:xfrm>
          <a:off x="333000" y="1418450"/>
          <a:ext cx="4572000" cy="3127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e can see Jane Peacock is suportive more than another employees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Who is the must supportive employee 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0605650"/>
              </p:ext>
            </p:extLst>
          </p:nvPr>
        </p:nvGraphicFramePr>
        <p:xfrm>
          <a:off x="354300" y="1418450"/>
          <a:ext cx="45720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112</Words>
  <Application>Microsoft Office PowerPoint</Application>
  <PresentationFormat>On-screen Show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MS Shell Dlg 2</vt:lpstr>
      <vt:lpstr>Arial</vt:lpstr>
      <vt:lpstr>Open Sans</vt:lpstr>
      <vt:lpstr>Simple Light</vt:lpstr>
      <vt:lpstr>Who are most artists have albums ?</vt:lpstr>
      <vt:lpstr> which genres have the most artists working in and the genres?</vt:lpstr>
      <vt:lpstr>  Who is the best customer?</vt:lpstr>
      <vt:lpstr> Who is the must supportive employee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17</cp:revision>
  <dcterms:modified xsi:type="dcterms:W3CDTF">2022-02-14T18:53:59Z</dcterms:modified>
</cp:coreProperties>
</file>