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p:scale>
          <a:sx n="100" d="100"/>
          <a:sy n="100" d="100"/>
        </p:scale>
        <p:origin x="342" y="-61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dirty="0"/>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dirty="0"/>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dirty="0"/>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dirty="0"/>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M" dirty="0"/>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dirty="0"/>
          </a:p>
        </p:txBody>
      </p:sp>
    </p:spTree>
    <p:extLst>
      <p:ext uri="{BB962C8B-B14F-4D97-AF65-F5344CB8AC3E}">
        <p14:creationId xmlns:p14="http://schemas.microsoft.com/office/powerpoint/2010/main" val="2360938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1825625"/>
            <a:ext cx="5339346" cy="1845657"/>
          </a:xfrm>
        </p:spPr>
        <p:txBody>
          <a:bodyPr anchor="ctr">
            <a:normAutofit/>
          </a:bodyPr>
          <a:lstStyle/>
          <a:p>
            <a:r>
              <a:rPr lang="en-US" dirty="0">
                <a:solidFill>
                  <a:srgbClr val="0E659B"/>
                </a:solidFill>
              </a:rPr>
              <a:t>Stack Overflow Developer Survey </a:t>
            </a:r>
            <a:br>
              <a:rPr lang="en-US" dirty="0">
                <a:solidFill>
                  <a:srgbClr val="0E659B"/>
                </a:solidFill>
              </a:rPr>
            </a:br>
            <a:endParaRPr lang="en-US"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Shawn Foster </a:t>
            </a:r>
          </a:p>
          <a:p>
            <a:pPr marL="0" indent="0">
              <a:buNone/>
            </a:pPr>
            <a:r>
              <a:rPr lang="en-US" dirty="0"/>
              <a:t>September 17,2024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a:t>MySQL is the database that data professionals use the most </a:t>
            </a:r>
          </a:p>
          <a:p>
            <a:r>
              <a:rPr lang="en-US" dirty="0"/>
              <a:t>PostgreSQL and MongoDB are popular databases currently and are getting more popular in the future </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dirty="0"/>
              <a:t>SQL is still an essential tool for data professional </a:t>
            </a:r>
          </a:p>
          <a:p>
            <a:r>
              <a:rPr lang="en-US" dirty="0"/>
              <a:t>OracleSQL is losing relevance as time passes </a:t>
            </a:r>
          </a:p>
          <a:p>
            <a:r>
              <a:rPr lang="en-US" dirty="0"/>
              <a:t>PostgreSQL and MongoDB are very established in the market.</a:t>
            </a:r>
          </a:p>
          <a:p>
            <a:endParaRPr lang="en-US" dirty="0"/>
          </a:p>
          <a:p>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https://github.com/Shawn-Foster1/ibm-data-analyst-capstone-projec/blob/main/capstone%20Dashboard.pdf</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descr="A close-up of a graph&#10;&#10;Description automatically generated">
            <a:extLst>
              <a:ext uri="{FF2B5EF4-FFF2-40B4-BE49-F238E27FC236}">
                <a16:creationId xmlns:a16="http://schemas.microsoft.com/office/drawing/2014/main" id="{AAED9B04-03A6-AC84-0411-A9F006294B33}"/>
              </a:ext>
            </a:extLst>
          </p:cNvPr>
          <p:cNvPicPr>
            <a:picLocks noChangeAspect="1"/>
          </p:cNvPicPr>
          <p:nvPr/>
        </p:nvPicPr>
        <p:blipFill>
          <a:blip r:embed="rId2"/>
          <a:stretch>
            <a:fillRect/>
          </a:stretch>
        </p:blipFill>
        <p:spPr>
          <a:xfrm>
            <a:off x="10732" y="0"/>
            <a:ext cx="12170535" cy="6858000"/>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descr="A close-up of a graph&#10;&#10;Description automatically generated">
            <a:extLst>
              <a:ext uri="{FF2B5EF4-FFF2-40B4-BE49-F238E27FC236}">
                <a16:creationId xmlns:a16="http://schemas.microsoft.com/office/drawing/2014/main" id="{CA8735E7-991C-4F9A-0C5D-C0C4FDED845C}"/>
              </a:ext>
            </a:extLst>
          </p:cNvPr>
          <p:cNvPicPr>
            <a:picLocks noChangeAspect="1"/>
          </p:cNvPicPr>
          <p:nvPr/>
        </p:nvPicPr>
        <p:blipFill>
          <a:blip r:embed="rId2"/>
          <a:stretch>
            <a:fillRect/>
          </a:stretch>
        </p:blipFill>
        <p:spPr>
          <a:xfrm>
            <a:off x="0" y="40984"/>
            <a:ext cx="12192000" cy="6776032"/>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descr="A close-up of a graph&#10;&#10;Description automatically generated">
            <a:extLst>
              <a:ext uri="{FF2B5EF4-FFF2-40B4-BE49-F238E27FC236}">
                <a16:creationId xmlns:a16="http://schemas.microsoft.com/office/drawing/2014/main" id="{E52F1E1B-F693-E5EE-CE1D-B6AEA4FFDAA7}"/>
              </a:ext>
            </a:extLst>
          </p:cNvPr>
          <p:cNvPicPr>
            <a:picLocks noChangeAspect="1"/>
          </p:cNvPicPr>
          <p:nvPr/>
        </p:nvPicPr>
        <p:blipFill>
          <a:blip r:embed="rId2"/>
          <a:stretch>
            <a:fillRect/>
          </a:stretch>
        </p:blipFill>
        <p:spPr>
          <a:xfrm>
            <a:off x="1323309" y="885470"/>
            <a:ext cx="9545382" cy="5087060"/>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10" name="Content Placeholder 3">
            <a:extLst>
              <a:ext uri="{FF2B5EF4-FFF2-40B4-BE49-F238E27FC236}">
                <a16:creationId xmlns:a16="http://schemas.microsoft.com/office/drawing/2014/main" id="{37659767-BDE5-6C5A-7AD5-CDBF20969C0E}"/>
              </a:ext>
            </a:extLst>
          </p:cNvPr>
          <p:cNvSpPr>
            <a:spLocks noGrp="1"/>
          </p:cNvSpPr>
          <p:nvPr>
            <p:ph sz="half" idx="2"/>
          </p:nvPr>
        </p:nvSpPr>
        <p:spPr>
          <a:xfrm>
            <a:off x="6172200" y="1825625"/>
            <a:ext cx="5181600" cy="4351338"/>
          </a:xfrm>
        </p:spPr>
        <p:txBody>
          <a:bodyPr>
            <a:normAutofit/>
          </a:bodyPr>
          <a:lstStyle/>
          <a:p>
            <a:r>
              <a:rPr lang="en-US" dirty="0"/>
              <a:t>Why upskilling is important </a:t>
            </a:r>
          </a:p>
          <a:p>
            <a:r>
              <a:rPr lang="en-US" dirty="0"/>
              <a:t>How relevant will OracleSQL be in the future?</a:t>
            </a:r>
          </a:p>
          <a:p>
            <a:r>
              <a:rPr lang="en-US" dirty="0"/>
              <a:t>What skills/software and databases are needed in a data professionals toolkit?</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dirty="0"/>
              <a:t>Findings</a:t>
            </a:r>
          </a:p>
          <a:p>
            <a:pPr marL="0" indent="0">
              <a:buNone/>
            </a:pPr>
            <a:endParaRPr lang="en-US" dirty="0"/>
          </a:p>
          <a:p>
            <a:r>
              <a:rPr lang="en-US" dirty="0"/>
              <a:t>JavaScript, html/CSS and Python are popular programming languages currently and in the future.</a:t>
            </a:r>
          </a:p>
          <a:p>
            <a:r>
              <a:rPr lang="en-US" dirty="0"/>
              <a:t>Most individuals in the field have a bachelors degree</a:t>
            </a:r>
          </a:p>
          <a:p>
            <a:r>
              <a:rPr lang="en-US" dirty="0"/>
              <a:t>The sector is filled with the majority of people under 40 years of age </a:t>
            </a:r>
          </a:p>
          <a:p>
            <a:r>
              <a:rPr lang="en-US" dirty="0"/>
              <a:t>Most of the professionals are located in developed countries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20000"/>
          </a:bodyPr>
          <a:lstStyle/>
          <a:p>
            <a:pPr marL="0" indent="0">
              <a:buNone/>
            </a:pPr>
            <a:r>
              <a:rPr lang="en-US" dirty="0"/>
              <a:t>Implications</a:t>
            </a:r>
          </a:p>
          <a:p>
            <a:pPr marL="0" indent="0">
              <a:buNone/>
            </a:pPr>
            <a:endParaRPr lang="en-US" dirty="0"/>
          </a:p>
          <a:p>
            <a:r>
              <a:rPr lang="en-US" dirty="0"/>
              <a:t>More countries should have access to the latest technologies</a:t>
            </a:r>
          </a:p>
          <a:p>
            <a:r>
              <a:rPr lang="en-US" dirty="0"/>
              <a:t>Web development is still a very prominent skill to have 2</a:t>
            </a:r>
          </a:p>
          <a:p>
            <a:r>
              <a:rPr lang="en-US" dirty="0"/>
              <a:t>Gender and age should not be a limiting factor to employment in data </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normAutofit lnSpcReduction="10000"/>
          </a:bodyPr>
          <a:lstStyle/>
          <a:p>
            <a:r>
              <a:rPr lang="en-US" sz="2200" dirty="0"/>
              <a:t>The field of data analysis is becoming more and more popular New technology </a:t>
            </a:r>
          </a:p>
          <a:p>
            <a:r>
              <a:rPr lang="en-US" sz="2200" dirty="0"/>
              <a:t>JavaScript and python are most popular languages among data professionals </a:t>
            </a:r>
          </a:p>
          <a:p>
            <a:r>
              <a:rPr lang="en-US" sz="2200" dirty="0"/>
              <a:t>To be a data professional, it is recommended to acquire software skills inclusive of programming languages and databases.</a:t>
            </a:r>
          </a:p>
          <a:p>
            <a:endParaRPr lang="en-US" sz="2200" dirty="0"/>
          </a:p>
          <a:p>
            <a:r>
              <a:rPr lang="en-US" sz="2200" dirty="0"/>
              <a:t>The recommended programming languages JavaScript, html/CSS and python along with databases of MySQL, PostgreSQL and MongoDB</a:t>
            </a:r>
          </a:p>
        </p:txBody>
      </p:sp>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Include any relevant additional charts, or tables that you may have created during the analysis phase.</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 JOB POSTINGS</a:t>
            </a:r>
          </a:p>
        </p:txBody>
      </p:sp>
      <p:pic>
        <p:nvPicPr>
          <p:cNvPr id="4" name="Picture 5" descr="Chart&#10;&#10;Description automatically generated">
            <a:extLst>
              <a:ext uri="{FF2B5EF4-FFF2-40B4-BE49-F238E27FC236}">
                <a16:creationId xmlns:a16="http://schemas.microsoft.com/office/drawing/2014/main" id="{EDAA8420-50F9-6769-53C9-928BC1E7670C}"/>
              </a:ext>
            </a:extLst>
          </p:cNvPr>
          <p:cNvPicPr>
            <a:picLocks noGrp="1" noChangeAspect="1"/>
          </p:cNvPicPr>
          <p:nvPr>
            <p:ph idx="1"/>
          </p:nvPr>
        </p:nvPicPr>
        <p:blipFill>
          <a:blip r:embed="rId2"/>
          <a:stretch>
            <a:fillRect/>
          </a:stretch>
        </p:blipFill>
        <p:spPr>
          <a:xfrm>
            <a:off x="2481116" y="1690688"/>
            <a:ext cx="7229767" cy="4351338"/>
          </a:xfrm>
          <a:prstGeom prst="rect">
            <a:avLst/>
          </a:prstGeom>
          <a:noFill/>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POPULAR LANGUAGES</a:t>
            </a:r>
          </a:p>
        </p:txBody>
      </p:sp>
      <p:pic>
        <p:nvPicPr>
          <p:cNvPr id="5" name="Picture 4" descr="A graph of different languages&#10;&#10;Description automatically generated">
            <a:extLst>
              <a:ext uri="{FF2B5EF4-FFF2-40B4-BE49-F238E27FC236}">
                <a16:creationId xmlns:a16="http://schemas.microsoft.com/office/drawing/2014/main" id="{D7AC0614-1A11-F969-148C-90977D640E85}"/>
              </a:ext>
            </a:extLst>
          </p:cNvPr>
          <p:cNvPicPr>
            <a:picLocks noChangeAspect="1"/>
          </p:cNvPicPr>
          <p:nvPr/>
        </p:nvPicPr>
        <p:blipFill>
          <a:blip r:embed="rId2"/>
          <a:stretch>
            <a:fillRect/>
          </a:stretch>
        </p:blipFill>
        <p:spPr>
          <a:xfrm>
            <a:off x="2722870" y="1690688"/>
            <a:ext cx="6746260" cy="4351338"/>
          </a:xfrm>
          <a:prstGeom prst="rect">
            <a:avLst/>
          </a:prstGeom>
          <a:noFill/>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838200" y="1825625"/>
            <a:ext cx="5181600" cy="4351338"/>
          </a:xfrm>
        </p:spPr>
        <p:txBody>
          <a:bodyPr>
            <a:normAutofit/>
          </a:bodyPr>
          <a:lstStyle/>
          <a:p>
            <a:r>
              <a:rPr lang="en-US" sz="2000" dirty="0"/>
              <a:t>The Data was sourced from a Stack Overflow survey, the IBM website, and GitHub job postings. It was gathered, cleaned, analyzed, and presented visually through dashboards.</a:t>
            </a:r>
          </a:p>
          <a:p>
            <a:r>
              <a:rPr lang="en-US" sz="2000" dirty="0"/>
              <a:t>The results indicate that JavaScript is currently the most widely used programming language and is expected to maintain its popularity. MySQL is the most utilized database at present, but PostgreSQL is anticipated to see increased demand in the future. Additionally, the majority of survey respondents are male, from the USA, and around 28 years old.</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6587331" y="1825625"/>
            <a:ext cx="4351338" cy="4351338"/>
          </a:xfrm>
          <a:prstGeom prst="rect">
            <a:avLst/>
          </a:prstGeom>
          <a:noFill/>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The Stack Overflow annual developer survey is a comprehensive assessment of coders worldwide, offering valuable insights into trends, skills, and the development community's needs</a:t>
            </a:r>
          </a:p>
          <a:p>
            <a:r>
              <a:rPr lang="en-US" sz="2200" dirty="0"/>
              <a:t>This report utilizes data analysis to highlight both the current and future technological trends related to programming languages, databases and platforms. </a:t>
            </a:r>
          </a:p>
          <a:p>
            <a:r>
              <a:rPr lang="en-US" sz="2200" dirty="0"/>
              <a:t>The data was used to explore the following questions:</a:t>
            </a:r>
          </a:p>
          <a:p>
            <a:pPr lvl="1"/>
            <a:r>
              <a:rPr lang="en-US" sz="1600" dirty="0"/>
              <a:t>Which programming languages are currently in highest demand?</a:t>
            </a:r>
          </a:p>
          <a:p>
            <a:pPr lvl="1"/>
            <a:r>
              <a:rPr lang="en-US" sz="1600" dirty="0"/>
              <a:t>What database skills are most sought after?</a:t>
            </a:r>
          </a:p>
          <a:p>
            <a:pPr lvl="1"/>
            <a:r>
              <a:rPr lang="en-US" sz="1600" dirty="0"/>
              <a:t>What are the most popular IDEs or web frameworks?</a:t>
            </a:r>
          </a:p>
          <a:p>
            <a:endParaRPr lang="en-US" sz="1800" dirty="0"/>
          </a:p>
          <a:p>
            <a:r>
              <a:rPr lang="en-US" sz="1800" dirty="0"/>
              <a:t>Trends to highlight where the skillsets of developers are heading  </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dirty="0"/>
              <a:t>Data was collected through survey, API’s and Web scraping </a:t>
            </a:r>
          </a:p>
          <a:p>
            <a:r>
              <a:rPr lang="en-US" sz="2200" dirty="0"/>
              <a:t>Data wrangling </a:t>
            </a:r>
          </a:p>
          <a:p>
            <a:r>
              <a:rPr lang="en-US" sz="2200" dirty="0"/>
              <a:t>Exploratory data analysis </a:t>
            </a:r>
          </a:p>
          <a:p>
            <a:pPr lvl="1"/>
            <a:r>
              <a:rPr lang="en-US" sz="1800" dirty="0"/>
              <a:t>Analyzing data distribution </a:t>
            </a:r>
          </a:p>
          <a:p>
            <a:pPr lvl="1"/>
            <a:r>
              <a:rPr lang="en-US" sz="1800" dirty="0"/>
              <a:t>Handling outliers </a:t>
            </a:r>
          </a:p>
          <a:p>
            <a:pPr lvl="1"/>
            <a:r>
              <a:rPr lang="en-US" sz="1800" dirty="0"/>
              <a:t>Looking at correlations</a:t>
            </a:r>
          </a:p>
          <a:p>
            <a:r>
              <a:rPr lang="en-US" sz="2200" dirty="0"/>
              <a:t>Data Visualization </a:t>
            </a:r>
          </a:p>
          <a:p>
            <a:pPr lvl="1"/>
            <a:r>
              <a:rPr lang="en-US" sz="1800" dirty="0"/>
              <a:t>Highlight the distribution of data, relationships, composition and comparison of data </a:t>
            </a:r>
          </a:p>
          <a:p>
            <a:r>
              <a:rPr lang="en-US" sz="2200" dirty="0"/>
              <a:t>Dashboards</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ctrTitle"/>
          </p:nvPr>
        </p:nvSpPr>
        <p:spPr>
          <a:xfrm>
            <a:off x="2880360" y="1168401"/>
            <a:ext cx="6431280" cy="2387600"/>
          </a:xfrm>
        </p:spPr>
        <p:txBody>
          <a:bodyPr anchor="b">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type="subTitle" idx="1"/>
          </p:nvPr>
        </p:nvSpPr>
        <p:spPr>
          <a:xfrm>
            <a:off x="2880360" y="3731247"/>
            <a:ext cx="6431280" cy="1655762"/>
          </a:xfrm>
        </p:spPr>
        <p:txBody>
          <a:bodyPr>
            <a:normAutofit/>
          </a:bodyPr>
          <a:lstStyle/>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programming languages for the next year goes here.&gt;</a:t>
            </a:r>
          </a:p>
        </p:txBody>
      </p:sp>
      <p:pic>
        <p:nvPicPr>
          <p:cNvPr id="12" name="Picture 11" descr="A graph of a number of people&#10;&#10;Description automatically generated with medium confidence">
            <a:extLst>
              <a:ext uri="{FF2B5EF4-FFF2-40B4-BE49-F238E27FC236}">
                <a16:creationId xmlns:a16="http://schemas.microsoft.com/office/drawing/2014/main" id="{C0B88BE4-4A20-D40B-B7C4-42000B10CA70}"/>
              </a:ext>
            </a:extLst>
          </p:cNvPr>
          <p:cNvPicPr>
            <a:picLocks noChangeAspect="1"/>
          </p:cNvPicPr>
          <p:nvPr/>
        </p:nvPicPr>
        <p:blipFill>
          <a:blip r:embed="rId3"/>
          <a:stretch>
            <a:fillRect/>
          </a:stretch>
        </p:blipFill>
        <p:spPr>
          <a:xfrm>
            <a:off x="5562254" y="1825625"/>
            <a:ext cx="4953691" cy="2810267"/>
          </a:xfrm>
          <a:prstGeom prst="rect">
            <a:avLst/>
          </a:prstGeom>
        </p:spPr>
      </p:pic>
      <p:pic>
        <p:nvPicPr>
          <p:cNvPr id="14" name="Picture 13" descr="A graph of different colored bars&#10;&#10;Description automatically generated">
            <a:extLst>
              <a:ext uri="{FF2B5EF4-FFF2-40B4-BE49-F238E27FC236}">
                <a16:creationId xmlns:a16="http://schemas.microsoft.com/office/drawing/2014/main" id="{3F8D2659-47FB-C07C-2976-50BC0D746BFC}"/>
              </a:ext>
            </a:extLst>
          </p:cNvPr>
          <p:cNvPicPr>
            <a:picLocks noChangeAspect="1"/>
          </p:cNvPicPr>
          <p:nvPr/>
        </p:nvPicPr>
        <p:blipFill>
          <a:blip r:embed="rId4"/>
          <a:stretch>
            <a:fillRect/>
          </a:stretch>
        </p:blipFill>
        <p:spPr>
          <a:xfrm>
            <a:off x="322717" y="1825625"/>
            <a:ext cx="5058481" cy="3057952"/>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a:t>JavaScript is currently  the most popular programming language </a:t>
            </a:r>
          </a:p>
          <a:p>
            <a:r>
              <a:rPr lang="en-US" dirty="0"/>
              <a:t>Html/CSS is the second most popular programming language. </a:t>
            </a:r>
          </a:p>
          <a:p>
            <a:r>
              <a:rPr lang="en-US" dirty="0"/>
              <a:t>Python is getting ever more popular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dirty="0"/>
              <a:t>The development of the frontend is very essential in the data profession. It is a necessary skill to attain for entry in the field.</a:t>
            </a:r>
          </a:p>
          <a:p>
            <a:r>
              <a:rPr lang="en-US" dirty="0"/>
              <a:t>Leaning python is essential in increasing ones competiveness in the job marketplace.</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descr="A graph of a number of data&#10;&#10;Description automatically generated with medium confidence">
            <a:extLst>
              <a:ext uri="{FF2B5EF4-FFF2-40B4-BE49-F238E27FC236}">
                <a16:creationId xmlns:a16="http://schemas.microsoft.com/office/drawing/2014/main" id="{8524A0D9-B48E-368C-537E-8564EC10442F}"/>
              </a:ext>
            </a:extLst>
          </p:cNvPr>
          <p:cNvPicPr>
            <a:picLocks noChangeAspect="1"/>
          </p:cNvPicPr>
          <p:nvPr/>
        </p:nvPicPr>
        <p:blipFill>
          <a:blip r:embed="rId2"/>
          <a:stretch>
            <a:fillRect/>
          </a:stretch>
        </p:blipFill>
        <p:spPr>
          <a:xfrm>
            <a:off x="346507" y="2506661"/>
            <a:ext cx="5391902" cy="2857899"/>
          </a:xfrm>
          <a:prstGeom prst="rect">
            <a:avLst/>
          </a:prstGeom>
        </p:spPr>
      </p:pic>
      <p:pic>
        <p:nvPicPr>
          <p:cNvPr id="9" name="Picture 8" descr="A graph of different colored squares&#10;&#10;Description automatically generated">
            <a:extLst>
              <a:ext uri="{FF2B5EF4-FFF2-40B4-BE49-F238E27FC236}">
                <a16:creationId xmlns:a16="http://schemas.microsoft.com/office/drawing/2014/main" id="{2AFB23D7-8902-E842-14D2-1C98A7582921}"/>
              </a:ext>
            </a:extLst>
          </p:cNvPr>
          <p:cNvPicPr>
            <a:picLocks noChangeAspect="1"/>
          </p:cNvPicPr>
          <p:nvPr/>
        </p:nvPicPr>
        <p:blipFill>
          <a:blip r:embed="rId3"/>
          <a:stretch>
            <a:fillRect/>
          </a:stretch>
        </p:blipFill>
        <p:spPr>
          <a:xfrm>
            <a:off x="6230101" y="2398858"/>
            <a:ext cx="5611008" cy="2772162"/>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17887</TotalTime>
  <Words>656</Words>
  <Application>Microsoft Office PowerPoint</Application>
  <PresentationFormat>Widescreen</PresentationFormat>
  <Paragraphs>99</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Helv</vt:lpstr>
      <vt:lpstr>IBM Plex Mono SemiBold</vt:lpstr>
      <vt:lpstr>IBM Plex Mono Text</vt:lpstr>
      <vt:lpstr>SLIDE_TEMPLATE_skill_network</vt:lpstr>
      <vt:lpstr>Stack Overflow Developer Survey  </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Foster,Shawn</cp:lastModifiedBy>
  <cp:revision>24</cp:revision>
  <dcterms:created xsi:type="dcterms:W3CDTF">2020-10-28T18:29:43Z</dcterms:created>
  <dcterms:modified xsi:type="dcterms:W3CDTF">2024-09-29T22:16:57Z</dcterms:modified>
</cp:coreProperties>
</file>