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Varel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Varel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3225" y="-6600"/>
            <a:ext cx="7076050" cy="5160000"/>
          </a:xfrm>
          <a:custGeom>
            <a:pathLst>
              <a:path extrusionOk="0" h="206400" w="283042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rossed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67309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tally blank">
    <p:bg>
      <p:bgPr>
        <a:noFill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noFill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13225" y="-6600"/>
            <a:ext cx="7076050" cy="5160000"/>
          </a:xfrm>
          <a:custGeom>
            <a:pathLst>
              <a:path extrusionOk="0" h="206400" w="283042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Shape 14"/>
          <p:cNvSpPr txBox="1"/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ct val="1000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noFill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667309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2400"/>
            </a:lvl1pPr>
            <a:lvl2pPr lvl="1" rtl="0" algn="ctr">
              <a:spcBef>
                <a:spcPts val="0"/>
              </a:spcBef>
              <a:buSzPct val="100000"/>
              <a:defRPr sz="2400"/>
            </a:lvl2pPr>
            <a:lvl3pPr lvl="2" rtl="0" algn="ctr">
              <a:spcBef>
                <a:spcPts val="0"/>
              </a:spcBef>
              <a:buSzPct val="100000"/>
              <a:defRPr sz="2400"/>
            </a:lvl3pPr>
            <a:lvl4pPr lvl="3" rtl="0" algn="ctr">
              <a:spcBef>
                <a:spcPts val="0"/>
              </a:spcBef>
              <a:buSzPct val="100000"/>
              <a:defRPr sz="2400"/>
            </a:lvl4pPr>
            <a:lvl5pPr lvl="4" rtl="0" algn="ctr">
              <a:spcBef>
                <a:spcPts val="0"/>
              </a:spcBef>
              <a:buSzPct val="100000"/>
              <a:defRPr sz="2400"/>
            </a:lvl5pPr>
            <a:lvl6pPr lvl="5" rtl="0" algn="ctr">
              <a:spcBef>
                <a:spcPts val="0"/>
              </a:spcBef>
              <a:buSzPct val="100000"/>
              <a:defRPr sz="2400"/>
            </a:lvl6pPr>
            <a:lvl7pPr lvl="6" rtl="0" algn="ctr">
              <a:spcBef>
                <a:spcPts val="0"/>
              </a:spcBef>
              <a:buSzPct val="100000"/>
              <a:defRPr sz="2400"/>
            </a:lvl7pPr>
            <a:lvl8pPr lvl="7" rtl="0" algn="ctr">
              <a:spcBef>
                <a:spcPts val="0"/>
              </a:spcBef>
              <a:buSzPct val="100000"/>
              <a:defRPr sz="2400"/>
            </a:lvl8pPr>
            <a:lvl9pPr lvl="8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593400" y="-6599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noFill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715122"/>
            <a:ext cx="4762200" cy="273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noFill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870547" y="1711200"/>
            <a:ext cx="2276399" cy="274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000"/>
            </a:lvl1pPr>
            <a:lvl2pPr lvl="1" rtl="0">
              <a:spcBef>
                <a:spcPts val="0"/>
              </a:spcBef>
              <a:buSzPct val="100000"/>
              <a:defRPr sz="1000"/>
            </a:lvl2pPr>
            <a:lvl3pPr lvl="2" rtl="0">
              <a:spcBef>
                <a:spcPts val="0"/>
              </a:spcBef>
              <a:buSzPct val="100000"/>
              <a:defRPr sz="10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2041748" y="1711200"/>
            <a:ext cx="1507200" cy="274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000"/>
            </a:lvl1pPr>
            <a:lvl2pPr lvl="1" rtl="0">
              <a:spcBef>
                <a:spcPts val="0"/>
              </a:spcBef>
              <a:buSzPct val="100000"/>
              <a:defRPr sz="1000"/>
            </a:lvl2pPr>
            <a:lvl3pPr lvl="2" rtl="0">
              <a:spcBef>
                <a:spcPts val="0"/>
              </a:spcBef>
              <a:buSzPct val="100000"/>
              <a:defRPr sz="10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000"/>
            </a:lvl1pPr>
            <a:lvl2pPr lvl="1" rtl="0">
              <a:spcBef>
                <a:spcPts val="0"/>
              </a:spcBef>
              <a:buSzPct val="100000"/>
              <a:defRPr sz="1000"/>
            </a:lvl2pPr>
            <a:lvl3pPr lvl="2" rtl="0">
              <a:spcBef>
                <a:spcPts val="0"/>
              </a:spcBef>
              <a:buSzPct val="100000"/>
              <a:defRPr sz="10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3" name="Shape 43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noFill/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-6600"/>
            <a:ext cx="8476700" cy="5153400"/>
          </a:xfrm>
          <a:custGeom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13225" y="-6600"/>
            <a:ext cx="7076050" cy="5160000"/>
          </a:xfrm>
          <a:custGeom>
            <a:pathLst>
              <a:path extrusionOk="0" h="206400" w="283042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6A5A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715122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noruzi@sfu.ca" TargetMode="External"/><Relationship Id="rId4" Type="http://schemas.openxmlformats.org/officeDocument/2006/relationships/hyperlink" Target="mailto:Mbassili@sfu.ca" TargetMode="External"/><Relationship Id="rId5" Type="http://schemas.openxmlformats.org/officeDocument/2006/relationships/hyperlink" Target="mailto:Yaoweiy@sfu.ca" TargetMode="External"/><Relationship Id="rId6" Type="http://schemas.openxmlformats.org/officeDocument/2006/relationships/hyperlink" Target="mailto:Hmalkawi@sfu.ca" TargetMode="External"/><Relationship Id="rId7" Type="http://schemas.openxmlformats.org/officeDocument/2006/relationships/hyperlink" Target="mailto:Jxu@sfu.c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71425" y="3449150"/>
            <a:ext cx="3850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 N I T I</a:t>
            </a:r>
          </a:p>
        </p:txBody>
      </p:sp>
      <p:pic>
        <p:nvPicPr>
          <p:cNvPr descr="LOGO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262" y="2612175"/>
            <a:ext cx="1932825" cy="14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/>
        </p:nvSpPr>
        <p:spPr>
          <a:xfrm>
            <a:off x="300250" y="171400"/>
            <a:ext cx="8228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Post Mortem Analysis - PM Techniques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67725" y="1165050"/>
            <a:ext cx="80610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Duo Work for Learning and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Frequent Progress Reports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A Stream of Communication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A Friendly Environment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6" name="Shape 146"/>
          <p:cNvSpPr txBox="1"/>
          <p:nvPr/>
        </p:nvSpPr>
        <p:spPr>
          <a:xfrm>
            <a:off x="300250" y="171400"/>
            <a:ext cx="8228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Post Mortem Analysis - Technical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67725" y="1165050"/>
            <a:ext cx="80610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Github Merging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Swift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3" name="Shape 153"/>
          <p:cNvSpPr txBox="1"/>
          <p:nvPr/>
        </p:nvSpPr>
        <p:spPr>
          <a:xfrm>
            <a:off x="467725" y="1165050"/>
            <a:ext cx="80610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Language Barriers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Working together/ At The Same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Miscommunication through online messages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00250" y="171400"/>
            <a:ext cx="8228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Post Mortem Analysis - Human Issues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0" name="Shape 160"/>
          <p:cNvSpPr txBox="1"/>
          <p:nvPr/>
        </p:nvSpPr>
        <p:spPr>
          <a:xfrm>
            <a:off x="300250" y="171400"/>
            <a:ext cx="8228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Post Mortem Analysis - Redo Project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57200" y="941800"/>
            <a:ext cx="8061000" cy="3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3 - day Progress Report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Mini-Deadlines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Plan More Group Meetings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Early on learn as a group (ex. Video Tutorials, Lynda)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 txBox="1"/>
          <p:nvPr/>
        </p:nvSpPr>
        <p:spPr>
          <a:xfrm>
            <a:off x="467725" y="1165050"/>
            <a:ext cx="80610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Swift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Progress reports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00250" y="171400"/>
            <a:ext cx="8228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Post Mortem Analysis - Next Groups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4" name="Shape 174"/>
          <p:cNvSpPr txBox="1"/>
          <p:nvPr/>
        </p:nvSpPr>
        <p:spPr>
          <a:xfrm>
            <a:off x="300250" y="171400"/>
            <a:ext cx="8228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Post Mortem Analysis - Knowledge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57200" y="941800"/>
            <a:ext cx="80610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People Skills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Basic Swift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UI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IOS applications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Database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1" name="Shape 181"/>
          <p:cNvSpPr txBox="1"/>
          <p:nvPr>
            <p:ph idx="4294967295" type="ctrTitle"/>
          </p:nvPr>
        </p:nvSpPr>
        <p:spPr>
          <a:xfrm>
            <a:off x="457200" y="1369725"/>
            <a:ext cx="3075300" cy="76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</a:t>
            </a:r>
            <a:r>
              <a:rPr lang="en" sz="3600"/>
              <a:t>!</a:t>
            </a:r>
          </a:p>
        </p:txBody>
      </p:sp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457200" y="2162000"/>
            <a:ext cx="5760300" cy="20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1250637"/>
            <a:ext cx="2383800" cy="62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Members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030250" y="3426100"/>
            <a:ext cx="5083500" cy="7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/>
              <a:t>Website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/>
              <a:t> https://unitisite.wordpress.com/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849076"/>
            <a:ext cx="8521500" cy="12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Shawn Noruzi			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Snoruzi@sfu.ca</a:t>
            </a:r>
            <a:r>
              <a:rPr lang="en" sz="1400"/>
              <a:t>			Project Manager, UI Designer,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Michael Bassili			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Mbassili@sfu.ca</a:t>
            </a:r>
            <a:r>
              <a:rPr lang="en" sz="1400"/>
              <a:t>		UI Designer,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Wei (Mozzie) Yao		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Yaoweiy@sfu.ca</a:t>
            </a:r>
            <a:r>
              <a:rPr lang="en" sz="1400"/>
              <a:t>		UI Designer,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Homam Malkawi		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Hmalkawi@sfu.ca</a:t>
            </a:r>
            <a:r>
              <a:rPr lang="en" sz="1400"/>
              <a:t> 		UI Designer,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Joe Xu				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Jxu@sfu.ca</a:t>
            </a:r>
            <a:r>
              <a:rPr lang="en" sz="1400"/>
              <a:t> 			UI Designer, Programmer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45150" y="931150"/>
            <a:ext cx="244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Team UNITI</a:t>
            </a:r>
            <a:r>
              <a:rPr lang="en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-1162525" y="0"/>
            <a:ext cx="6494099" cy="77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U  N  I  T  I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706150" y="4291350"/>
            <a:ext cx="3731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Date of Presentation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04/05/2017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/>
        </p:nvSpPr>
        <p:spPr>
          <a:xfrm>
            <a:off x="2825575" y="80250"/>
            <a:ext cx="3932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Summary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55300" y="877025"/>
            <a:ext cx="86334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UNITI provides the tools for an individual to better their mental health through proven methods of therapy.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Meditation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Self-Reflection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Mental health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Cue establishment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Access to mental health resources online.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96900" y="629700"/>
            <a:ext cx="8350200" cy="35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Meditation </a:t>
            </a:r>
          </a:p>
          <a:p>
            <a:pPr indent="-381000" lvl="0" marL="13716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/>
              <a:t>Guided , Haptic , Timed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Self - Analysis</a:t>
            </a:r>
          </a:p>
          <a:p>
            <a:pPr indent="-381000" lvl="0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/>
              <a:t>PHQ and GAD tests for Anxiety/Depression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Self - Therapy </a:t>
            </a:r>
          </a:p>
          <a:p>
            <a:pPr indent="-381000" lvl="0" marL="13716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2400">
                <a:solidFill>
                  <a:schemeClr val="lt1"/>
                </a:solidFill>
              </a:rPr>
              <a:t>Cue Creator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0" y="0"/>
            <a:ext cx="2383800" cy="62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Features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96900" y="629700"/>
            <a:ext cx="8350200" cy="35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Diary </a:t>
            </a:r>
          </a:p>
          <a:p>
            <a:pPr indent="-381000" lvl="0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/>
              <a:t>Keep a record of important thoughts/feelings/events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Resources </a:t>
            </a:r>
          </a:p>
          <a:p>
            <a:pPr indent="-381000" lvl="0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/>
              <a:t>Access to SFU’s mental health resources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0" y="0"/>
            <a:ext cx="2383800" cy="62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Features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4294967295" type="title"/>
          </p:nvPr>
        </p:nvSpPr>
        <p:spPr>
          <a:xfrm>
            <a:off x="137075" y="126500"/>
            <a:ext cx="3333600" cy="162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System Architectural Diagram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3" name="Shape 103"/>
          <p:cNvPicPr preferRelativeResize="0"/>
          <p:nvPr/>
        </p:nvPicPr>
        <p:blipFill/>
        <p:spPr>
          <a:xfrm>
            <a:off x="2302700" y="213500"/>
            <a:ext cx="4729274" cy="43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635275" y="282325"/>
            <a:ext cx="2078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038750" y="4287850"/>
            <a:ext cx="2539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Local Storage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141975" y="1546775"/>
            <a:ext cx="1328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556425" y="1617125"/>
            <a:ext cx="8679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iPhone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688475" y="3068400"/>
            <a:ext cx="1461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Test Scores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Diary Entries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Cues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20650" y="1032425"/>
            <a:ext cx="1628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828150" y="1953975"/>
            <a:ext cx="964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Login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4002987" y="871675"/>
            <a:ext cx="1328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Music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579900" y="3156525"/>
            <a:ext cx="1461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Test Scores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Diary Entries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191350" y="253300"/>
            <a:ext cx="56433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Quality Assurance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74025" y="1387750"/>
            <a:ext cx="5547300" cy="1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iPhone 6/iPhone 7 device testing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Focus group (family/friends)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xCode Simulation testing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5" name="Shape 125"/>
          <p:cNvSpPr txBox="1"/>
          <p:nvPr/>
        </p:nvSpPr>
        <p:spPr>
          <a:xfrm>
            <a:off x="152900" y="243700"/>
            <a:ext cx="44793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Known Bugs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68250" y="1310850"/>
            <a:ext cx="588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Diary - Adding while in Edit mode crashes app.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191350" y="166775"/>
            <a:ext cx="3345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97125" y="1045925"/>
            <a:ext cx="66624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Personal Soundtracks for Meditation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Quiz results :  Provide Graph Summaries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Tags: Display history of solutions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Date time stamps on diary entries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No-wifi resource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